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7" r:id="rId5"/>
    <p:sldId id="278" r:id="rId6"/>
    <p:sldId id="279" r:id="rId7"/>
    <p:sldId id="259" r:id="rId8"/>
    <p:sldId id="260" r:id="rId9"/>
    <p:sldId id="261" r:id="rId10"/>
    <p:sldId id="262" r:id="rId11"/>
    <p:sldId id="263" r:id="rId12"/>
    <p:sldId id="265" r:id="rId13"/>
    <p:sldId id="264" r:id="rId14"/>
    <p:sldId id="266" r:id="rId15"/>
    <p:sldId id="267" r:id="rId16"/>
    <p:sldId id="268" r:id="rId17"/>
    <p:sldId id="280" r:id="rId18"/>
    <p:sldId id="281" r:id="rId19"/>
    <p:sldId id="269" r:id="rId20"/>
    <p:sldId id="270" r:id="rId21"/>
    <p:sldId id="271" r:id="rId22"/>
    <p:sldId id="282" r:id="rId23"/>
    <p:sldId id="283" r:id="rId24"/>
    <p:sldId id="284" r:id="rId25"/>
    <p:sldId id="272" r:id="rId26"/>
    <p:sldId id="285" r:id="rId27"/>
    <p:sldId id="286" r:id="rId28"/>
    <p:sldId id="287" r:id="rId29"/>
    <p:sldId id="288" r:id="rId30"/>
    <p:sldId id="289" r:id="rId31"/>
    <p:sldId id="273" r:id="rId32"/>
    <p:sldId id="274" r:id="rId33"/>
    <p:sldId id="275" r:id="rId34"/>
    <p:sldId id="27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660"/>
  </p:normalViewPr>
  <p:slideViewPr>
    <p:cSldViewPr snapToGrid="0">
      <p:cViewPr varScale="1">
        <p:scale>
          <a:sx n="68" d="100"/>
          <a:sy n="68" d="100"/>
        </p:scale>
        <p:origin x="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6712B-DD95-4047-B64F-5954436900D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2F108E8-1040-4E4C-A245-21D40AF7A2A7}">
      <dgm:prSet/>
      <dgm:spPr/>
      <dgm:t>
        <a:bodyPr/>
        <a:lstStyle/>
        <a:p>
          <a:pPr>
            <a:lnSpc>
              <a:spcPct val="100000"/>
            </a:lnSpc>
          </a:pPr>
          <a:r>
            <a:rPr lang="es-ES"/>
            <a:t>Existe un deber o derecho profesional de revelarla, siempre que las disposiciones legales no lo prohíban:</a:t>
          </a:r>
          <a:endParaRPr lang="en-US"/>
        </a:p>
      </dgm:t>
    </dgm:pt>
    <dgm:pt modelId="{8FC63F0B-5198-417A-91BA-913F22235848}" type="parTrans" cxnId="{9B27E798-0B6A-44AE-BC31-87CA52D42EAF}">
      <dgm:prSet/>
      <dgm:spPr/>
      <dgm:t>
        <a:bodyPr/>
        <a:lstStyle/>
        <a:p>
          <a:endParaRPr lang="en-US"/>
        </a:p>
      </dgm:t>
    </dgm:pt>
    <dgm:pt modelId="{67602CE7-5289-4B1E-96FB-CA56A2C64E7A}" type="sibTrans" cxnId="{9B27E798-0B6A-44AE-BC31-87CA52D42EAF}">
      <dgm:prSet/>
      <dgm:spPr/>
      <dgm:t>
        <a:bodyPr/>
        <a:lstStyle/>
        <a:p>
          <a:pPr>
            <a:lnSpc>
              <a:spcPct val="100000"/>
            </a:lnSpc>
          </a:pPr>
          <a:endParaRPr lang="en-US"/>
        </a:p>
      </dgm:t>
    </dgm:pt>
    <dgm:pt modelId="{BE11880A-1F73-400A-B69E-05FADE46829D}">
      <dgm:prSet/>
      <dgm:spPr/>
      <dgm:t>
        <a:bodyPr/>
        <a:lstStyle/>
        <a:p>
          <a:pPr>
            <a:lnSpc>
              <a:spcPct val="100000"/>
            </a:lnSpc>
          </a:pPr>
          <a:r>
            <a:rPr lang="es-ES"/>
            <a:t>• Para cumplir con la revisión de calidad de un organismo profesional;</a:t>
          </a:r>
          <a:endParaRPr lang="en-US"/>
        </a:p>
      </dgm:t>
    </dgm:pt>
    <dgm:pt modelId="{81C51CCC-5A3A-4B5D-9B2E-8E7B893DEBDD}" type="parTrans" cxnId="{F2B9E7F4-517F-4094-9A0B-85B2732EBC20}">
      <dgm:prSet/>
      <dgm:spPr/>
      <dgm:t>
        <a:bodyPr/>
        <a:lstStyle/>
        <a:p>
          <a:endParaRPr lang="en-US"/>
        </a:p>
      </dgm:t>
    </dgm:pt>
    <dgm:pt modelId="{96DF5558-EDE7-4215-A6B4-4992A934AC03}" type="sibTrans" cxnId="{F2B9E7F4-517F-4094-9A0B-85B2732EBC20}">
      <dgm:prSet/>
      <dgm:spPr/>
      <dgm:t>
        <a:bodyPr/>
        <a:lstStyle/>
        <a:p>
          <a:pPr>
            <a:lnSpc>
              <a:spcPct val="100000"/>
            </a:lnSpc>
          </a:pPr>
          <a:endParaRPr lang="en-US"/>
        </a:p>
      </dgm:t>
    </dgm:pt>
    <dgm:pt modelId="{9FAEC4F3-4DA1-4BE8-9D6E-8DD611B5A605}">
      <dgm:prSet/>
      <dgm:spPr/>
      <dgm:t>
        <a:bodyPr/>
        <a:lstStyle/>
        <a:p>
          <a:pPr>
            <a:lnSpc>
              <a:spcPct val="100000"/>
            </a:lnSpc>
          </a:pPr>
          <a:r>
            <a:rPr lang="es-ES"/>
            <a:t>• Para responder a una indagación o investigación de un organismo profesional o regulador;</a:t>
          </a:r>
          <a:endParaRPr lang="en-US"/>
        </a:p>
      </dgm:t>
    </dgm:pt>
    <dgm:pt modelId="{58CBA64B-2912-4E72-96AA-C56A1D069832}" type="parTrans" cxnId="{9BEDFD2E-615A-4F4A-A20C-2D10594E4AB5}">
      <dgm:prSet/>
      <dgm:spPr/>
      <dgm:t>
        <a:bodyPr/>
        <a:lstStyle/>
        <a:p>
          <a:endParaRPr lang="en-US"/>
        </a:p>
      </dgm:t>
    </dgm:pt>
    <dgm:pt modelId="{1A8A12FD-FA65-43A0-B402-4FD73BBD727B}" type="sibTrans" cxnId="{9BEDFD2E-615A-4F4A-A20C-2D10594E4AB5}">
      <dgm:prSet/>
      <dgm:spPr/>
      <dgm:t>
        <a:bodyPr/>
        <a:lstStyle/>
        <a:p>
          <a:pPr>
            <a:lnSpc>
              <a:spcPct val="100000"/>
            </a:lnSpc>
          </a:pPr>
          <a:endParaRPr lang="en-US"/>
        </a:p>
      </dgm:t>
    </dgm:pt>
    <dgm:pt modelId="{E5F2571D-C9A2-4B39-9053-E5076F0FFAAF}">
      <dgm:prSet/>
      <dgm:spPr/>
      <dgm:t>
        <a:bodyPr/>
        <a:lstStyle/>
        <a:p>
          <a:pPr>
            <a:lnSpc>
              <a:spcPct val="100000"/>
            </a:lnSpc>
          </a:pPr>
          <a:r>
            <a:rPr lang="es-ES"/>
            <a:t>• Para proteger los intereses profesionales de un profesional de la contabilidad en un proceso legal o</a:t>
          </a:r>
          <a:endParaRPr lang="en-US"/>
        </a:p>
      </dgm:t>
    </dgm:pt>
    <dgm:pt modelId="{F496F04B-0BF1-4C5F-A05D-48D0DEA3133E}" type="parTrans" cxnId="{76161047-13D1-4B11-A3D2-282CA2D421AF}">
      <dgm:prSet/>
      <dgm:spPr/>
      <dgm:t>
        <a:bodyPr/>
        <a:lstStyle/>
        <a:p>
          <a:endParaRPr lang="en-US"/>
        </a:p>
      </dgm:t>
    </dgm:pt>
    <dgm:pt modelId="{0F0DEF4A-14C4-45C1-B07B-D616EC57E094}" type="sibTrans" cxnId="{76161047-13D1-4B11-A3D2-282CA2D421AF}">
      <dgm:prSet/>
      <dgm:spPr/>
      <dgm:t>
        <a:bodyPr/>
        <a:lstStyle/>
        <a:p>
          <a:pPr>
            <a:lnSpc>
              <a:spcPct val="100000"/>
            </a:lnSpc>
          </a:pPr>
          <a:endParaRPr lang="en-US"/>
        </a:p>
      </dgm:t>
    </dgm:pt>
    <dgm:pt modelId="{1A2A12FB-0F48-4F0C-9EAA-5568128DDD6E}">
      <dgm:prSet/>
      <dgm:spPr/>
      <dgm:t>
        <a:bodyPr/>
        <a:lstStyle/>
        <a:p>
          <a:pPr>
            <a:lnSpc>
              <a:spcPct val="100000"/>
            </a:lnSpc>
          </a:pPr>
          <a:r>
            <a:rPr lang="es-ES"/>
            <a:t>• IV. Para cumplir con normas técnicas y profesionales, incluidos los requerimientos de ética.</a:t>
          </a:r>
          <a:endParaRPr lang="en-US"/>
        </a:p>
      </dgm:t>
    </dgm:pt>
    <dgm:pt modelId="{5BED794A-5909-4B94-B784-324F0BACA843}" type="parTrans" cxnId="{C21BBFAA-9D41-41AC-A973-F4A9E8551223}">
      <dgm:prSet/>
      <dgm:spPr/>
      <dgm:t>
        <a:bodyPr/>
        <a:lstStyle/>
        <a:p>
          <a:endParaRPr lang="en-US"/>
        </a:p>
      </dgm:t>
    </dgm:pt>
    <dgm:pt modelId="{9D6E4047-6BB2-4103-90E7-5953AD24F419}" type="sibTrans" cxnId="{C21BBFAA-9D41-41AC-A973-F4A9E8551223}">
      <dgm:prSet/>
      <dgm:spPr/>
      <dgm:t>
        <a:bodyPr/>
        <a:lstStyle/>
        <a:p>
          <a:endParaRPr lang="en-US"/>
        </a:p>
      </dgm:t>
    </dgm:pt>
    <dgm:pt modelId="{065D574E-DCC5-4349-9E65-625014845502}" type="pres">
      <dgm:prSet presAssocID="{BA76712B-DD95-4047-B64F-5954436900D3}" presName="root" presStyleCnt="0">
        <dgm:presLayoutVars>
          <dgm:dir/>
          <dgm:resizeHandles val="exact"/>
        </dgm:presLayoutVars>
      </dgm:prSet>
      <dgm:spPr/>
    </dgm:pt>
    <dgm:pt modelId="{9B91A59C-3368-46B5-A892-9C25A40947A1}" type="pres">
      <dgm:prSet presAssocID="{BA76712B-DD95-4047-B64F-5954436900D3}" presName="container" presStyleCnt="0">
        <dgm:presLayoutVars>
          <dgm:dir/>
          <dgm:resizeHandles val="exact"/>
        </dgm:presLayoutVars>
      </dgm:prSet>
      <dgm:spPr/>
    </dgm:pt>
    <dgm:pt modelId="{6C8F3490-771E-4F60-9DD4-9C773C9D038D}" type="pres">
      <dgm:prSet presAssocID="{62F108E8-1040-4E4C-A245-21D40AF7A2A7}" presName="compNode" presStyleCnt="0"/>
      <dgm:spPr/>
    </dgm:pt>
    <dgm:pt modelId="{9D8CBCDB-7355-4CD6-AB3F-FB42B0121F06}" type="pres">
      <dgm:prSet presAssocID="{62F108E8-1040-4E4C-A245-21D40AF7A2A7}" presName="iconBgRect" presStyleLbl="bgShp" presStyleIdx="0" presStyleCnt="5"/>
      <dgm:spPr/>
    </dgm:pt>
    <dgm:pt modelId="{109EF4B7-54E2-4F5C-BA4C-4EF8FD20ADD1}" type="pres">
      <dgm:prSet presAssocID="{62F108E8-1040-4E4C-A245-21D40AF7A2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tillo de juez"/>
        </a:ext>
      </dgm:extLst>
    </dgm:pt>
    <dgm:pt modelId="{909B2842-4B0A-4EBE-A950-171D739B9F8E}" type="pres">
      <dgm:prSet presAssocID="{62F108E8-1040-4E4C-A245-21D40AF7A2A7}" presName="spaceRect" presStyleCnt="0"/>
      <dgm:spPr/>
    </dgm:pt>
    <dgm:pt modelId="{3A9C84CD-5063-4870-BFF3-21E806463BD4}" type="pres">
      <dgm:prSet presAssocID="{62F108E8-1040-4E4C-A245-21D40AF7A2A7}" presName="textRect" presStyleLbl="revTx" presStyleIdx="0" presStyleCnt="5">
        <dgm:presLayoutVars>
          <dgm:chMax val="1"/>
          <dgm:chPref val="1"/>
        </dgm:presLayoutVars>
      </dgm:prSet>
      <dgm:spPr/>
    </dgm:pt>
    <dgm:pt modelId="{9A59323A-33CC-4185-B9E4-FB831EAF4989}" type="pres">
      <dgm:prSet presAssocID="{67602CE7-5289-4B1E-96FB-CA56A2C64E7A}" presName="sibTrans" presStyleLbl="sibTrans2D1" presStyleIdx="0" presStyleCnt="0"/>
      <dgm:spPr/>
    </dgm:pt>
    <dgm:pt modelId="{BE08AD1D-D343-4611-BCDC-66AC04821D62}" type="pres">
      <dgm:prSet presAssocID="{BE11880A-1F73-400A-B69E-05FADE46829D}" presName="compNode" presStyleCnt="0"/>
      <dgm:spPr/>
    </dgm:pt>
    <dgm:pt modelId="{3DCD5349-B628-4600-B43D-B046C48C9352}" type="pres">
      <dgm:prSet presAssocID="{BE11880A-1F73-400A-B69E-05FADE46829D}" presName="iconBgRect" presStyleLbl="bgShp" presStyleIdx="1" presStyleCnt="5"/>
      <dgm:spPr/>
    </dgm:pt>
    <dgm:pt modelId="{95D2ADEF-06E6-409B-87A1-7CDB0EE37B85}" type="pres">
      <dgm:prSet presAssocID="{BE11880A-1F73-400A-B69E-05FADE46829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édico"/>
        </a:ext>
      </dgm:extLst>
    </dgm:pt>
    <dgm:pt modelId="{F26E4428-128E-4EB6-97AB-FDD51DF1E077}" type="pres">
      <dgm:prSet presAssocID="{BE11880A-1F73-400A-B69E-05FADE46829D}" presName="spaceRect" presStyleCnt="0"/>
      <dgm:spPr/>
    </dgm:pt>
    <dgm:pt modelId="{0F7794E8-E76E-4734-8C68-6952DDDBF083}" type="pres">
      <dgm:prSet presAssocID="{BE11880A-1F73-400A-B69E-05FADE46829D}" presName="textRect" presStyleLbl="revTx" presStyleIdx="1" presStyleCnt="5">
        <dgm:presLayoutVars>
          <dgm:chMax val="1"/>
          <dgm:chPref val="1"/>
        </dgm:presLayoutVars>
      </dgm:prSet>
      <dgm:spPr/>
    </dgm:pt>
    <dgm:pt modelId="{65F51FA4-C56E-4365-98F1-66F0C45B0E16}" type="pres">
      <dgm:prSet presAssocID="{96DF5558-EDE7-4215-A6B4-4992A934AC03}" presName="sibTrans" presStyleLbl="sibTrans2D1" presStyleIdx="0" presStyleCnt="0"/>
      <dgm:spPr/>
    </dgm:pt>
    <dgm:pt modelId="{91E8FC2F-BB09-400D-B9A4-9D0BB58A103B}" type="pres">
      <dgm:prSet presAssocID="{9FAEC4F3-4DA1-4BE8-9D6E-8DD611B5A605}" presName="compNode" presStyleCnt="0"/>
      <dgm:spPr/>
    </dgm:pt>
    <dgm:pt modelId="{DDAFF8B7-D487-4597-B3C1-4F9D4F781E60}" type="pres">
      <dgm:prSet presAssocID="{9FAEC4F3-4DA1-4BE8-9D6E-8DD611B5A605}" presName="iconBgRect" presStyleLbl="bgShp" presStyleIdx="2" presStyleCnt="5"/>
      <dgm:spPr/>
    </dgm:pt>
    <dgm:pt modelId="{D8A092F5-EE74-4189-94C2-39F3628E788F}" type="pres">
      <dgm:prSet presAssocID="{9FAEC4F3-4DA1-4BE8-9D6E-8DD611B5A60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guntas"/>
        </a:ext>
      </dgm:extLst>
    </dgm:pt>
    <dgm:pt modelId="{0FD87CA0-46A3-49E8-B20F-EFE3DA066E6F}" type="pres">
      <dgm:prSet presAssocID="{9FAEC4F3-4DA1-4BE8-9D6E-8DD611B5A605}" presName="spaceRect" presStyleCnt="0"/>
      <dgm:spPr/>
    </dgm:pt>
    <dgm:pt modelId="{500F905C-4397-4A64-8F5C-96691B9D7500}" type="pres">
      <dgm:prSet presAssocID="{9FAEC4F3-4DA1-4BE8-9D6E-8DD611B5A605}" presName="textRect" presStyleLbl="revTx" presStyleIdx="2" presStyleCnt="5">
        <dgm:presLayoutVars>
          <dgm:chMax val="1"/>
          <dgm:chPref val="1"/>
        </dgm:presLayoutVars>
      </dgm:prSet>
      <dgm:spPr/>
    </dgm:pt>
    <dgm:pt modelId="{A981C021-A30E-4C9A-9847-103AB640C2B2}" type="pres">
      <dgm:prSet presAssocID="{1A8A12FD-FA65-43A0-B402-4FD73BBD727B}" presName="sibTrans" presStyleLbl="sibTrans2D1" presStyleIdx="0" presStyleCnt="0"/>
      <dgm:spPr/>
    </dgm:pt>
    <dgm:pt modelId="{FE41262E-C6F1-4F25-92E5-5ABABA656E09}" type="pres">
      <dgm:prSet presAssocID="{E5F2571D-C9A2-4B39-9053-E5076F0FFAAF}" presName="compNode" presStyleCnt="0"/>
      <dgm:spPr/>
    </dgm:pt>
    <dgm:pt modelId="{9FC56311-1B25-4480-B1DF-D9ACBBBD1C66}" type="pres">
      <dgm:prSet presAssocID="{E5F2571D-C9A2-4B39-9053-E5076F0FFAAF}" presName="iconBgRect" presStyleLbl="bgShp" presStyleIdx="3" presStyleCnt="5"/>
      <dgm:spPr/>
    </dgm:pt>
    <dgm:pt modelId="{94768774-2C55-4A3D-A5B6-C421E05CFC1C}" type="pres">
      <dgm:prSet presAssocID="{E5F2571D-C9A2-4B39-9053-E5076F0FFA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ez"/>
        </a:ext>
      </dgm:extLst>
    </dgm:pt>
    <dgm:pt modelId="{18F4777A-E4BF-4C2B-B803-4B9DBE8AE9E7}" type="pres">
      <dgm:prSet presAssocID="{E5F2571D-C9A2-4B39-9053-E5076F0FFAAF}" presName="spaceRect" presStyleCnt="0"/>
      <dgm:spPr/>
    </dgm:pt>
    <dgm:pt modelId="{E133A7BF-7CB4-4B65-AE96-865A34262BF2}" type="pres">
      <dgm:prSet presAssocID="{E5F2571D-C9A2-4B39-9053-E5076F0FFAAF}" presName="textRect" presStyleLbl="revTx" presStyleIdx="3" presStyleCnt="5">
        <dgm:presLayoutVars>
          <dgm:chMax val="1"/>
          <dgm:chPref val="1"/>
        </dgm:presLayoutVars>
      </dgm:prSet>
      <dgm:spPr/>
    </dgm:pt>
    <dgm:pt modelId="{137B6E02-9970-49B6-9F27-7D29E0410017}" type="pres">
      <dgm:prSet presAssocID="{0F0DEF4A-14C4-45C1-B07B-D616EC57E094}" presName="sibTrans" presStyleLbl="sibTrans2D1" presStyleIdx="0" presStyleCnt="0"/>
      <dgm:spPr/>
    </dgm:pt>
    <dgm:pt modelId="{2BF9DD12-2718-4E3C-AC91-133A3E5AB3FF}" type="pres">
      <dgm:prSet presAssocID="{1A2A12FB-0F48-4F0C-9EAA-5568128DDD6E}" presName="compNode" presStyleCnt="0"/>
      <dgm:spPr/>
    </dgm:pt>
    <dgm:pt modelId="{8861435A-FDDF-4B80-93EB-90A3923931A2}" type="pres">
      <dgm:prSet presAssocID="{1A2A12FB-0F48-4F0C-9EAA-5568128DDD6E}" presName="iconBgRect" presStyleLbl="bgShp" presStyleIdx="4" presStyleCnt="5"/>
      <dgm:spPr/>
    </dgm:pt>
    <dgm:pt modelId="{5B1E57CB-AD71-4B50-B94C-1D5A9F21FBBE}" type="pres">
      <dgm:prSet presAssocID="{1A2A12FB-0F48-4F0C-9EAA-5568128DDD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Intravenoso"/>
        </a:ext>
      </dgm:extLst>
    </dgm:pt>
    <dgm:pt modelId="{8D795DFC-2512-4CF8-83A7-651BC7E86E92}" type="pres">
      <dgm:prSet presAssocID="{1A2A12FB-0F48-4F0C-9EAA-5568128DDD6E}" presName="spaceRect" presStyleCnt="0"/>
      <dgm:spPr/>
    </dgm:pt>
    <dgm:pt modelId="{0E4F8341-5EF5-4377-86A4-8AEC1F4B8343}" type="pres">
      <dgm:prSet presAssocID="{1A2A12FB-0F48-4F0C-9EAA-5568128DDD6E}" presName="textRect" presStyleLbl="revTx" presStyleIdx="4" presStyleCnt="5">
        <dgm:presLayoutVars>
          <dgm:chMax val="1"/>
          <dgm:chPref val="1"/>
        </dgm:presLayoutVars>
      </dgm:prSet>
      <dgm:spPr/>
    </dgm:pt>
  </dgm:ptLst>
  <dgm:cxnLst>
    <dgm:cxn modelId="{740CD305-15F0-451C-9AED-433C94B55AD4}" type="presOf" srcId="{9FAEC4F3-4DA1-4BE8-9D6E-8DD611B5A605}" destId="{500F905C-4397-4A64-8F5C-96691B9D7500}" srcOrd="0" destOrd="0" presId="urn:microsoft.com/office/officeart/2018/2/layout/IconCircleList"/>
    <dgm:cxn modelId="{23DB620E-14C2-4B44-86C3-8AA410A7811A}" type="presOf" srcId="{0F0DEF4A-14C4-45C1-B07B-D616EC57E094}" destId="{137B6E02-9970-49B6-9F27-7D29E0410017}" srcOrd="0" destOrd="0" presId="urn:microsoft.com/office/officeart/2018/2/layout/IconCircleList"/>
    <dgm:cxn modelId="{953C1F11-7677-4B8A-A95E-6608F6479A77}" type="presOf" srcId="{96DF5558-EDE7-4215-A6B4-4992A934AC03}" destId="{65F51FA4-C56E-4365-98F1-66F0C45B0E16}" srcOrd="0" destOrd="0" presId="urn:microsoft.com/office/officeart/2018/2/layout/IconCircleList"/>
    <dgm:cxn modelId="{DC6BE217-4068-48AB-B9BA-4D70A42DA9DF}" type="presOf" srcId="{1A2A12FB-0F48-4F0C-9EAA-5568128DDD6E}" destId="{0E4F8341-5EF5-4377-86A4-8AEC1F4B8343}" srcOrd="0" destOrd="0" presId="urn:microsoft.com/office/officeart/2018/2/layout/IconCircleList"/>
    <dgm:cxn modelId="{0B258018-E248-40D1-8CB5-9F6A2AD2AE29}" type="presOf" srcId="{67602CE7-5289-4B1E-96FB-CA56A2C64E7A}" destId="{9A59323A-33CC-4185-B9E4-FB831EAF4989}" srcOrd="0" destOrd="0" presId="urn:microsoft.com/office/officeart/2018/2/layout/IconCircleList"/>
    <dgm:cxn modelId="{9BEDFD2E-615A-4F4A-A20C-2D10594E4AB5}" srcId="{BA76712B-DD95-4047-B64F-5954436900D3}" destId="{9FAEC4F3-4DA1-4BE8-9D6E-8DD611B5A605}" srcOrd="2" destOrd="0" parTransId="{58CBA64B-2912-4E72-96AA-C56A1D069832}" sibTransId="{1A8A12FD-FA65-43A0-B402-4FD73BBD727B}"/>
    <dgm:cxn modelId="{5709F766-30DE-4195-AFEE-2B6C875365E2}" type="presOf" srcId="{BA76712B-DD95-4047-B64F-5954436900D3}" destId="{065D574E-DCC5-4349-9E65-625014845502}" srcOrd="0" destOrd="0" presId="urn:microsoft.com/office/officeart/2018/2/layout/IconCircleList"/>
    <dgm:cxn modelId="{76161047-13D1-4B11-A3D2-282CA2D421AF}" srcId="{BA76712B-DD95-4047-B64F-5954436900D3}" destId="{E5F2571D-C9A2-4B39-9053-E5076F0FFAAF}" srcOrd="3" destOrd="0" parTransId="{F496F04B-0BF1-4C5F-A05D-48D0DEA3133E}" sibTransId="{0F0DEF4A-14C4-45C1-B07B-D616EC57E094}"/>
    <dgm:cxn modelId="{C23B6475-7B71-44FA-88A8-821822A4BE5C}" type="presOf" srcId="{62F108E8-1040-4E4C-A245-21D40AF7A2A7}" destId="{3A9C84CD-5063-4870-BFF3-21E806463BD4}" srcOrd="0" destOrd="0" presId="urn:microsoft.com/office/officeart/2018/2/layout/IconCircleList"/>
    <dgm:cxn modelId="{5A5BFB7A-C4A1-4C4B-906F-24D401A999E1}" type="presOf" srcId="{E5F2571D-C9A2-4B39-9053-E5076F0FFAAF}" destId="{E133A7BF-7CB4-4B65-AE96-865A34262BF2}" srcOrd="0" destOrd="0" presId="urn:microsoft.com/office/officeart/2018/2/layout/IconCircleList"/>
    <dgm:cxn modelId="{6EDC597B-D943-4888-8B11-7F106A2700B7}" type="presOf" srcId="{1A8A12FD-FA65-43A0-B402-4FD73BBD727B}" destId="{A981C021-A30E-4C9A-9847-103AB640C2B2}" srcOrd="0" destOrd="0" presId="urn:microsoft.com/office/officeart/2018/2/layout/IconCircleList"/>
    <dgm:cxn modelId="{CE649F8D-4C24-4F0D-870A-6859716E921F}" type="presOf" srcId="{BE11880A-1F73-400A-B69E-05FADE46829D}" destId="{0F7794E8-E76E-4734-8C68-6952DDDBF083}" srcOrd="0" destOrd="0" presId="urn:microsoft.com/office/officeart/2018/2/layout/IconCircleList"/>
    <dgm:cxn modelId="{9B27E798-0B6A-44AE-BC31-87CA52D42EAF}" srcId="{BA76712B-DD95-4047-B64F-5954436900D3}" destId="{62F108E8-1040-4E4C-A245-21D40AF7A2A7}" srcOrd="0" destOrd="0" parTransId="{8FC63F0B-5198-417A-91BA-913F22235848}" sibTransId="{67602CE7-5289-4B1E-96FB-CA56A2C64E7A}"/>
    <dgm:cxn modelId="{C21BBFAA-9D41-41AC-A973-F4A9E8551223}" srcId="{BA76712B-DD95-4047-B64F-5954436900D3}" destId="{1A2A12FB-0F48-4F0C-9EAA-5568128DDD6E}" srcOrd="4" destOrd="0" parTransId="{5BED794A-5909-4B94-B784-324F0BACA843}" sibTransId="{9D6E4047-6BB2-4103-90E7-5953AD24F419}"/>
    <dgm:cxn modelId="{F2B9E7F4-517F-4094-9A0B-85B2732EBC20}" srcId="{BA76712B-DD95-4047-B64F-5954436900D3}" destId="{BE11880A-1F73-400A-B69E-05FADE46829D}" srcOrd="1" destOrd="0" parTransId="{81C51CCC-5A3A-4B5D-9B2E-8E7B893DEBDD}" sibTransId="{96DF5558-EDE7-4215-A6B4-4992A934AC03}"/>
    <dgm:cxn modelId="{744EAEAB-78BB-4692-A201-12CD8CB6C693}" type="presParOf" srcId="{065D574E-DCC5-4349-9E65-625014845502}" destId="{9B91A59C-3368-46B5-A892-9C25A40947A1}" srcOrd="0" destOrd="0" presId="urn:microsoft.com/office/officeart/2018/2/layout/IconCircleList"/>
    <dgm:cxn modelId="{7E9AFB41-07BA-45FC-8869-371BAAD0F166}" type="presParOf" srcId="{9B91A59C-3368-46B5-A892-9C25A40947A1}" destId="{6C8F3490-771E-4F60-9DD4-9C773C9D038D}" srcOrd="0" destOrd="0" presId="urn:microsoft.com/office/officeart/2018/2/layout/IconCircleList"/>
    <dgm:cxn modelId="{3D3C6707-C7B6-4B9D-98BD-A6E4D9879D81}" type="presParOf" srcId="{6C8F3490-771E-4F60-9DD4-9C773C9D038D}" destId="{9D8CBCDB-7355-4CD6-AB3F-FB42B0121F06}" srcOrd="0" destOrd="0" presId="urn:microsoft.com/office/officeart/2018/2/layout/IconCircleList"/>
    <dgm:cxn modelId="{EC9040D9-B6D0-4909-A000-7F212D93D93A}" type="presParOf" srcId="{6C8F3490-771E-4F60-9DD4-9C773C9D038D}" destId="{109EF4B7-54E2-4F5C-BA4C-4EF8FD20ADD1}" srcOrd="1" destOrd="0" presId="urn:microsoft.com/office/officeart/2018/2/layout/IconCircleList"/>
    <dgm:cxn modelId="{0CAB3FFD-A581-44E3-A67D-4C2C49D45D80}" type="presParOf" srcId="{6C8F3490-771E-4F60-9DD4-9C773C9D038D}" destId="{909B2842-4B0A-4EBE-A950-171D739B9F8E}" srcOrd="2" destOrd="0" presId="urn:microsoft.com/office/officeart/2018/2/layout/IconCircleList"/>
    <dgm:cxn modelId="{B0C54C4A-9134-4986-85AE-6333E50B4847}" type="presParOf" srcId="{6C8F3490-771E-4F60-9DD4-9C773C9D038D}" destId="{3A9C84CD-5063-4870-BFF3-21E806463BD4}" srcOrd="3" destOrd="0" presId="urn:microsoft.com/office/officeart/2018/2/layout/IconCircleList"/>
    <dgm:cxn modelId="{6F8FED40-F5E1-44A8-A2CB-236DE0679FB7}" type="presParOf" srcId="{9B91A59C-3368-46B5-A892-9C25A40947A1}" destId="{9A59323A-33CC-4185-B9E4-FB831EAF4989}" srcOrd="1" destOrd="0" presId="urn:microsoft.com/office/officeart/2018/2/layout/IconCircleList"/>
    <dgm:cxn modelId="{501A7FC0-81A2-4CC7-9059-A1C5E44275C9}" type="presParOf" srcId="{9B91A59C-3368-46B5-A892-9C25A40947A1}" destId="{BE08AD1D-D343-4611-BCDC-66AC04821D62}" srcOrd="2" destOrd="0" presId="urn:microsoft.com/office/officeart/2018/2/layout/IconCircleList"/>
    <dgm:cxn modelId="{89DE42A8-91F4-4D2F-9ADE-318E84A75B10}" type="presParOf" srcId="{BE08AD1D-D343-4611-BCDC-66AC04821D62}" destId="{3DCD5349-B628-4600-B43D-B046C48C9352}" srcOrd="0" destOrd="0" presId="urn:microsoft.com/office/officeart/2018/2/layout/IconCircleList"/>
    <dgm:cxn modelId="{F95953F6-44C4-4C3B-A353-097CCCD9D5E8}" type="presParOf" srcId="{BE08AD1D-D343-4611-BCDC-66AC04821D62}" destId="{95D2ADEF-06E6-409B-87A1-7CDB0EE37B85}" srcOrd="1" destOrd="0" presId="urn:microsoft.com/office/officeart/2018/2/layout/IconCircleList"/>
    <dgm:cxn modelId="{FBC27524-827F-4720-A449-70E01E8F8527}" type="presParOf" srcId="{BE08AD1D-D343-4611-BCDC-66AC04821D62}" destId="{F26E4428-128E-4EB6-97AB-FDD51DF1E077}" srcOrd="2" destOrd="0" presId="urn:microsoft.com/office/officeart/2018/2/layout/IconCircleList"/>
    <dgm:cxn modelId="{099B2960-2843-45B9-A928-55D6B9C9F84F}" type="presParOf" srcId="{BE08AD1D-D343-4611-BCDC-66AC04821D62}" destId="{0F7794E8-E76E-4734-8C68-6952DDDBF083}" srcOrd="3" destOrd="0" presId="urn:microsoft.com/office/officeart/2018/2/layout/IconCircleList"/>
    <dgm:cxn modelId="{1A5D1884-80C8-4C62-B1F9-2734327C12F1}" type="presParOf" srcId="{9B91A59C-3368-46B5-A892-9C25A40947A1}" destId="{65F51FA4-C56E-4365-98F1-66F0C45B0E16}" srcOrd="3" destOrd="0" presId="urn:microsoft.com/office/officeart/2018/2/layout/IconCircleList"/>
    <dgm:cxn modelId="{5BF9CD5E-5CAA-4628-8869-6AEDC84C668D}" type="presParOf" srcId="{9B91A59C-3368-46B5-A892-9C25A40947A1}" destId="{91E8FC2F-BB09-400D-B9A4-9D0BB58A103B}" srcOrd="4" destOrd="0" presId="urn:microsoft.com/office/officeart/2018/2/layout/IconCircleList"/>
    <dgm:cxn modelId="{EADD3AB3-AFC6-4F3F-84C4-0D7690935997}" type="presParOf" srcId="{91E8FC2F-BB09-400D-B9A4-9D0BB58A103B}" destId="{DDAFF8B7-D487-4597-B3C1-4F9D4F781E60}" srcOrd="0" destOrd="0" presId="urn:microsoft.com/office/officeart/2018/2/layout/IconCircleList"/>
    <dgm:cxn modelId="{6FAC6AD8-DB75-46CF-8DB5-13807156CE36}" type="presParOf" srcId="{91E8FC2F-BB09-400D-B9A4-9D0BB58A103B}" destId="{D8A092F5-EE74-4189-94C2-39F3628E788F}" srcOrd="1" destOrd="0" presId="urn:microsoft.com/office/officeart/2018/2/layout/IconCircleList"/>
    <dgm:cxn modelId="{86FC2B4A-B9CC-425D-8408-80AF79950DA7}" type="presParOf" srcId="{91E8FC2F-BB09-400D-B9A4-9D0BB58A103B}" destId="{0FD87CA0-46A3-49E8-B20F-EFE3DA066E6F}" srcOrd="2" destOrd="0" presId="urn:microsoft.com/office/officeart/2018/2/layout/IconCircleList"/>
    <dgm:cxn modelId="{F1793CAD-0D57-4647-93CD-C90F0A45FBD5}" type="presParOf" srcId="{91E8FC2F-BB09-400D-B9A4-9D0BB58A103B}" destId="{500F905C-4397-4A64-8F5C-96691B9D7500}" srcOrd="3" destOrd="0" presId="urn:microsoft.com/office/officeart/2018/2/layout/IconCircleList"/>
    <dgm:cxn modelId="{B2569DEC-1F94-4AC7-9828-4D3C7C1D3537}" type="presParOf" srcId="{9B91A59C-3368-46B5-A892-9C25A40947A1}" destId="{A981C021-A30E-4C9A-9847-103AB640C2B2}" srcOrd="5" destOrd="0" presId="urn:microsoft.com/office/officeart/2018/2/layout/IconCircleList"/>
    <dgm:cxn modelId="{C91AC921-6183-49A3-B7B0-67F87D3563DE}" type="presParOf" srcId="{9B91A59C-3368-46B5-A892-9C25A40947A1}" destId="{FE41262E-C6F1-4F25-92E5-5ABABA656E09}" srcOrd="6" destOrd="0" presId="urn:microsoft.com/office/officeart/2018/2/layout/IconCircleList"/>
    <dgm:cxn modelId="{89933A79-A280-4B3F-9E8D-2995C5E054D1}" type="presParOf" srcId="{FE41262E-C6F1-4F25-92E5-5ABABA656E09}" destId="{9FC56311-1B25-4480-B1DF-D9ACBBBD1C66}" srcOrd="0" destOrd="0" presId="urn:microsoft.com/office/officeart/2018/2/layout/IconCircleList"/>
    <dgm:cxn modelId="{7E475E50-FEFD-4F01-AA2A-8D80CAAB7C7B}" type="presParOf" srcId="{FE41262E-C6F1-4F25-92E5-5ABABA656E09}" destId="{94768774-2C55-4A3D-A5B6-C421E05CFC1C}" srcOrd="1" destOrd="0" presId="urn:microsoft.com/office/officeart/2018/2/layout/IconCircleList"/>
    <dgm:cxn modelId="{57394BEF-E48C-4696-A3A8-517743AAAF17}" type="presParOf" srcId="{FE41262E-C6F1-4F25-92E5-5ABABA656E09}" destId="{18F4777A-E4BF-4C2B-B803-4B9DBE8AE9E7}" srcOrd="2" destOrd="0" presId="urn:microsoft.com/office/officeart/2018/2/layout/IconCircleList"/>
    <dgm:cxn modelId="{7E33CAAE-0B55-482D-9A6E-43B3D6C30EE6}" type="presParOf" srcId="{FE41262E-C6F1-4F25-92E5-5ABABA656E09}" destId="{E133A7BF-7CB4-4B65-AE96-865A34262BF2}" srcOrd="3" destOrd="0" presId="urn:microsoft.com/office/officeart/2018/2/layout/IconCircleList"/>
    <dgm:cxn modelId="{1DDFE817-72EE-4633-8DFC-D695221A2E1C}" type="presParOf" srcId="{9B91A59C-3368-46B5-A892-9C25A40947A1}" destId="{137B6E02-9970-49B6-9F27-7D29E0410017}" srcOrd="7" destOrd="0" presId="urn:microsoft.com/office/officeart/2018/2/layout/IconCircleList"/>
    <dgm:cxn modelId="{1D94E2A6-49B9-4B7D-98C7-68FCC1759658}" type="presParOf" srcId="{9B91A59C-3368-46B5-A892-9C25A40947A1}" destId="{2BF9DD12-2718-4E3C-AC91-133A3E5AB3FF}" srcOrd="8" destOrd="0" presId="urn:microsoft.com/office/officeart/2018/2/layout/IconCircleList"/>
    <dgm:cxn modelId="{7475BF96-85B5-4634-ABE8-85BC1B6A3FC7}" type="presParOf" srcId="{2BF9DD12-2718-4E3C-AC91-133A3E5AB3FF}" destId="{8861435A-FDDF-4B80-93EB-90A3923931A2}" srcOrd="0" destOrd="0" presId="urn:microsoft.com/office/officeart/2018/2/layout/IconCircleList"/>
    <dgm:cxn modelId="{AC50CC83-028B-4048-B921-5DD11DEB2BEC}" type="presParOf" srcId="{2BF9DD12-2718-4E3C-AC91-133A3E5AB3FF}" destId="{5B1E57CB-AD71-4B50-B94C-1D5A9F21FBBE}" srcOrd="1" destOrd="0" presId="urn:microsoft.com/office/officeart/2018/2/layout/IconCircleList"/>
    <dgm:cxn modelId="{2E37482F-CC96-4B53-A65F-775355AFC11D}" type="presParOf" srcId="{2BF9DD12-2718-4E3C-AC91-133A3E5AB3FF}" destId="{8D795DFC-2512-4CF8-83A7-651BC7E86E92}" srcOrd="2" destOrd="0" presId="urn:microsoft.com/office/officeart/2018/2/layout/IconCircleList"/>
    <dgm:cxn modelId="{EFA4D5D2-DE10-4298-9A77-4B578AC64770}" type="presParOf" srcId="{2BF9DD12-2718-4E3C-AC91-133A3E5AB3FF}" destId="{0E4F8341-5EF5-4377-86A4-8AEC1F4B834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CBCDB-7355-4CD6-AB3F-FB42B0121F06}">
      <dsp:nvSpPr>
        <dsp:cNvPr id="0" name=""/>
        <dsp:cNvSpPr/>
      </dsp:nvSpPr>
      <dsp:spPr>
        <a:xfrm>
          <a:off x="1640329" y="4406"/>
          <a:ext cx="976547" cy="9765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EF4B7-54E2-4F5C-BA4C-4EF8FD20ADD1}">
      <dsp:nvSpPr>
        <dsp:cNvPr id="0" name=""/>
        <dsp:cNvSpPr/>
      </dsp:nvSpPr>
      <dsp:spPr>
        <a:xfrm>
          <a:off x="1845404" y="209481"/>
          <a:ext cx="566397" cy="56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C84CD-5063-4870-BFF3-21E806463BD4}">
      <dsp:nvSpPr>
        <dsp:cNvPr id="0" name=""/>
        <dsp:cNvSpPr/>
      </dsp:nvSpPr>
      <dsp:spPr>
        <a:xfrm>
          <a:off x="2826136" y="4406"/>
          <a:ext cx="2301861" cy="97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 sz="1200" kern="1200"/>
            <a:t>Existe un deber o derecho profesional de revelarla, siempre que las disposiciones legales no lo prohíban:</a:t>
          </a:r>
          <a:endParaRPr lang="en-US" sz="1200" kern="1200"/>
        </a:p>
      </dsp:txBody>
      <dsp:txXfrm>
        <a:off x="2826136" y="4406"/>
        <a:ext cx="2301861" cy="976547"/>
      </dsp:txXfrm>
    </dsp:sp>
    <dsp:sp modelId="{3DCD5349-B628-4600-B43D-B046C48C9352}">
      <dsp:nvSpPr>
        <dsp:cNvPr id="0" name=""/>
        <dsp:cNvSpPr/>
      </dsp:nvSpPr>
      <dsp:spPr>
        <a:xfrm>
          <a:off x="5529079" y="4406"/>
          <a:ext cx="976547" cy="9765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2ADEF-06E6-409B-87A1-7CDB0EE37B85}">
      <dsp:nvSpPr>
        <dsp:cNvPr id="0" name=""/>
        <dsp:cNvSpPr/>
      </dsp:nvSpPr>
      <dsp:spPr>
        <a:xfrm>
          <a:off x="5734154" y="209481"/>
          <a:ext cx="566397" cy="56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794E8-E76E-4734-8C68-6952DDDBF083}">
      <dsp:nvSpPr>
        <dsp:cNvPr id="0" name=""/>
        <dsp:cNvSpPr/>
      </dsp:nvSpPr>
      <dsp:spPr>
        <a:xfrm>
          <a:off x="6714886" y="4406"/>
          <a:ext cx="2301861" cy="97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 sz="1200" kern="1200"/>
            <a:t>• Para cumplir con la revisión de calidad de un organismo profesional;</a:t>
          </a:r>
          <a:endParaRPr lang="en-US" sz="1200" kern="1200"/>
        </a:p>
      </dsp:txBody>
      <dsp:txXfrm>
        <a:off x="6714886" y="4406"/>
        <a:ext cx="2301861" cy="976547"/>
      </dsp:txXfrm>
    </dsp:sp>
    <dsp:sp modelId="{DDAFF8B7-D487-4597-B3C1-4F9D4F781E60}">
      <dsp:nvSpPr>
        <dsp:cNvPr id="0" name=""/>
        <dsp:cNvSpPr/>
      </dsp:nvSpPr>
      <dsp:spPr>
        <a:xfrm>
          <a:off x="1640329" y="1737827"/>
          <a:ext cx="976547" cy="9765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092F5-EE74-4189-94C2-39F3628E788F}">
      <dsp:nvSpPr>
        <dsp:cNvPr id="0" name=""/>
        <dsp:cNvSpPr/>
      </dsp:nvSpPr>
      <dsp:spPr>
        <a:xfrm>
          <a:off x="1845404" y="1942902"/>
          <a:ext cx="566397" cy="56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F905C-4397-4A64-8F5C-96691B9D7500}">
      <dsp:nvSpPr>
        <dsp:cNvPr id="0" name=""/>
        <dsp:cNvSpPr/>
      </dsp:nvSpPr>
      <dsp:spPr>
        <a:xfrm>
          <a:off x="2826136" y="1737827"/>
          <a:ext cx="2301861" cy="97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 sz="1200" kern="1200"/>
            <a:t>• Para responder a una indagación o investigación de un organismo profesional o regulador;</a:t>
          </a:r>
          <a:endParaRPr lang="en-US" sz="1200" kern="1200"/>
        </a:p>
      </dsp:txBody>
      <dsp:txXfrm>
        <a:off x="2826136" y="1737827"/>
        <a:ext cx="2301861" cy="976547"/>
      </dsp:txXfrm>
    </dsp:sp>
    <dsp:sp modelId="{9FC56311-1B25-4480-B1DF-D9ACBBBD1C66}">
      <dsp:nvSpPr>
        <dsp:cNvPr id="0" name=""/>
        <dsp:cNvSpPr/>
      </dsp:nvSpPr>
      <dsp:spPr>
        <a:xfrm>
          <a:off x="5529079" y="1737827"/>
          <a:ext cx="976547" cy="9765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68774-2C55-4A3D-A5B6-C421E05CFC1C}">
      <dsp:nvSpPr>
        <dsp:cNvPr id="0" name=""/>
        <dsp:cNvSpPr/>
      </dsp:nvSpPr>
      <dsp:spPr>
        <a:xfrm>
          <a:off x="5734154" y="1942902"/>
          <a:ext cx="566397" cy="566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3A7BF-7CB4-4B65-AE96-865A34262BF2}">
      <dsp:nvSpPr>
        <dsp:cNvPr id="0" name=""/>
        <dsp:cNvSpPr/>
      </dsp:nvSpPr>
      <dsp:spPr>
        <a:xfrm>
          <a:off x="6714886" y="1737827"/>
          <a:ext cx="2301861" cy="97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 sz="1200" kern="1200"/>
            <a:t>• Para proteger los intereses profesionales de un profesional de la contabilidad en un proceso legal o</a:t>
          </a:r>
          <a:endParaRPr lang="en-US" sz="1200" kern="1200"/>
        </a:p>
      </dsp:txBody>
      <dsp:txXfrm>
        <a:off x="6714886" y="1737827"/>
        <a:ext cx="2301861" cy="976547"/>
      </dsp:txXfrm>
    </dsp:sp>
    <dsp:sp modelId="{8861435A-FDDF-4B80-93EB-90A3923931A2}">
      <dsp:nvSpPr>
        <dsp:cNvPr id="0" name=""/>
        <dsp:cNvSpPr/>
      </dsp:nvSpPr>
      <dsp:spPr>
        <a:xfrm>
          <a:off x="1640329" y="3471249"/>
          <a:ext cx="976547" cy="9765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E57CB-AD71-4B50-B94C-1D5A9F21FBBE}">
      <dsp:nvSpPr>
        <dsp:cNvPr id="0" name=""/>
        <dsp:cNvSpPr/>
      </dsp:nvSpPr>
      <dsp:spPr>
        <a:xfrm>
          <a:off x="1845404" y="3676324"/>
          <a:ext cx="566397" cy="5663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F8341-5EF5-4377-86A4-8AEC1F4B8343}">
      <dsp:nvSpPr>
        <dsp:cNvPr id="0" name=""/>
        <dsp:cNvSpPr/>
      </dsp:nvSpPr>
      <dsp:spPr>
        <a:xfrm>
          <a:off x="2826136" y="3471249"/>
          <a:ext cx="2301861" cy="97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 sz="1200" kern="1200"/>
            <a:t>• IV. Para cumplir con normas técnicas y profesionales, incluidos los requerimientos de ética.</a:t>
          </a:r>
          <a:endParaRPr lang="en-US" sz="1200" kern="1200"/>
        </a:p>
      </dsp:txBody>
      <dsp:txXfrm>
        <a:off x="2826136" y="3471249"/>
        <a:ext cx="2301861" cy="9765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3/13/2025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mailto:graciela.hurtado@fepac.org.m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ctrTitle"/>
          </p:nvPr>
        </p:nvSpPr>
        <p:spPr>
          <a:xfrm>
            <a:off x="684211" y="685799"/>
            <a:ext cx="8420877" cy="2971801"/>
          </a:xfrm>
        </p:spPr>
        <p:txBody>
          <a:bodyPr>
            <a:normAutofit/>
          </a:bodyPr>
          <a:lstStyle/>
          <a:p>
            <a:r>
              <a:rPr lang="es-MX" dirty="0"/>
              <a:t>Código de ética aplicable.</a:t>
            </a:r>
            <a:endParaRPr lang="en-US" dirty="0"/>
          </a:p>
        </p:txBody>
      </p:sp>
      <p:sp>
        <p:nvSpPr>
          <p:cNvPr id="3" name="Subtítulo 2"/>
          <p:cNvSpPr>
            <a:spLocks noGrp="1"/>
          </p:cNvSpPr>
          <p:nvPr>
            <p:ph type="subTitle" idx="1"/>
          </p:nvPr>
        </p:nvSpPr>
        <p:spPr>
          <a:xfrm>
            <a:off x="684212" y="3843867"/>
            <a:ext cx="6400800" cy="1947333"/>
          </a:xfrm>
        </p:spPr>
        <p:txBody>
          <a:bodyPr>
            <a:normAutofit/>
          </a:bodyPr>
          <a:lstStyle/>
          <a:p>
            <a:endParaRPr lang="es-MX" dirty="0">
              <a:solidFill>
                <a:schemeClr val="tx2">
                  <a:lumMod val="75000"/>
                </a:schemeClr>
              </a:solidFill>
              <a:effectLst/>
              <a:latin typeface="Arial" panose="020B0604020202020204" pitchFamily="34" charset="0"/>
              <a:ea typeface="Times New Roman" panose="02020603050405020304" pitchFamily="18" charset="0"/>
            </a:endParaRPr>
          </a:p>
          <a:p>
            <a:r>
              <a:rPr lang="es-MX" dirty="0">
                <a:solidFill>
                  <a:schemeClr val="tx2">
                    <a:lumMod val="75000"/>
                  </a:schemeClr>
                </a:solidFill>
                <a:effectLst/>
                <a:latin typeface="Arial" panose="020B0604020202020204" pitchFamily="34" charset="0"/>
                <a:ea typeface="Times New Roman" panose="02020603050405020304" pitchFamily="18" charset="0"/>
              </a:rPr>
              <a:t>¿</a:t>
            </a:r>
            <a:r>
              <a:rPr lang="es-MX" dirty="0">
                <a:solidFill>
                  <a:schemeClr val="tx2">
                    <a:lumMod val="75000"/>
                  </a:schemeClr>
                </a:solidFill>
                <a:latin typeface="+mj-lt"/>
              </a:rPr>
              <a:t>Cómo actuar ante la detección de un fraude conforme al Código de Ética?</a:t>
            </a:r>
            <a:endParaRPr lang="en-US" dirty="0">
              <a:solidFill>
                <a:schemeClr val="tx2">
                  <a:lumMod val="75000"/>
                </a:schemeClr>
              </a:solidFill>
              <a:latin typeface="+mj-lt"/>
            </a:endParaRPr>
          </a:p>
        </p:txBody>
      </p:sp>
    </p:spTree>
    <p:extLst>
      <p:ext uri="{BB962C8B-B14F-4D97-AF65-F5344CB8AC3E}">
        <p14:creationId xmlns:p14="http://schemas.microsoft.com/office/powerpoint/2010/main" val="243109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4212" y="2006600"/>
            <a:ext cx="7300690" cy="736600"/>
          </a:xfrm>
        </p:spPr>
        <p:txBody>
          <a:bodyPr/>
          <a:lstStyle/>
          <a:p>
            <a:r>
              <a:rPr lang="es-MX" dirty="0"/>
              <a:t>PRINCIPIOS FUNDAMENTALES </a:t>
            </a:r>
            <a:endParaRPr lang="en-US" dirty="0"/>
          </a:p>
        </p:txBody>
      </p:sp>
      <p:sp>
        <p:nvSpPr>
          <p:cNvPr id="10" name="Marcador de texto 9"/>
          <p:cNvSpPr>
            <a:spLocks noGrp="1"/>
          </p:cNvSpPr>
          <p:nvPr>
            <p:ph type="body" idx="1"/>
          </p:nvPr>
        </p:nvSpPr>
        <p:spPr>
          <a:xfrm>
            <a:off x="476518" y="2743200"/>
            <a:ext cx="8742095" cy="3251200"/>
          </a:xfrm>
        </p:spPr>
        <p:txBody>
          <a:bodyPr/>
          <a:lstStyle/>
          <a:p>
            <a:pPr marL="285750" indent="-285750">
              <a:buFont typeface="Arial" panose="020B0604020202020204" pitchFamily="34" charset="0"/>
              <a:buChar char="•"/>
            </a:pPr>
            <a:r>
              <a:rPr lang="es-MX" b="1" dirty="0"/>
              <a:t>Integridad</a:t>
            </a:r>
            <a:r>
              <a:rPr lang="es-MX" dirty="0"/>
              <a:t>.- Franco y honesto</a:t>
            </a:r>
          </a:p>
          <a:p>
            <a:pPr marL="285750" indent="-285750">
              <a:buFont typeface="Arial" panose="020B0604020202020204" pitchFamily="34" charset="0"/>
              <a:buChar char="•"/>
            </a:pPr>
            <a:r>
              <a:rPr lang="es-MX" b="1" dirty="0"/>
              <a:t>Objetividad</a:t>
            </a:r>
            <a:r>
              <a:rPr lang="es-MX" dirty="0"/>
              <a:t>.- No permitir prejuicios, ni conflictos de interés.</a:t>
            </a:r>
          </a:p>
          <a:p>
            <a:pPr marL="285750" indent="-285750">
              <a:buFont typeface="Arial" panose="020B0604020202020204" pitchFamily="34" charset="0"/>
              <a:buChar char="•"/>
            </a:pPr>
            <a:r>
              <a:rPr lang="es-MX" b="1" dirty="0"/>
              <a:t>Competencia y diligencia profesionales</a:t>
            </a:r>
            <a:r>
              <a:rPr lang="es-MX" dirty="0"/>
              <a:t>. Mantener el conocimiento y la aptitud profesional al nivel necesario para ofrecer el servicio.</a:t>
            </a:r>
          </a:p>
          <a:p>
            <a:pPr marL="285750" indent="-285750">
              <a:buFont typeface="Arial" panose="020B0604020202020204" pitchFamily="34" charset="0"/>
              <a:buChar char="•"/>
            </a:pPr>
            <a:r>
              <a:rPr lang="es-MX" b="1" dirty="0"/>
              <a:t>Confidencialidad</a:t>
            </a:r>
            <a:r>
              <a:rPr lang="es-MX" dirty="0"/>
              <a:t>. Respetar la información obtenida, no revelar la sin autorización del cliente.</a:t>
            </a:r>
          </a:p>
          <a:p>
            <a:pPr marL="285750" indent="-285750">
              <a:buFont typeface="Arial" panose="020B0604020202020204" pitchFamily="34" charset="0"/>
              <a:buChar char="•"/>
            </a:pPr>
            <a:r>
              <a:rPr lang="es-MX" b="1" dirty="0"/>
              <a:t>Comportamiento profesional</a:t>
            </a:r>
            <a:r>
              <a:rPr lang="es-MX" dirty="0"/>
              <a:t>. Cumplir con las disposiciones legales y reglamentarias aplicables y evitar acciones que desacrediten la profesión.</a:t>
            </a:r>
          </a:p>
          <a:p>
            <a:endParaRPr lang="en-US" dirty="0"/>
          </a:p>
        </p:txBody>
      </p:sp>
    </p:spTree>
    <p:extLst>
      <p:ext uri="{BB962C8B-B14F-4D97-AF65-F5344CB8AC3E}">
        <p14:creationId xmlns:p14="http://schemas.microsoft.com/office/powerpoint/2010/main" val="3466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Marco conceptual</a:t>
            </a:r>
            <a:endParaRPr lang="en-US" dirty="0"/>
          </a:p>
        </p:txBody>
      </p:sp>
      <p:sp>
        <p:nvSpPr>
          <p:cNvPr id="6" name="Marcador de texto 5"/>
          <p:cNvSpPr>
            <a:spLocks noGrp="1"/>
          </p:cNvSpPr>
          <p:nvPr>
            <p:ph type="body" sz="half" idx="2"/>
          </p:nvPr>
        </p:nvSpPr>
        <p:spPr/>
        <p:txBody>
          <a:bodyPr>
            <a:normAutofit fontScale="92500" lnSpcReduction="10000"/>
          </a:bodyPr>
          <a:lstStyle/>
          <a:p>
            <a:r>
              <a:rPr lang="es-MX" dirty="0"/>
              <a:t>El profesional de la contabilidad, tendrá en cuenta los factores cualitativos y cuantitativos al evaluar la importancia de una amenaza.</a:t>
            </a:r>
          </a:p>
          <a:p>
            <a:r>
              <a:rPr lang="es-MX" dirty="0"/>
              <a:t>En caso de que el profesional no cuente con la salvaguarda necesaria para hacerle frente a la amenaza deberá rechazar el servicio.</a:t>
            </a:r>
            <a:endParaRPr lang="en-US"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84213" y="1343050"/>
            <a:ext cx="5943600" cy="399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7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42" y="2006600"/>
            <a:ext cx="8329970" cy="852510"/>
          </a:xfrm>
        </p:spPr>
        <p:txBody>
          <a:bodyPr/>
          <a:lstStyle/>
          <a:p>
            <a:r>
              <a:rPr lang="es-MX" dirty="0"/>
              <a:t>CLASIFICACION DE AMENZAS </a:t>
            </a:r>
            <a:endParaRPr lang="en-US" dirty="0"/>
          </a:p>
        </p:txBody>
      </p:sp>
      <p:sp>
        <p:nvSpPr>
          <p:cNvPr id="3" name="Marcador de texto 2"/>
          <p:cNvSpPr>
            <a:spLocks noGrp="1"/>
          </p:cNvSpPr>
          <p:nvPr>
            <p:ph type="body" idx="1"/>
          </p:nvPr>
        </p:nvSpPr>
        <p:spPr>
          <a:xfrm>
            <a:off x="746975" y="2859110"/>
            <a:ext cx="8471638" cy="3135290"/>
          </a:xfrm>
        </p:spPr>
        <p:txBody>
          <a:bodyPr>
            <a:normAutofit/>
          </a:bodyPr>
          <a:lstStyle/>
          <a:p>
            <a:pPr marL="285750" indent="-285750">
              <a:buFont typeface="Arial" panose="020B0604020202020204" pitchFamily="34" charset="0"/>
              <a:buChar char="•"/>
            </a:pPr>
            <a:r>
              <a:rPr lang="es-MX" sz="2400" dirty="0"/>
              <a:t>Amenaza de interés propio.</a:t>
            </a:r>
          </a:p>
          <a:p>
            <a:pPr marL="285750" indent="-285750">
              <a:buFont typeface="Arial" panose="020B0604020202020204" pitchFamily="34" charset="0"/>
              <a:buChar char="•"/>
            </a:pPr>
            <a:r>
              <a:rPr lang="es-MX" sz="2400" dirty="0"/>
              <a:t>Amenaza de </a:t>
            </a:r>
            <a:r>
              <a:rPr lang="es-MX" sz="2400" dirty="0" err="1"/>
              <a:t>autorevisión</a:t>
            </a:r>
            <a:r>
              <a:rPr lang="es-MX" sz="2400" dirty="0"/>
              <a:t>.</a:t>
            </a:r>
          </a:p>
          <a:p>
            <a:pPr marL="285750" indent="-285750">
              <a:buFont typeface="Arial" panose="020B0604020202020204" pitchFamily="34" charset="0"/>
              <a:buChar char="•"/>
            </a:pPr>
            <a:r>
              <a:rPr lang="es-MX" sz="2400" dirty="0"/>
              <a:t>Amenaza de abogacía.</a:t>
            </a:r>
          </a:p>
          <a:p>
            <a:pPr marL="285750" indent="-285750">
              <a:buFont typeface="Arial" panose="020B0604020202020204" pitchFamily="34" charset="0"/>
              <a:buChar char="•"/>
            </a:pPr>
            <a:r>
              <a:rPr lang="es-MX" sz="2400" dirty="0"/>
              <a:t>Amenaza de familiaridad.</a:t>
            </a:r>
          </a:p>
          <a:p>
            <a:pPr marL="285750" indent="-285750">
              <a:buFont typeface="Arial" panose="020B0604020202020204" pitchFamily="34" charset="0"/>
              <a:buChar char="•"/>
            </a:pPr>
            <a:r>
              <a:rPr lang="es-MX" sz="2400" dirty="0"/>
              <a:t>Amenaza de intimidación.</a:t>
            </a:r>
            <a:endParaRPr lang="en-US" sz="2400" dirty="0"/>
          </a:p>
        </p:txBody>
      </p:sp>
    </p:spTree>
    <p:extLst>
      <p:ext uri="{BB962C8B-B14F-4D97-AF65-F5344CB8AC3E}">
        <p14:creationId xmlns:p14="http://schemas.microsoft.com/office/powerpoint/2010/main" val="95278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Salvaguardas. Son las actuaciones que pueden eliminar o minimizar las amenazas a un nivel aceptable.</a:t>
            </a:r>
            <a:endParaRPr lang="en-US" dirty="0"/>
          </a:p>
        </p:txBody>
      </p:sp>
      <p:sp>
        <p:nvSpPr>
          <p:cNvPr id="9" name="Marcador de texto 8"/>
          <p:cNvSpPr>
            <a:spLocks noGrp="1"/>
          </p:cNvSpPr>
          <p:nvPr>
            <p:ph type="body" sz="quarter" idx="13"/>
          </p:nvPr>
        </p:nvSpPr>
        <p:spPr/>
        <p:txBody>
          <a:bodyPr/>
          <a:lstStyle/>
          <a:p>
            <a:r>
              <a:rPr lang="es-MX" dirty="0"/>
              <a:t>A)Salvaguardas instituidas, por la profesión o por disposiciones legales o reglamentarias.</a:t>
            </a:r>
            <a:endParaRPr lang="en-US" dirty="0"/>
          </a:p>
        </p:txBody>
      </p:sp>
      <p:sp>
        <p:nvSpPr>
          <p:cNvPr id="8" name="Marcador de texto 7"/>
          <p:cNvSpPr>
            <a:spLocks noGrp="1"/>
          </p:cNvSpPr>
          <p:nvPr>
            <p:ph type="body" idx="1"/>
          </p:nvPr>
        </p:nvSpPr>
        <p:spPr/>
        <p:txBody>
          <a:bodyPr>
            <a:normAutofit fontScale="92500" lnSpcReduction="10000"/>
          </a:bodyPr>
          <a:lstStyle/>
          <a:p>
            <a:r>
              <a:rPr lang="es-MX" sz="2400" dirty="0">
                <a:solidFill>
                  <a:schemeClr val="tx1"/>
                </a:solidFill>
              </a:rPr>
              <a:t>B)SALVAGUARDAS EN EL ENTORNO DEL TRABAJO (Puede depender de la rama o industria a la que se le preste el servicio)</a:t>
            </a:r>
            <a:endParaRPr lang="en-US" sz="2400" dirty="0">
              <a:solidFill>
                <a:schemeClr val="tx1"/>
              </a:solidFill>
            </a:endParaRPr>
          </a:p>
        </p:txBody>
      </p:sp>
    </p:spTree>
    <p:extLst>
      <p:ext uri="{BB962C8B-B14F-4D97-AF65-F5344CB8AC3E}">
        <p14:creationId xmlns:p14="http://schemas.microsoft.com/office/powerpoint/2010/main" val="414590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1200239"/>
          </a:xfrm>
        </p:spPr>
        <p:txBody>
          <a:bodyPr>
            <a:normAutofit fontScale="90000"/>
          </a:bodyPr>
          <a:lstStyle/>
          <a:p>
            <a:r>
              <a:rPr lang="es-MX" dirty="0"/>
              <a:t>A)Salvaguardas instituidas, por la profesión o por disposiciones legales o reglamentarias</a:t>
            </a:r>
            <a:endParaRPr lang="en-US" dirty="0"/>
          </a:p>
        </p:txBody>
      </p:sp>
      <p:sp>
        <p:nvSpPr>
          <p:cNvPr id="3" name="Marcador de texto 2"/>
          <p:cNvSpPr>
            <a:spLocks noGrp="1"/>
          </p:cNvSpPr>
          <p:nvPr>
            <p:ph type="body" idx="1"/>
          </p:nvPr>
        </p:nvSpPr>
        <p:spPr>
          <a:xfrm>
            <a:off x="684213" y="3116687"/>
            <a:ext cx="8534400" cy="2877713"/>
          </a:xfrm>
        </p:spPr>
        <p:txBody>
          <a:bodyPr/>
          <a:lstStyle/>
          <a:p>
            <a:pPr marL="285750" indent="-285750">
              <a:buFont typeface="Arial" panose="020B0604020202020204" pitchFamily="34" charset="0"/>
              <a:buChar char="•"/>
            </a:pPr>
            <a:r>
              <a:rPr lang="es-MX" dirty="0"/>
              <a:t>Requerimientos legales. Ej. Art. 52 </a:t>
            </a:r>
            <a:r>
              <a:rPr lang="es-MX" dirty="0" err="1"/>
              <a:t>Fracc</a:t>
            </a:r>
            <a:r>
              <a:rPr lang="es-MX" dirty="0"/>
              <a:t>. I del Código Fiscal de la Federación</a:t>
            </a:r>
          </a:p>
          <a:p>
            <a:pPr marL="285750" indent="-285750">
              <a:buFont typeface="Arial" panose="020B0604020202020204" pitchFamily="34" charset="0"/>
              <a:buChar char="•"/>
            </a:pPr>
            <a:r>
              <a:rPr lang="es-MX" dirty="0"/>
              <a:t>Requerimiento de formación continua (capacitación)</a:t>
            </a:r>
          </a:p>
          <a:p>
            <a:pPr marL="285750" indent="-285750">
              <a:buFont typeface="Arial" panose="020B0604020202020204" pitchFamily="34" charset="0"/>
              <a:buChar char="•"/>
            </a:pPr>
            <a:r>
              <a:rPr lang="es-MX" dirty="0"/>
              <a:t>Normatividad relativa al gobierno corporativo</a:t>
            </a:r>
          </a:p>
          <a:p>
            <a:pPr marL="285750" indent="-285750">
              <a:buFont typeface="Arial" panose="020B0604020202020204" pitchFamily="34" charset="0"/>
              <a:buChar char="•"/>
            </a:pPr>
            <a:r>
              <a:rPr lang="es-MX" dirty="0"/>
              <a:t>Normas profesionales (NIFS, NIAS, entre otras)</a:t>
            </a:r>
          </a:p>
          <a:p>
            <a:pPr marL="285750" indent="-285750">
              <a:buFont typeface="Arial" panose="020B0604020202020204" pitchFamily="34" charset="0"/>
              <a:buChar char="•"/>
            </a:pPr>
            <a:r>
              <a:rPr lang="es-MX" dirty="0"/>
              <a:t>Seguimiento de organismo profesional.</a:t>
            </a:r>
          </a:p>
          <a:p>
            <a:pPr marL="285750" indent="-285750">
              <a:buFont typeface="Arial" panose="020B0604020202020204" pitchFamily="34" charset="0"/>
              <a:buChar char="•"/>
            </a:pPr>
            <a:r>
              <a:rPr lang="es-MX" dirty="0"/>
              <a:t>Revisión externa, realizada por un organismo debidamente autorizado.</a:t>
            </a:r>
          </a:p>
          <a:p>
            <a:endParaRPr lang="es-MX" dirty="0"/>
          </a:p>
          <a:p>
            <a:endParaRPr lang="en-US" dirty="0"/>
          </a:p>
        </p:txBody>
      </p:sp>
    </p:spTree>
    <p:extLst>
      <p:ext uri="{BB962C8B-B14F-4D97-AF65-F5344CB8AC3E}">
        <p14:creationId xmlns:p14="http://schemas.microsoft.com/office/powerpoint/2010/main" val="233387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1122966"/>
          </a:xfrm>
        </p:spPr>
        <p:txBody>
          <a:bodyPr>
            <a:normAutofit fontScale="90000"/>
          </a:bodyPr>
          <a:lstStyle/>
          <a:p>
            <a:r>
              <a:rPr lang="es-MX" dirty="0"/>
              <a:t>Proceso de resolución de conflictos.</a:t>
            </a:r>
            <a:endParaRPr lang="en-US" dirty="0"/>
          </a:p>
        </p:txBody>
      </p:sp>
      <p:sp>
        <p:nvSpPr>
          <p:cNvPr id="3" name="Marcador de texto 2"/>
          <p:cNvSpPr>
            <a:spLocks noGrp="1"/>
          </p:cNvSpPr>
          <p:nvPr>
            <p:ph type="body" idx="1"/>
          </p:nvPr>
        </p:nvSpPr>
        <p:spPr>
          <a:xfrm>
            <a:off x="684213" y="3129566"/>
            <a:ext cx="8534400" cy="2864834"/>
          </a:xfrm>
        </p:spPr>
        <p:txBody>
          <a:bodyPr/>
          <a:lstStyle/>
          <a:p>
            <a:pPr marL="342900" indent="-342900">
              <a:buAutoNum type="alphaLcParenR"/>
            </a:pPr>
            <a:r>
              <a:rPr lang="es-MX" dirty="0"/>
              <a:t>Hechos relevantes </a:t>
            </a:r>
          </a:p>
          <a:p>
            <a:pPr marL="342900" indent="-342900">
              <a:buAutoNum type="alphaLcParenR"/>
            </a:pPr>
            <a:r>
              <a:rPr lang="es-MX" dirty="0"/>
              <a:t>Cuestiones de ética de que se trata</a:t>
            </a:r>
          </a:p>
          <a:p>
            <a:pPr marL="342900" indent="-342900">
              <a:buAutoNum type="alphaLcParenR"/>
            </a:pPr>
            <a:r>
              <a:rPr lang="es-MX" dirty="0"/>
              <a:t>Principios fundamentales relacionados</a:t>
            </a:r>
          </a:p>
          <a:p>
            <a:pPr marL="342900" indent="-342900">
              <a:buAutoNum type="alphaLcParenR"/>
            </a:pPr>
            <a:r>
              <a:rPr lang="es-MX" dirty="0"/>
              <a:t>Procedimientos internos establecidos</a:t>
            </a:r>
          </a:p>
          <a:p>
            <a:pPr marL="342900" indent="-342900">
              <a:buAutoNum type="alphaLcParenR"/>
            </a:pPr>
            <a:r>
              <a:rPr lang="es-MX" dirty="0"/>
              <a:t>Vías de actuación alternativas.</a:t>
            </a:r>
          </a:p>
          <a:p>
            <a:r>
              <a:rPr lang="es-MX" dirty="0"/>
              <a:t>Si la cuestión sigue sin resolverse el profesional debe buscar ayuda con integrantes de la firma o de la entidad, para llegar a una solución.</a:t>
            </a:r>
            <a:endParaRPr lang="en-US" dirty="0"/>
          </a:p>
        </p:txBody>
      </p:sp>
    </p:spTree>
    <p:extLst>
      <p:ext uri="{BB962C8B-B14F-4D97-AF65-F5344CB8AC3E}">
        <p14:creationId xmlns:p14="http://schemas.microsoft.com/office/powerpoint/2010/main" val="23971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968420"/>
          </a:xfrm>
        </p:spPr>
        <p:txBody>
          <a:bodyPr>
            <a:normAutofit fontScale="90000"/>
          </a:bodyPr>
          <a:lstStyle/>
          <a:p>
            <a:r>
              <a:rPr lang="es-MX" dirty="0"/>
              <a:t>Cómo actuar ante la detección de un fraude conforme al Código de Ética?</a:t>
            </a:r>
            <a:endParaRPr lang="en-US" dirty="0"/>
          </a:p>
        </p:txBody>
      </p:sp>
      <p:sp>
        <p:nvSpPr>
          <p:cNvPr id="3" name="Marcador de texto 2"/>
          <p:cNvSpPr>
            <a:spLocks noGrp="1"/>
          </p:cNvSpPr>
          <p:nvPr>
            <p:ph type="body" idx="1"/>
          </p:nvPr>
        </p:nvSpPr>
        <p:spPr>
          <a:xfrm>
            <a:off x="684213" y="2975020"/>
            <a:ext cx="8534400" cy="3019380"/>
          </a:xfrm>
        </p:spPr>
        <p:txBody>
          <a:bodyPr>
            <a:normAutofit/>
          </a:bodyPr>
          <a:lstStyle/>
          <a:p>
            <a:r>
              <a:rPr lang="es-MX" dirty="0"/>
              <a:t>En el numeral 110 Integridad</a:t>
            </a:r>
          </a:p>
          <a:p>
            <a:r>
              <a:rPr lang="es-MX" dirty="0"/>
              <a:t>110.1 Obliga a los profesionales de la contabilidad a ser honestos en todas las relaciones profesionales y empresariales.</a:t>
            </a:r>
          </a:p>
          <a:p>
            <a:r>
              <a:rPr lang="es-MX" dirty="0"/>
              <a:t>110.2  No se asociara cuando a sabiendas de que la información:</a:t>
            </a:r>
          </a:p>
          <a:p>
            <a:pPr marL="342900" indent="-342900">
              <a:buAutoNum type="alphaLcParenR"/>
            </a:pPr>
            <a:r>
              <a:rPr lang="es-MX" dirty="0"/>
              <a:t>Contiene afirmaciones materialmente falsas o que inducen al error.</a:t>
            </a:r>
          </a:p>
          <a:p>
            <a:pPr marL="342900" indent="-342900">
              <a:buAutoNum type="alphaLcParenR"/>
            </a:pPr>
            <a:r>
              <a:rPr lang="es-MX" dirty="0"/>
              <a:t>Contiene afirmaciones proporcionadas de manera irresponsable</a:t>
            </a:r>
          </a:p>
          <a:p>
            <a:pPr marL="342900" indent="-342900">
              <a:buAutoNum type="alphaLcParenR"/>
            </a:pPr>
            <a:r>
              <a:rPr lang="es-MX" dirty="0"/>
              <a:t>Omite u oculta información que induce al error.</a:t>
            </a:r>
          </a:p>
          <a:p>
            <a:endParaRPr lang="en-US" b="1" i="1" dirty="0"/>
          </a:p>
        </p:txBody>
      </p:sp>
    </p:spTree>
    <p:extLst>
      <p:ext uri="{BB962C8B-B14F-4D97-AF65-F5344CB8AC3E}">
        <p14:creationId xmlns:p14="http://schemas.microsoft.com/office/powerpoint/2010/main" val="279798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DB317-7DD0-AB37-2411-2F6ABE53F3AA}"/>
              </a:ext>
            </a:extLst>
          </p:cNvPr>
          <p:cNvSpPr>
            <a:spLocks noGrp="1"/>
          </p:cNvSpPr>
          <p:nvPr>
            <p:ph type="title"/>
          </p:nvPr>
        </p:nvSpPr>
        <p:spPr>
          <a:xfrm>
            <a:off x="684211" y="750628"/>
            <a:ext cx="8534401" cy="627796"/>
          </a:xfrm>
        </p:spPr>
        <p:txBody>
          <a:bodyPr>
            <a:normAutofit fontScale="90000"/>
          </a:bodyPr>
          <a:lstStyle/>
          <a:p>
            <a:r>
              <a:rPr lang="es-MX" dirty="0"/>
              <a:t>111 Integridad</a:t>
            </a:r>
          </a:p>
        </p:txBody>
      </p:sp>
      <p:sp>
        <p:nvSpPr>
          <p:cNvPr id="3" name="Marcador de texto 2">
            <a:extLst>
              <a:ext uri="{FF2B5EF4-FFF2-40B4-BE49-F238E27FC236}">
                <a16:creationId xmlns:a16="http://schemas.microsoft.com/office/drawing/2014/main" id="{1606B6C9-AFDD-A981-360F-CD0C8601D7CB}"/>
              </a:ext>
            </a:extLst>
          </p:cNvPr>
          <p:cNvSpPr>
            <a:spLocks noGrp="1"/>
          </p:cNvSpPr>
          <p:nvPr>
            <p:ph type="body" idx="1"/>
          </p:nvPr>
        </p:nvSpPr>
        <p:spPr>
          <a:xfrm>
            <a:off x="684213" y="1378424"/>
            <a:ext cx="10602486" cy="4926842"/>
          </a:xfrm>
        </p:spPr>
        <p:txBody>
          <a:bodyPr>
            <a:noAutofit/>
          </a:bodyPr>
          <a:lstStyle/>
          <a:p>
            <a:pPr algn="just"/>
            <a:r>
              <a:rPr lang="es-ES" sz="2400" dirty="0"/>
              <a:t>111.1 A1 La integridad implica también justicia en el trato y sinceridad.</a:t>
            </a:r>
          </a:p>
          <a:p>
            <a:pPr algn="just"/>
            <a:r>
              <a:rPr lang="es-ES" sz="2400" dirty="0"/>
              <a:t>R111.2 El profesional de la contabilidad no se asociará a sabiendas con informes, declaraciones, comunicaciones u otra información cuando crea que la información:</a:t>
            </a:r>
          </a:p>
          <a:p>
            <a:pPr algn="just"/>
            <a:r>
              <a:rPr lang="es-ES" sz="2400" dirty="0"/>
              <a:t>(a) Contiene una afirmación materialmente falsa o que induce a error;</a:t>
            </a:r>
          </a:p>
          <a:p>
            <a:pPr algn="just"/>
            <a:r>
              <a:rPr lang="es-ES" sz="2400" dirty="0"/>
              <a:t>(b) Contiene afirmaciones o información proporcionada de manera irresponsable; o </a:t>
            </a:r>
          </a:p>
          <a:p>
            <a:pPr algn="just"/>
            <a:r>
              <a:rPr lang="es-ES" sz="2400" dirty="0"/>
              <a:t>c) Omite u oculta información requerida, cuando dicha omisión u ocultación induciría a error.</a:t>
            </a:r>
            <a:endParaRPr lang="es-MX" sz="2400" dirty="0"/>
          </a:p>
        </p:txBody>
      </p:sp>
    </p:spTree>
    <p:extLst>
      <p:ext uri="{BB962C8B-B14F-4D97-AF65-F5344CB8AC3E}">
        <p14:creationId xmlns:p14="http://schemas.microsoft.com/office/powerpoint/2010/main" val="415089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8C8F8-9D2C-A18F-D63B-FA42DCD990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2CD806E-3132-EAAE-842C-EB31427AD5FE}"/>
              </a:ext>
            </a:extLst>
          </p:cNvPr>
          <p:cNvSpPr>
            <a:spLocks noGrp="1"/>
          </p:cNvSpPr>
          <p:nvPr>
            <p:ph type="title"/>
          </p:nvPr>
        </p:nvSpPr>
        <p:spPr>
          <a:xfrm>
            <a:off x="684211" y="750628"/>
            <a:ext cx="8534401" cy="627796"/>
          </a:xfrm>
        </p:spPr>
        <p:txBody>
          <a:bodyPr>
            <a:normAutofit fontScale="90000"/>
          </a:bodyPr>
          <a:lstStyle/>
          <a:p>
            <a:r>
              <a:rPr lang="es-MX" dirty="0"/>
              <a:t>111 Integridad</a:t>
            </a:r>
          </a:p>
        </p:txBody>
      </p:sp>
      <p:sp>
        <p:nvSpPr>
          <p:cNvPr id="3" name="Marcador de texto 2">
            <a:extLst>
              <a:ext uri="{FF2B5EF4-FFF2-40B4-BE49-F238E27FC236}">
                <a16:creationId xmlns:a16="http://schemas.microsoft.com/office/drawing/2014/main" id="{3983D496-4A54-1AB0-E03C-11266A8B1109}"/>
              </a:ext>
            </a:extLst>
          </p:cNvPr>
          <p:cNvSpPr>
            <a:spLocks noGrp="1"/>
          </p:cNvSpPr>
          <p:nvPr>
            <p:ph type="body" idx="1"/>
          </p:nvPr>
        </p:nvSpPr>
        <p:spPr>
          <a:xfrm>
            <a:off x="684213" y="1378424"/>
            <a:ext cx="10602486" cy="4926842"/>
          </a:xfrm>
        </p:spPr>
        <p:txBody>
          <a:bodyPr>
            <a:noAutofit/>
          </a:bodyPr>
          <a:lstStyle/>
          <a:p>
            <a:pPr algn="just"/>
            <a:r>
              <a:rPr lang="es-ES" sz="2800" dirty="0"/>
              <a:t>111.2 A1 Si un profesional de la contabilidad emite un</a:t>
            </a:r>
          </a:p>
          <a:p>
            <a:pPr algn="just"/>
            <a:r>
              <a:rPr lang="es-ES" sz="2800" dirty="0"/>
              <a:t>informe con opinión modificada, en lo relativo a dicho</a:t>
            </a:r>
          </a:p>
          <a:p>
            <a:pPr algn="just"/>
            <a:r>
              <a:rPr lang="es-ES" sz="2800" dirty="0"/>
              <a:t>informe, declaración, comunicación u otra información,</a:t>
            </a:r>
          </a:p>
          <a:p>
            <a:pPr algn="just"/>
            <a:r>
              <a:rPr lang="es-ES" sz="2800" dirty="0"/>
              <a:t>no incumplirá el apartadoR111.2.</a:t>
            </a:r>
          </a:p>
          <a:p>
            <a:pPr algn="just"/>
            <a:r>
              <a:rPr lang="es-ES" sz="2800" dirty="0"/>
              <a:t>R111.3 Cuando el profesional de la contabilidad tenga</a:t>
            </a:r>
          </a:p>
          <a:p>
            <a:pPr algn="just"/>
            <a:r>
              <a:rPr lang="es-ES" sz="2800" dirty="0"/>
              <a:t>conocimiento de que se ha asociado con información</a:t>
            </a:r>
          </a:p>
          <a:p>
            <a:pPr algn="just"/>
            <a:r>
              <a:rPr lang="es-ES" sz="2800" dirty="0"/>
              <a:t>como la descrita en el apartado R111.2, deberá tomar las</a:t>
            </a:r>
          </a:p>
          <a:p>
            <a:pPr algn="just"/>
            <a:r>
              <a:rPr lang="es-ES" sz="2800" dirty="0"/>
              <a:t>medidas necesarias para desvincularse de la misma.</a:t>
            </a:r>
            <a:endParaRPr lang="es-MX" sz="2800" dirty="0"/>
          </a:p>
        </p:txBody>
      </p:sp>
    </p:spTree>
    <p:extLst>
      <p:ext uri="{BB962C8B-B14F-4D97-AF65-F5344CB8AC3E}">
        <p14:creationId xmlns:p14="http://schemas.microsoft.com/office/powerpoint/2010/main" val="331193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764276"/>
            <a:ext cx="8534401" cy="1446661"/>
          </a:xfrm>
        </p:spPr>
        <p:txBody>
          <a:bodyPr>
            <a:normAutofit/>
          </a:bodyPr>
          <a:lstStyle/>
          <a:p>
            <a:r>
              <a:rPr lang="es-MX" dirty="0"/>
              <a:t>Actuar esperado del profesional</a:t>
            </a:r>
            <a:endParaRPr lang="en-US" dirty="0"/>
          </a:p>
        </p:txBody>
      </p:sp>
      <p:sp>
        <p:nvSpPr>
          <p:cNvPr id="3" name="Marcador de texto 2"/>
          <p:cNvSpPr>
            <a:spLocks noGrp="1"/>
          </p:cNvSpPr>
          <p:nvPr>
            <p:ph type="body" idx="1"/>
          </p:nvPr>
        </p:nvSpPr>
        <p:spPr>
          <a:xfrm>
            <a:off x="684213" y="2429301"/>
            <a:ext cx="8534400" cy="3565099"/>
          </a:xfrm>
        </p:spPr>
        <p:txBody>
          <a:bodyPr>
            <a:normAutofit lnSpcReduction="10000"/>
          </a:bodyPr>
          <a:lstStyle/>
          <a:p>
            <a:pPr marL="342900" indent="-342900">
              <a:buFont typeface="Arial" panose="020B0604020202020204" pitchFamily="34" charset="0"/>
              <a:buChar char="•"/>
            </a:pPr>
            <a:r>
              <a:rPr lang="es-MX" sz="3200" b="1" i="1" dirty="0"/>
              <a:t>Cuando le sea proporcionada la información que conduce a fraude o al error deberá desvincularse del servicio o</a:t>
            </a:r>
          </a:p>
          <a:p>
            <a:pPr marL="342900" indent="-342900">
              <a:buFont typeface="Arial" panose="020B0604020202020204" pitchFamily="34" charset="0"/>
              <a:buChar char="•"/>
            </a:pPr>
            <a:r>
              <a:rPr lang="es-MX" sz="3200" b="1" i="1" dirty="0"/>
              <a:t>Emitir un informe de opinión con modificada con respecto a una cuestión mencionada.</a:t>
            </a:r>
          </a:p>
          <a:p>
            <a:endParaRPr lang="en-US" sz="3200" b="1" i="1" dirty="0"/>
          </a:p>
          <a:p>
            <a:endParaRPr lang="en-US" dirty="0"/>
          </a:p>
        </p:txBody>
      </p:sp>
    </p:spTree>
    <p:extLst>
      <p:ext uri="{BB962C8B-B14F-4D97-AF65-F5344CB8AC3E}">
        <p14:creationId xmlns:p14="http://schemas.microsoft.com/office/powerpoint/2010/main" val="300917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ADHERENCIA DEL CODIGO DE ETICA DE LA IFAC</a:t>
            </a:r>
          </a:p>
        </p:txBody>
      </p:sp>
      <p:sp>
        <p:nvSpPr>
          <p:cNvPr id="3" name="Marcador de contenido 2"/>
          <p:cNvSpPr>
            <a:spLocks noGrp="1"/>
          </p:cNvSpPr>
          <p:nvPr>
            <p:ph idx="1"/>
          </p:nvPr>
        </p:nvSpPr>
        <p:spPr/>
        <p:txBody>
          <a:bodyPr/>
          <a:lstStyle/>
          <a:p>
            <a:r>
              <a:rPr lang="en-US" dirty="0"/>
              <a:t>‘</a:t>
            </a:r>
            <a:r>
              <a:rPr lang="es-MX" dirty="0"/>
              <a:t>‘Se aprueba adoptar lo ordenado en el Manual del Código de Ética para profesionales de la contabilidad del Consejo de Normas Internacionales de Ética para Contadores, publicado por la Federación Internacional de Contadores (IFAC)’</a:t>
            </a:r>
            <a:r>
              <a:rPr lang="en-US" dirty="0"/>
              <a:t>’</a:t>
            </a:r>
            <a:endParaRPr lang="es-MX" dirty="0"/>
          </a:p>
        </p:txBody>
      </p:sp>
      <p:sp>
        <p:nvSpPr>
          <p:cNvPr id="4" name="Marcador de texto 3"/>
          <p:cNvSpPr>
            <a:spLocks noGrp="1"/>
          </p:cNvSpPr>
          <p:nvPr>
            <p:ph type="body" sz="half" idx="2"/>
          </p:nvPr>
        </p:nvSpPr>
        <p:spPr/>
        <p:txBody>
          <a:bodyPr/>
          <a:lstStyle/>
          <a:p>
            <a:r>
              <a:rPr lang="es-MX" sz="3200" dirty="0"/>
              <a:t>Fines compatibles a Nuestro Colegio.</a:t>
            </a:r>
          </a:p>
          <a:p>
            <a:endParaRPr lang="es-MX" dirty="0"/>
          </a:p>
          <a:p>
            <a:endParaRPr lang="en-US" dirty="0"/>
          </a:p>
        </p:txBody>
      </p:sp>
    </p:spTree>
    <p:extLst>
      <p:ext uri="{BB962C8B-B14F-4D97-AF65-F5344CB8AC3E}">
        <p14:creationId xmlns:p14="http://schemas.microsoft.com/office/powerpoint/2010/main" val="6523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979510"/>
            <a:ext cx="8534401" cy="658221"/>
          </a:xfrm>
        </p:spPr>
        <p:txBody>
          <a:bodyPr>
            <a:normAutofit/>
          </a:bodyPr>
          <a:lstStyle/>
          <a:p>
            <a:r>
              <a:rPr lang="es-MX" dirty="0"/>
              <a:t>SECCION 120 objetividad </a:t>
            </a:r>
            <a:endParaRPr lang="en-US" dirty="0"/>
          </a:p>
        </p:txBody>
      </p:sp>
      <p:sp>
        <p:nvSpPr>
          <p:cNvPr id="3" name="Marcador de texto 2"/>
          <p:cNvSpPr>
            <a:spLocks noGrp="1"/>
          </p:cNvSpPr>
          <p:nvPr>
            <p:ph type="body" idx="1"/>
          </p:nvPr>
        </p:nvSpPr>
        <p:spPr>
          <a:xfrm>
            <a:off x="684211" y="1746913"/>
            <a:ext cx="10343180" cy="4131577"/>
          </a:xfrm>
        </p:spPr>
        <p:txBody>
          <a:bodyPr>
            <a:normAutofit/>
          </a:bodyPr>
          <a:lstStyle/>
          <a:p>
            <a:r>
              <a:rPr lang="es-MX" sz="2000" dirty="0"/>
              <a:t>El principio de objetividad obliga al profesional a no comprometer su juicio profesional.</a:t>
            </a:r>
          </a:p>
          <a:p>
            <a:r>
              <a:rPr lang="es-MX" sz="2000" dirty="0"/>
              <a:t>El profesional no prestara el servicio si una circunstancia o alguna relación afectan su imparcialidad.</a:t>
            </a:r>
          </a:p>
          <a:p>
            <a:r>
              <a:rPr lang="es-MX" sz="2000" i="1" dirty="0"/>
              <a:t>Es decir, debe tener independencia mental.</a:t>
            </a:r>
          </a:p>
          <a:p>
            <a:r>
              <a:rPr lang="es-MX" sz="2000" i="1" dirty="0"/>
              <a:t>Se sugiere:</a:t>
            </a:r>
          </a:p>
          <a:p>
            <a:r>
              <a:rPr lang="es-MX" sz="2000" b="1" i="1" dirty="0"/>
              <a:t>Implementar políticas de no recibir obsequios por parte de los clientes </a:t>
            </a:r>
          </a:p>
          <a:p>
            <a:r>
              <a:rPr lang="es-MX" sz="2000" b="1" i="1" dirty="0"/>
              <a:t>No prestar el servicio si es un familiar.</a:t>
            </a:r>
          </a:p>
          <a:p>
            <a:r>
              <a:rPr lang="es-MX" sz="2000" b="1" i="1" dirty="0"/>
              <a:t>En caso de darse el caso recomendar a otro profesional de la contabilidad.</a:t>
            </a:r>
          </a:p>
          <a:p>
            <a:endParaRPr lang="es-MX" dirty="0"/>
          </a:p>
        </p:txBody>
      </p:sp>
    </p:spTree>
    <p:extLst>
      <p:ext uri="{BB962C8B-B14F-4D97-AF65-F5344CB8AC3E}">
        <p14:creationId xmlns:p14="http://schemas.microsoft.com/office/powerpoint/2010/main" val="236099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491319"/>
            <a:ext cx="8534401" cy="1132765"/>
          </a:xfrm>
        </p:spPr>
        <p:txBody>
          <a:bodyPr>
            <a:normAutofit fontScale="90000"/>
          </a:bodyPr>
          <a:lstStyle/>
          <a:p>
            <a:r>
              <a:rPr lang="es-MX" dirty="0"/>
              <a:t>130. Competencia y diligencia profesional.</a:t>
            </a:r>
            <a:endParaRPr lang="en-US" dirty="0"/>
          </a:p>
        </p:txBody>
      </p:sp>
      <p:sp>
        <p:nvSpPr>
          <p:cNvPr id="3" name="Marcador de texto 2"/>
          <p:cNvSpPr>
            <a:spLocks noGrp="1"/>
          </p:cNvSpPr>
          <p:nvPr>
            <p:ph type="body" idx="1"/>
          </p:nvPr>
        </p:nvSpPr>
        <p:spPr>
          <a:xfrm>
            <a:off x="684213" y="1746913"/>
            <a:ext cx="10356826" cy="4247487"/>
          </a:xfrm>
        </p:spPr>
        <p:txBody>
          <a:bodyPr>
            <a:normAutofit/>
          </a:bodyPr>
          <a:lstStyle/>
          <a:p>
            <a:r>
              <a:rPr lang="es-MX" sz="2400" dirty="0"/>
              <a:t>130. 1 Impone las siguientes obligaciones a todos los profesionales de la contabilidad:</a:t>
            </a:r>
          </a:p>
          <a:p>
            <a:pPr marL="342900" indent="-342900">
              <a:buAutoNum type="alphaLcParenR"/>
            </a:pPr>
            <a:r>
              <a:rPr lang="es-MX" sz="2400" dirty="0"/>
              <a:t>Mantener el conocimiento y la aptitud profesional al nivel necesario para prestar un servicio competente a  los clientes o la entidad para la que se trabaja.</a:t>
            </a:r>
          </a:p>
          <a:p>
            <a:pPr marL="342900" indent="-342900">
              <a:buAutoNum type="alphaLcParenR"/>
            </a:pPr>
            <a:r>
              <a:rPr lang="es-MX" sz="2400" dirty="0"/>
              <a:t>Actuar  con  diligencia, de conformidad con las normas técnicas y profesionales aplicables.</a:t>
            </a:r>
          </a:p>
          <a:p>
            <a:r>
              <a:rPr lang="es-MX" sz="2400" b="1" dirty="0"/>
              <a:t>Sugerencia: Llevar a cabo programas de capacitación para el equipo de la firma que les permita contar con el conocimiento necesario para actuar de acuerdo a la normatividad vigente.</a:t>
            </a:r>
            <a:endParaRPr lang="en-US" sz="2400" b="1" dirty="0"/>
          </a:p>
        </p:txBody>
      </p:sp>
    </p:spTree>
    <p:extLst>
      <p:ext uri="{BB962C8B-B14F-4D97-AF65-F5344CB8AC3E}">
        <p14:creationId xmlns:p14="http://schemas.microsoft.com/office/powerpoint/2010/main" val="343642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5" name="Rectangle 64">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A53CE14-CE34-38C2-935E-3EAFF930F26F}"/>
              </a:ext>
            </a:extLst>
          </p:cNvPr>
          <p:cNvPicPr>
            <a:picLocks noChangeAspect="1"/>
          </p:cNvPicPr>
          <p:nvPr/>
        </p:nvPicPr>
        <p:blipFill>
          <a:blip r:embed="rId2">
            <a:alphaModFix amt="40000"/>
          </a:blip>
          <a:srcRect t="15414"/>
          <a:stretch/>
        </p:blipFill>
        <p:spPr>
          <a:xfrm>
            <a:off x="-3175" y="10"/>
            <a:ext cx="12192000" cy="6857990"/>
          </a:xfrm>
          <a:prstGeom prst="rect">
            <a:avLst/>
          </a:prstGeom>
        </p:spPr>
      </p:pic>
      <p:sp>
        <p:nvSpPr>
          <p:cNvPr id="2" name="Título 1">
            <a:extLst>
              <a:ext uri="{FF2B5EF4-FFF2-40B4-BE49-F238E27FC236}">
                <a16:creationId xmlns:a16="http://schemas.microsoft.com/office/drawing/2014/main" id="{EDECA190-B03A-6895-27D0-ADA621E95BC1}"/>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COMPETENCIA Y DILIGENCIA PROFESIONAL</a:t>
            </a:r>
          </a:p>
        </p:txBody>
      </p:sp>
      <p:sp>
        <p:nvSpPr>
          <p:cNvPr id="3" name="Marcador de texto 2">
            <a:extLst>
              <a:ext uri="{FF2B5EF4-FFF2-40B4-BE49-F238E27FC236}">
                <a16:creationId xmlns:a16="http://schemas.microsoft.com/office/drawing/2014/main" id="{BA9DA7A5-B28E-882C-7663-D1482EDE188D}"/>
              </a:ext>
            </a:extLst>
          </p:cNvPr>
          <p:cNvSpPr>
            <a:spLocks noGrp="1"/>
          </p:cNvSpPr>
          <p:nvPr>
            <p:ph type="body" idx="1"/>
          </p:nvPr>
        </p:nvSpPr>
        <p:spPr>
          <a:xfrm>
            <a:off x="684212" y="3843867"/>
            <a:ext cx="6765100" cy="1947333"/>
          </a:xfrm>
        </p:spPr>
        <p:txBody>
          <a:bodyPr vert="horz" lIns="91440" tIns="45720" rIns="91440" bIns="45720" rtlCol="0" anchor="t">
            <a:normAutofit/>
          </a:bodyPr>
          <a:lstStyle/>
          <a:p>
            <a:pPr>
              <a:lnSpc>
                <a:spcPct val="90000"/>
              </a:lnSpc>
            </a:pPr>
            <a:r>
              <a:rPr lang="en-US" sz="1900" dirty="0">
                <a:solidFill>
                  <a:schemeClr val="tx1"/>
                </a:solidFill>
              </a:rPr>
              <a:t>A2 </a:t>
            </a:r>
            <a:r>
              <a:rPr lang="en-US" sz="1900" dirty="0" err="1">
                <a:solidFill>
                  <a:schemeClr val="tx1"/>
                </a:solidFill>
              </a:rPr>
              <a:t>Mantener</a:t>
            </a:r>
            <a:r>
              <a:rPr lang="en-US" sz="1900" dirty="0">
                <a:solidFill>
                  <a:schemeClr val="tx1"/>
                </a:solidFill>
              </a:rPr>
              <a:t> </a:t>
            </a:r>
            <a:r>
              <a:rPr lang="en-US" sz="1900" b="1" dirty="0">
                <a:solidFill>
                  <a:schemeClr val="tx1"/>
                </a:solidFill>
              </a:rPr>
              <a:t>la </a:t>
            </a:r>
            <a:r>
              <a:rPr lang="en-US" sz="1900" b="1" dirty="0" err="1">
                <a:solidFill>
                  <a:schemeClr val="tx1"/>
                </a:solidFill>
              </a:rPr>
              <a:t>competencia</a:t>
            </a:r>
            <a:r>
              <a:rPr lang="en-US" sz="1900" b="1" dirty="0">
                <a:solidFill>
                  <a:schemeClr val="tx1"/>
                </a:solidFill>
              </a:rPr>
              <a:t> </a:t>
            </a:r>
            <a:r>
              <a:rPr lang="en-US" sz="1900" b="1" dirty="0" err="1">
                <a:solidFill>
                  <a:schemeClr val="tx1"/>
                </a:solidFill>
              </a:rPr>
              <a:t>profesional</a:t>
            </a:r>
            <a:r>
              <a:rPr lang="en-US" sz="1900" b="1" dirty="0">
                <a:solidFill>
                  <a:schemeClr val="tx1"/>
                </a:solidFill>
              </a:rPr>
              <a:t> </a:t>
            </a:r>
            <a:r>
              <a:rPr lang="en-US" sz="1900" b="1" dirty="0" err="1">
                <a:solidFill>
                  <a:schemeClr val="tx1"/>
                </a:solidFill>
              </a:rPr>
              <a:t>exige</a:t>
            </a:r>
            <a:r>
              <a:rPr lang="en-US" sz="1900" b="1" dirty="0">
                <a:solidFill>
                  <a:schemeClr val="tx1"/>
                </a:solidFill>
              </a:rPr>
              <a:t> </a:t>
            </a:r>
            <a:r>
              <a:rPr lang="en-US" sz="1900" dirty="0" err="1">
                <a:solidFill>
                  <a:schemeClr val="tx1"/>
                </a:solidFill>
              </a:rPr>
              <a:t>una</a:t>
            </a:r>
            <a:r>
              <a:rPr lang="en-US" sz="1900" dirty="0">
                <a:solidFill>
                  <a:schemeClr val="tx1"/>
                </a:solidFill>
              </a:rPr>
              <a:t> </a:t>
            </a:r>
            <a:r>
              <a:rPr lang="en-US" sz="1900" dirty="0" err="1">
                <a:solidFill>
                  <a:schemeClr val="tx1"/>
                </a:solidFill>
              </a:rPr>
              <a:t>atención</a:t>
            </a:r>
            <a:r>
              <a:rPr lang="en-US" sz="1900" dirty="0">
                <a:solidFill>
                  <a:schemeClr val="tx1"/>
                </a:solidFill>
              </a:rPr>
              <a:t> continua y </a:t>
            </a:r>
            <a:r>
              <a:rPr lang="en-US" sz="1900" dirty="0" err="1">
                <a:solidFill>
                  <a:schemeClr val="tx1"/>
                </a:solidFill>
              </a:rPr>
              <a:t>el</a:t>
            </a:r>
            <a:r>
              <a:rPr lang="en-US" sz="1900" dirty="0">
                <a:solidFill>
                  <a:schemeClr val="tx1"/>
                </a:solidFill>
              </a:rPr>
              <a:t> </a:t>
            </a:r>
            <a:r>
              <a:rPr lang="en-US" sz="1900" dirty="0" err="1">
                <a:solidFill>
                  <a:schemeClr val="tx1"/>
                </a:solidFill>
              </a:rPr>
              <a:t>conocimiento</a:t>
            </a:r>
            <a:r>
              <a:rPr lang="en-US" sz="1900" dirty="0">
                <a:solidFill>
                  <a:schemeClr val="tx1"/>
                </a:solidFill>
              </a:rPr>
              <a:t> de </a:t>
            </a:r>
            <a:r>
              <a:rPr lang="en-US" sz="1900" dirty="0" err="1">
                <a:solidFill>
                  <a:schemeClr val="tx1"/>
                </a:solidFill>
              </a:rPr>
              <a:t>los</a:t>
            </a:r>
            <a:r>
              <a:rPr lang="en-US" sz="1900" dirty="0">
                <a:solidFill>
                  <a:schemeClr val="tx1"/>
                </a:solidFill>
              </a:rPr>
              <a:t> </a:t>
            </a:r>
            <a:r>
              <a:rPr lang="en-US" sz="1900" dirty="0" err="1">
                <a:solidFill>
                  <a:schemeClr val="tx1"/>
                </a:solidFill>
              </a:rPr>
              <a:t>desarrollos</a:t>
            </a:r>
            <a:r>
              <a:rPr lang="en-US" sz="1900" dirty="0">
                <a:solidFill>
                  <a:schemeClr val="tx1"/>
                </a:solidFill>
              </a:rPr>
              <a:t> </a:t>
            </a:r>
            <a:r>
              <a:rPr lang="en-US" sz="1900" dirty="0" err="1">
                <a:solidFill>
                  <a:schemeClr val="tx1"/>
                </a:solidFill>
              </a:rPr>
              <a:t>técnicos</a:t>
            </a:r>
            <a:r>
              <a:rPr lang="en-US" sz="1900" dirty="0">
                <a:solidFill>
                  <a:schemeClr val="tx1"/>
                </a:solidFill>
              </a:rPr>
              <a:t>, </a:t>
            </a:r>
            <a:r>
              <a:rPr lang="en-US" sz="1900" dirty="0" err="1">
                <a:solidFill>
                  <a:schemeClr val="tx1"/>
                </a:solidFill>
              </a:rPr>
              <a:t>profesionales</a:t>
            </a:r>
            <a:r>
              <a:rPr lang="en-US" sz="1900" dirty="0">
                <a:solidFill>
                  <a:schemeClr val="tx1"/>
                </a:solidFill>
              </a:rPr>
              <a:t> y </a:t>
            </a:r>
            <a:r>
              <a:rPr lang="en-US" sz="1900" dirty="0" err="1">
                <a:solidFill>
                  <a:schemeClr val="tx1"/>
                </a:solidFill>
              </a:rPr>
              <a:t>empresariales</a:t>
            </a:r>
            <a:r>
              <a:rPr lang="en-US" sz="1900" dirty="0">
                <a:solidFill>
                  <a:schemeClr val="tx1"/>
                </a:solidFill>
              </a:rPr>
              <a:t> </a:t>
            </a:r>
            <a:r>
              <a:rPr lang="en-US" sz="1900" dirty="0" err="1">
                <a:solidFill>
                  <a:schemeClr val="tx1"/>
                </a:solidFill>
              </a:rPr>
              <a:t>relevantes</a:t>
            </a:r>
            <a:r>
              <a:rPr lang="en-US" sz="1900" dirty="0">
                <a:solidFill>
                  <a:schemeClr val="tx1"/>
                </a:solidFill>
              </a:rPr>
              <a:t>. </a:t>
            </a:r>
            <a:r>
              <a:rPr lang="en-US" sz="1900" b="1" dirty="0">
                <a:solidFill>
                  <a:schemeClr val="tx1"/>
                </a:solidFill>
              </a:rPr>
              <a:t>El </a:t>
            </a:r>
            <a:r>
              <a:rPr lang="en-US" sz="1900" b="1" dirty="0" err="1">
                <a:solidFill>
                  <a:schemeClr val="tx1"/>
                </a:solidFill>
              </a:rPr>
              <a:t>desarrollo</a:t>
            </a:r>
            <a:r>
              <a:rPr lang="en-US" sz="1900" b="1" dirty="0">
                <a:solidFill>
                  <a:schemeClr val="tx1"/>
                </a:solidFill>
              </a:rPr>
              <a:t> </a:t>
            </a:r>
            <a:r>
              <a:rPr lang="en-US" sz="1900" b="1" dirty="0" err="1">
                <a:solidFill>
                  <a:schemeClr val="tx1"/>
                </a:solidFill>
              </a:rPr>
              <a:t>profesional</a:t>
            </a:r>
            <a:r>
              <a:rPr lang="en-US" sz="1900" b="1" dirty="0">
                <a:solidFill>
                  <a:schemeClr val="tx1"/>
                </a:solidFill>
              </a:rPr>
              <a:t> continuo </a:t>
            </a:r>
            <a:r>
              <a:rPr lang="en-US" sz="1900" dirty="0" err="1">
                <a:solidFill>
                  <a:schemeClr val="tx1"/>
                </a:solidFill>
              </a:rPr>
              <a:t>permite</a:t>
            </a:r>
            <a:r>
              <a:rPr lang="en-US" sz="1900" dirty="0">
                <a:solidFill>
                  <a:schemeClr val="tx1"/>
                </a:solidFill>
              </a:rPr>
              <a:t> al </a:t>
            </a:r>
            <a:r>
              <a:rPr lang="en-US" sz="1900" dirty="0" err="1">
                <a:solidFill>
                  <a:schemeClr val="tx1"/>
                </a:solidFill>
              </a:rPr>
              <a:t>profesional</a:t>
            </a:r>
            <a:r>
              <a:rPr lang="en-US" sz="1900" dirty="0">
                <a:solidFill>
                  <a:schemeClr val="tx1"/>
                </a:solidFill>
              </a:rPr>
              <a:t> de la </a:t>
            </a:r>
            <a:r>
              <a:rPr lang="en-US" sz="1900" dirty="0" err="1">
                <a:solidFill>
                  <a:schemeClr val="tx1"/>
                </a:solidFill>
              </a:rPr>
              <a:t>contabilidad</a:t>
            </a:r>
            <a:r>
              <a:rPr lang="en-US" sz="1900" dirty="0">
                <a:solidFill>
                  <a:schemeClr val="tx1"/>
                </a:solidFill>
              </a:rPr>
              <a:t> </a:t>
            </a:r>
            <a:r>
              <a:rPr lang="en-US" sz="1900" dirty="0" err="1">
                <a:solidFill>
                  <a:schemeClr val="tx1"/>
                </a:solidFill>
              </a:rPr>
              <a:t>desarrollar</a:t>
            </a:r>
            <a:r>
              <a:rPr lang="en-US" sz="1900" dirty="0">
                <a:solidFill>
                  <a:schemeClr val="tx1"/>
                </a:solidFill>
              </a:rPr>
              <a:t> y </a:t>
            </a:r>
            <a:r>
              <a:rPr lang="en-US" sz="1900" dirty="0" err="1">
                <a:solidFill>
                  <a:schemeClr val="tx1"/>
                </a:solidFill>
              </a:rPr>
              <a:t>mantener</a:t>
            </a:r>
            <a:r>
              <a:rPr lang="en-US" sz="1900" dirty="0">
                <a:solidFill>
                  <a:schemeClr val="tx1"/>
                </a:solidFill>
              </a:rPr>
              <a:t> </a:t>
            </a:r>
            <a:r>
              <a:rPr lang="en-US" sz="1900" dirty="0" err="1">
                <a:solidFill>
                  <a:schemeClr val="tx1"/>
                </a:solidFill>
              </a:rPr>
              <a:t>su</a:t>
            </a:r>
            <a:r>
              <a:rPr lang="en-US" sz="1900" dirty="0">
                <a:solidFill>
                  <a:schemeClr val="tx1"/>
                </a:solidFill>
              </a:rPr>
              <a:t> </a:t>
            </a:r>
            <a:r>
              <a:rPr lang="en-US" sz="1900" b="1" dirty="0" err="1">
                <a:solidFill>
                  <a:schemeClr val="tx1"/>
                </a:solidFill>
              </a:rPr>
              <a:t>capacidad</a:t>
            </a:r>
            <a:r>
              <a:rPr lang="en-US" sz="1900" b="1" dirty="0">
                <a:solidFill>
                  <a:schemeClr val="tx1"/>
                </a:solidFill>
              </a:rPr>
              <a:t> de </a:t>
            </a:r>
            <a:r>
              <a:rPr lang="en-US" sz="1900" b="1" dirty="0" err="1">
                <a:solidFill>
                  <a:schemeClr val="tx1"/>
                </a:solidFill>
              </a:rPr>
              <a:t>actuar</a:t>
            </a:r>
            <a:r>
              <a:rPr lang="en-US" sz="1900" b="1" dirty="0">
                <a:solidFill>
                  <a:schemeClr val="tx1"/>
                </a:solidFill>
              </a:rPr>
              <a:t> de </a:t>
            </a:r>
            <a:r>
              <a:rPr lang="en-US" sz="1900" b="1" dirty="0" err="1">
                <a:solidFill>
                  <a:schemeClr val="tx1"/>
                </a:solidFill>
              </a:rPr>
              <a:t>manera</a:t>
            </a:r>
            <a:r>
              <a:rPr lang="en-US" sz="1900" b="1" dirty="0">
                <a:solidFill>
                  <a:schemeClr val="tx1"/>
                </a:solidFill>
              </a:rPr>
              <a:t> </a:t>
            </a:r>
            <a:r>
              <a:rPr lang="en-US" sz="1900" b="1" dirty="0" err="1">
                <a:solidFill>
                  <a:schemeClr val="tx1"/>
                </a:solidFill>
              </a:rPr>
              <a:t>competente</a:t>
            </a:r>
            <a:r>
              <a:rPr lang="en-US" sz="1900" b="1" dirty="0">
                <a:solidFill>
                  <a:schemeClr val="tx1"/>
                </a:solidFill>
              </a:rPr>
              <a:t> </a:t>
            </a:r>
            <a:r>
              <a:rPr lang="en-US" sz="1900" b="1" dirty="0" err="1">
                <a:solidFill>
                  <a:schemeClr val="tx1"/>
                </a:solidFill>
              </a:rPr>
              <a:t>en</a:t>
            </a:r>
            <a:r>
              <a:rPr lang="en-US" sz="1900" b="1" dirty="0">
                <a:solidFill>
                  <a:schemeClr val="tx1"/>
                </a:solidFill>
              </a:rPr>
              <a:t> </a:t>
            </a:r>
            <a:r>
              <a:rPr lang="en-US" sz="1900" b="1" dirty="0" err="1">
                <a:solidFill>
                  <a:schemeClr val="tx1"/>
                </a:solidFill>
              </a:rPr>
              <a:t>el</a:t>
            </a:r>
            <a:r>
              <a:rPr lang="en-US" sz="1900" b="1" dirty="0">
                <a:solidFill>
                  <a:schemeClr val="tx1"/>
                </a:solidFill>
              </a:rPr>
              <a:t> </a:t>
            </a:r>
            <a:r>
              <a:rPr lang="en-US" sz="1900" b="1" dirty="0" err="1">
                <a:solidFill>
                  <a:schemeClr val="tx1"/>
                </a:solidFill>
              </a:rPr>
              <a:t>entorno</a:t>
            </a:r>
            <a:r>
              <a:rPr lang="en-US" sz="1900" b="1" dirty="0">
                <a:solidFill>
                  <a:schemeClr val="tx1"/>
                </a:solidFill>
              </a:rPr>
              <a:t> </a:t>
            </a:r>
            <a:r>
              <a:rPr lang="en-US" sz="1900" b="1" dirty="0" err="1">
                <a:solidFill>
                  <a:schemeClr val="tx1"/>
                </a:solidFill>
              </a:rPr>
              <a:t>profesional</a:t>
            </a:r>
            <a:endParaRPr lang="en-US" sz="1900" b="1" dirty="0">
              <a:solidFill>
                <a:schemeClr val="tx1"/>
              </a:solidFill>
            </a:endParaRPr>
          </a:p>
        </p:txBody>
      </p:sp>
    </p:spTree>
    <p:extLst>
      <p:ext uri="{BB962C8B-B14F-4D97-AF65-F5344CB8AC3E}">
        <p14:creationId xmlns:p14="http://schemas.microsoft.com/office/powerpoint/2010/main" val="206042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Rectangle 18">
            <a:extLst>
              <a:ext uri="{FF2B5EF4-FFF2-40B4-BE49-F238E27FC236}">
                <a16:creationId xmlns:a16="http://schemas.microsoft.com/office/drawing/2014/main" id="{7E76E764-7D03-4403-9B9D-7FBE8FDAA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E78242-9933-D8EC-D7CA-694A402B8ADC}"/>
              </a:ext>
            </a:extLst>
          </p:cNvPr>
          <p:cNvSpPr>
            <a:spLocks noGrp="1"/>
          </p:cNvSpPr>
          <p:nvPr>
            <p:ph type="title"/>
          </p:nvPr>
        </p:nvSpPr>
        <p:spPr>
          <a:xfrm>
            <a:off x="665640" y="4008962"/>
            <a:ext cx="10838972" cy="796615"/>
          </a:xfrm>
        </p:spPr>
        <p:txBody>
          <a:bodyPr vert="horz" lIns="91440" tIns="45720" rIns="91440" bIns="45720" rtlCol="0" anchor="b">
            <a:normAutofit fontScale="90000"/>
          </a:bodyPr>
          <a:lstStyle/>
          <a:p>
            <a:pPr algn="ctr"/>
            <a:r>
              <a:rPr lang="en-US" sz="4800" dirty="0">
                <a:solidFill>
                  <a:srgbClr val="FFFFFF"/>
                </a:solidFill>
              </a:rPr>
              <a:t>DILIGENCIA PROFESIONAL</a:t>
            </a:r>
          </a:p>
        </p:txBody>
      </p:sp>
      <p:sp>
        <p:nvSpPr>
          <p:cNvPr id="3" name="Marcador de texto 2">
            <a:extLst>
              <a:ext uri="{FF2B5EF4-FFF2-40B4-BE49-F238E27FC236}">
                <a16:creationId xmlns:a16="http://schemas.microsoft.com/office/drawing/2014/main" id="{85EA4E3A-F3AB-D9D2-7533-24C78B00E690}"/>
              </a:ext>
            </a:extLst>
          </p:cNvPr>
          <p:cNvSpPr>
            <a:spLocks noGrp="1"/>
          </p:cNvSpPr>
          <p:nvPr>
            <p:ph type="body" idx="1"/>
          </p:nvPr>
        </p:nvSpPr>
        <p:spPr>
          <a:xfrm>
            <a:off x="1151828" y="4945380"/>
            <a:ext cx="9648233" cy="1341120"/>
          </a:xfrm>
        </p:spPr>
        <p:txBody>
          <a:bodyPr vert="horz" lIns="91440" tIns="45720" rIns="91440" bIns="45720" rtlCol="0" anchor="t">
            <a:noAutofit/>
          </a:bodyPr>
          <a:lstStyle/>
          <a:p>
            <a:pPr algn="just"/>
            <a:r>
              <a:rPr lang="es-ES" sz="2400" dirty="0">
                <a:solidFill>
                  <a:srgbClr val="0F496F"/>
                </a:solidFill>
              </a:rPr>
              <a:t>A3 La diligencia comprende la </a:t>
            </a:r>
            <a:r>
              <a:rPr lang="es-ES" sz="2400" u="sng" dirty="0">
                <a:solidFill>
                  <a:srgbClr val="0F496F"/>
                </a:solidFill>
              </a:rPr>
              <a:t>responsabilidad de actuar de conformidad con los requerimientos de una tarea, con esmero, minuciosamente y en el momento oportuno.</a:t>
            </a:r>
            <a:endParaRPr lang="en-US" sz="2400" u="sng" dirty="0">
              <a:solidFill>
                <a:srgbClr val="0F496F"/>
              </a:solidFill>
            </a:endParaRPr>
          </a:p>
        </p:txBody>
      </p:sp>
      <p:sp useBgFill="1">
        <p:nvSpPr>
          <p:cNvPr id="36" name="Snip Diagonal Corner Rectangle 6">
            <a:extLst>
              <a:ext uri="{FF2B5EF4-FFF2-40B4-BE49-F238E27FC236}">
                <a16:creationId xmlns:a16="http://schemas.microsoft.com/office/drawing/2014/main" id="{FCEE49A1-138E-4B5B-ACEB-C61A5C591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947" y="654449"/>
            <a:ext cx="5212106" cy="3199796"/>
          </a:xfrm>
          <a:prstGeom prst="snip2DiagRect">
            <a:avLst>
              <a:gd name="adj1" fmla="val 1575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Hombre sentado en un escritorio&#10;&#10;El contenido generado por IA puede ser incorrecto.">
            <a:extLst>
              <a:ext uri="{FF2B5EF4-FFF2-40B4-BE49-F238E27FC236}">
                <a16:creationId xmlns:a16="http://schemas.microsoft.com/office/drawing/2014/main" id="{B4542B53-305E-6A4D-B02D-7C28DC61A983}"/>
              </a:ext>
            </a:extLst>
          </p:cNvPr>
          <p:cNvPicPr>
            <a:picLocks noChangeAspect="1"/>
          </p:cNvPicPr>
          <p:nvPr/>
        </p:nvPicPr>
        <p:blipFill>
          <a:blip r:embed="rId2"/>
          <a:stretch>
            <a:fillRect/>
          </a:stretch>
        </p:blipFill>
        <p:spPr>
          <a:xfrm>
            <a:off x="4431743" y="1161475"/>
            <a:ext cx="3330966" cy="2216607"/>
          </a:xfrm>
          <a:prstGeom prst="rect">
            <a:avLst/>
          </a:prstGeom>
        </p:spPr>
      </p:pic>
      <p:grpSp>
        <p:nvGrpSpPr>
          <p:cNvPr id="37" name="Group 22">
            <a:extLst>
              <a:ext uri="{FF2B5EF4-FFF2-40B4-BE49-F238E27FC236}">
                <a16:creationId xmlns:a16="http://schemas.microsoft.com/office/drawing/2014/main" id="{4C5F9751-5C17-4A6E-B14B-E470DE730B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E227E3FD-D9DF-4992-B8FA-601F41037E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F9545A5-23B6-4BAD-BBD2-0DAA9C0A8B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F03D121-7989-4398-BEE8-0208851A03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C5D0FAB-D1B6-4544-836C-75FB75622C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FB23E85-CD62-4E51-96C9-ECCEFE8FF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3896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6" name="Rectangle 55">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5EF8EAF2-B7A6-DF05-8C60-6E5FCBAE19CF}"/>
              </a:ext>
            </a:extLst>
          </p:cNvPr>
          <p:cNvSpPr>
            <a:spLocks noGrp="1"/>
          </p:cNvSpPr>
          <p:nvPr>
            <p:ph type="body" idx="1"/>
          </p:nvPr>
        </p:nvSpPr>
        <p:spPr>
          <a:xfrm>
            <a:off x="24341" y="609601"/>
            <a:ext cx="6080655" cy="5181600"/>
          </a:xfrm>
        </p:spPr>
        <p:txBody>
          <a:bodyPr vert="horz" lIns="91440" tIns="45720" rIns="91440" bIns="45720" rtlCol="0" anchor="t">
            <a:noAutofit/>
          </a:bodyPr>
          <a:lstStyle/>
          <a:p>
            <a:pPr>
              <a:lnSpc>
                <a:spcPct val="90000"/>
              </a:lnSpc>
            </a:pPr>
            <a:r>
              <a:rPr lang="en-US" sz="2400" dirty="0"/>
              <a:t>R113.2 Para </a:t>
            </a:r>
            <a:r>
              <a:rPr lang="en-US" sz="2400" dirty="0" err="1"/>
              <a:t>cumplir</a:t>
            </a:r>
            <a:r>
              <a:rPr lang="en-US" sz="2400" dirty="0"/>
              <a:t> </a:t>
            </a:r>
            <a:r>
              <a:rPr lang="en-US" sz="2400" dirty="0" err="1"/>
              <a:t>el</a:t>
            </a:r>
            <a:r>
              <a:rPr lang="en-US" sz="2400" dirty="0"/>
              <a:t> principio de </a:t>
            </a:r>
            <a:r>
              <a:rPr lang="en-US" sz="2400" dirty="0" err="1"/>
              <a:t>competencia</a:t>
            </a:r>
            <a:r>
              <a:rPr lang="en-US" sz="2400" dirty="0"/>
              <a:t> y diligencia </a:t>
            </a:r>
            <a:r>
              <a:rPr lang="en-US" sz="2400" dirty="0" err="1"/>
              <a:t>profesionales</a:t>
            </a:r>
            <a:r>
              <a:rPr lang="en-US" sz="2400" dirty="0"/>
              <a:t>, </a:t>
            </a:r>
            <a:r>
              <a:rPr lang="en-US" sz="2400" dirty="0" err="1"/>
              <a:t>el</a:t>
            </a:r>
            <a:r>
              <a:rPr lang="en-US" sz="2400" dirty="0"/>
              <a:t> </a:t>
            </a:r>
            <a:r>
              <a:rPr lang="en-US" sz="2400" dirty="0" err="1"/>
              <a:t>profesional</a:t>
            </a:r>
            <a:r>
              <a:rPr lang="en-US" sz="2400" dirty="0"/>
              <a:t> de la </a:t>
            </a:r>
            <a:r>
              <a:rPr lang="en-US" sz="2400" dirty="0" err="1"/>
              <a:t>contabilidad</a:t>
            </a:r>
            <a:r>
              <a:rPr lang="en-US" sz="2400" dirty="0"/>
              <a:t> </a:t>
            </a:r>
            <a:r>
              <a:rPr lang="en-US" sz="2400" dirty="0" err="1"/>
              <a:t>tomará</a:t>
            </a:r>
            <a:r>
              <a:rPr lang="en-US" sz="2400" dirty="0"/>
              <a:t> </a:t>
            </a:r>
            <a:r>
              <a:rPr lang="en-US" sz="2400" dirty="0" err="1"/>
              <a:t>medidas</a:t>
            </a:r>
            <a:r>
              <a:rPr lang="en-US" sz="2400" dirty="0"/>
              <a:t> </a:t>
            </a:r>
            <a:r>
              <a:rPr lang="en-US" sz="2400" dirty="0" err="1"/>
              <a:t>razonables</a:t>
            </a:r>
            <a:r>
              <a:rPr lang="en-US" sz="2400" dirty="0"/>
              <a:t> para </a:t>
            </a:r>
            <a:r>
              <a:rPr lang="en-US" sz="2400" b="1" dirty="0" err="1"/>
              <a:t>asegurar</a:t>
            </a:r>
            <a:r>
              <a:rPr lang="en-US" sz="2400" b="1" dirty="0"/>
              <a:t> que </a:t>
            </a:r>
            <a:r>
              <a:rPr lang="en-US" sz="2400" b="1" dirty="0" err="1"/>
              <a:t>los</a:t>
            </a:r>
            <a:r>
              <a:rPr lang="en-US" sz="2400" b="1" dirty="0"/>
              <a:t> que </a:t>
            </a:r>
            <a:r>
              <a:rPr lang="en-US" sz="2400" b="1" dirty="0" err="1"/>
              <a:t>trabajan</a:t>
            </a:r>
            <a:r>
              <a:rPr lang="en-US" sz="2400" b="1" dirty="0"/>
              <a:t> </a:t>
            </a:r>
            <a:r>
              <a:rPr lang="en-US" sz="2400" b="1" dirty="0" err="1"/>
              <a:t>como</a:t>
            </a:r>
            <a:r>
              <a:rPr lang="en-US" sz="2400" b="1" dirty="0"/>
              <a:t> </a:t>
            </a:r>
            <a:r>
              <a:rPr lang="en-US" sz="2400" b="1" dirty="0" err="1"/>
              <a:t>profesionales</a:t>
            </a:r>
            <a:r>
              <a:rPr lang="en-US" sz="2400" b="1" dirty="0"/>
              <a:t> bajo </a:t>
            </a:r>
            <a:r>
              <a:rPr lang="en-US" sz="2400" b="1" dirty="0" err="1"/>
              <a:t>su</a:t>
            </a:r>
            <a:r>
              <a:rPr lang="en-US" sz="2400" b="1" dirty="0"/>
              <a:t> </a:t>
            </a:r>
            <a:r>
              <a:rPr lang="en-US" sz="2400" b="1" dirty="0" err="1"/>
              <a:t>mando</a:t>
            </a:r>
            <a:r>
              <a:rPr lang="en-US" sz="2400" b="1" dirty="0"/>
              <a:t> </a:t>
            </a:r>
            <a:r>
              <a:rPr lang="en-US" sz="2400" b="1" dirty="0" err="1"/>
              <a:t>tienen</a:t>
            </a:r>
            <a:r>
              <a:rPr lang="en-US" sz="2400" b="1" dirty="0"/>
              <a:t> la </a:t>
            </a:r>
            <a:r>
              <a:rPr lang="en-US" sz="2400" b="1" dirty="0" err="1"/>
              <a:t>formación</a:t>
            </a:r>
            <a:r>
              <a:rPr lang="en-US" sz="2400" b="1" dirty="0"/>
              <a:t> </a:t>
            </a:r>
            <a:r>
              <a:rPr lang="en-US" sz="2400" b="1" dirty="0" err="1"/>
              <a:t>práctica</a:t>
            </a:r>
            <a:r>
              <a:rPr lang="en-US" sz="2400" b="1" dirty="0"/>
              <a:t> y la </a:t>
            </a:r>
            <a:r>
              <a:rPr lang="en-US" sz="2400" b="1" dirty="0" err="1"/>
              <a:t>supervisión</a:t>
            </a:r>
            <a:r>
              <a:rPr lang="en-US" sz="2400" b="1" dirty="0"/>
              <a:t> </a:t>
            </a:r>
            <a:r>
              <a:rPr lang="en-US" sz="2400" b="1" dirty="0" err="1"/>
              <a:t>adecuadas</a:t>
            </a:r>
            <a:r>
              <a:rPr lang="en-US" sz="2400" dirty="0"/>
              <a:t>.</a:t>
            </a:r>
          </a:p>
          <a:p>
            <a:pPr>
              <a:lnSpc>
                <a:spcPct val="90000"/>
              </a:lnSpc>
            </a:pPr>
            <a:r>
              <a:rPr lang="en-US" sz="2400" dirty="0"/>
              <a:t>• R113.3 Cuando </a:t>
            </a:r>
            <a:r>
              <a:rPr lang="en-US" sz="2400" dirty="0" err="1"/>
              <a:t>corresponda</a:t>
            </a:r>
            <a:r>
              <a:rPr lang="en-US" sz="2400" dirty="0"/>
              <a:t>, </a:t>
            </a:r>
            <a:r>
              <a:rPr lang="en-US" sz="2400" dirty="0" err="1"/>
              <a:t>el</a:t>
            </a:r>
            <a:r>
              <a:rPr lang="en-US" sz="2400" dirty="0"/>
              <a:t> </a:t>
            </a:r>
            <a:r>
              <a:rPr lang="en-US" sz="2400" dirty="0" err="1"/>
              <a:t>profesional</a:t>
            </a:r>
            <a:r>
              <a:rPr lang="en-US" sz="2400" dirty="0"/>
              <a:t> de la </a:t>
            </a:r>
            <a:r>
              <a:rPr lang="en-US" sz="2400" dirty="0" err="1"/>
              <a:t>contabilidad</a:t>
            </a:r>
            <a:r>
              <a:rPr lang="en-US" sz="2400" dirty="0"/>
              <a:t> </a:t>
            </a:r>
            <a:r>
              <a:rPr lang="en-US" sz="2400" b="1" dirty="0" err="1"/>
              <a:t>pondrá</a:t>
            </a:r>
            <a:r>
              <a:rPr lang="en-US" sz="2400" b="1" dirty="0"/>
              <a:t> </a:t>
            </a:r>
            <a:r>
              <a:rPr lang="en-US" sz="2400" b="1" dirty="0" err="1"/>
              <a:t>en</a:t>
            </a:r>
            <a:r>
              <a:rPr lang="en-US" sz="2400" b="1" dirty="0"/>
              <a:t>  </a:t>
            </a:r>
            <a:r>
              <a:rPr lang="en-US" sz="2400" b="1" dirty="0" err="1"/>
              <a:t>conocimiento</a:t>
            </a:r>
            <a:r>
              <a:rPr lang="en-US" sz="2400" b="1" dirty="0"/>
              <a:t> de </a:t>
            </a:r>
            <a:r>
              <a:rPr lang="en-US" sz="2400" b="1" dirty="0" err="1"/>
              <a:t>los</a:t>
            </a:r>
            <a:r>
              <a:rPr lang="en-US" sz="2400" b="1" dirty="0"/>
              <a:t> </a:t>
            </a:r>
            <a:r>
              <a:rPr lang="en-US" sz="2400" b="1" dirty="0" err="1"/>
              <a:t>clientes</a:t>
            </a:r>
            <a:r>
              <a:rPr lang="en-US" sz="2400" b="1" dirty="0"/>
              <a:t>, de la </a:t>
            </a:r>
            <a:r>
              <a:rPr lang="en-US" sz="2400" b="1" dirty="0" err="1"/>
              <a:t>entidad</a:t>
            </a:r>
            <a:r>
              <a:rPr lang="en-US" sz="2400" b="1" dirty="0"/>
              <a:t> para la que </a:t>
            </a:r>
            <a:r>
              <a:rPr lang="en-US" sz="2400" b="1" dirty="0" err="1"/>
              <a:t>trabaja</a:t>
            </a:r>
            <a:r>
              <a:rPr lang="en-US" sz="2400" b="1" dirty="0"/>
              <a:t> o de </a:t>
            </a:r>
            <a:r>
              <a:rPr lang="en-US" sz="2400" b="1" dirty="0" err="1"/>
              <a:t>otros</a:t>
            </a:r>
            <a:r>
              <a:rPr lang="en-US" sz="2400" b="1" dirty="0"/>
              <a:t> </a:t>
            </a:r>
            <a:r>
              <a:rPr lang="en-US" sz="2400" b="1" dirty="0" err="1"/>
              <a:t>usuarios</a:t>
            </a:r>
            <a:r>
              <a:rPr lang="en-US" sz="2400" b="1" dirty="0"/>
              <a:t> de sus </a:t>
            </a:r>
            <a:r>
              <a:rPr lang="en-US" sz="2400" b="1" dirty="0" err="1"/>
              <a:t>servicios</a:t>
            </a:r>
            <a:r>
              <a:rPr lang="en-US" sz="2400" b="1" dirty="0"/>
              <a:t> o </a:t>
            </a:r>
            <a:r>
              <a:rPr lang="en-US" sz="2400" b="1" dirty="0" err="1"/>
              <a:t>actividades</a:t>
            </a:r>
            <a:r>
              <a:rPr lang="en-US" sz="2400" b="1" dirty="0"/>
              <a:t> </a:t>
            </a:r>
            <a:r>
              <a:rPr lang="en-US" sz="2400" b="1" dirty="0" err="1"/>
              <a:t>profesionales</a:t>
            </a:r>
            <a:r>
              <a:rPr lang="en-US" sz="2400" b="1" dirty="0"/>
              <a:t>, las </a:t>
            </a:r>
            <a:r>
              <a:rPr lang="en-US" sz="2400" b="1" dirty="0" err="1"/>
              <a:t>limitaciones</a:t>
            </a:r>
            <a:r>
              <a:rPr lang="en-US" sz="2400" b="1" dirty="0"/>
              <a:t> </a:t>
            </a:r>
            <a:r>
              <a:rPr lang="en-US" sz="2400" b="1" dirty="0" err="1"/>
              <a:t>inherentes</a:t>
            </a:r>
            <a:r>
              <a:rPr lang="en-US" sz="2400" b="1" dirty="0"/>
              <a:t> a </a:t>
            </a:r>
            <a:r>
              <a:rPr lang="en-US" sz="2400" b="1" dirty="0" err="1"/>
              <a:t>los</a:t>
            </a:r>
            <a:r>
              <a:rPr lang="en-US" sz="2400" b="1" dirty="0"/>
              <a:t> </a:t>
            </a:r>
            <a:r>
              <a:rPr lang="en-US" sz="2400" b="1" dirty="0" err="1"/>
              <a:t>servicios</a:t>
            </a:r>
            <a:r>
              <a:rPr lang="en-US" sz="2400" b="1" dirty="0"/>
              <a:t> o </a:t>
            </a:r>
            <a:r>
              <a:rPr lang="en-US" sz="2400" b="1" dirty="0" err="1"/>
              <a:t>actividades</a:t>
            </a:r>
            <a:r>
              <a:rPr lang="en-US" sz="2400" dirty="0"/>
              <a:t>.</a:t>
            </a:r>
          </a:p>
        </p:txBody>
      </p:sp>
      <p:pic>
        <p:nvPicPr>
          <p:cNvPr id="7" name="Imagen 6">
            <a:extLst>
              <a:ext uri="{FF2B5EF4-FFF2-40B4-BE49-F238E27FC236}">
                <a16:creationId xmlns:a16="http://schemas.microsoft.com/office/drawing/2014/main" id="{E21552B7-26A4-FE85-2908-42474026D6F7}"/>
              </a:ext>
            </a:extLst>
          </p:cNvPr>
          <p:cNvPicPr>
            <a:picLocks noChangeAspect="1"/>
          </p:cNvPicPr>
          <p:nvPr/>
        </p:nvPicPr>
        <p:blipFill>
          <a:blip r:embed="rId2"/>
          <a:srcRect l="24298" r="22592" b="2"/>
          <a:stretch/>
        </p:blipFill>
        <p:spPr>
          <a:xfrm>
            <a:off x="6184996" y="10"/>
            <a:ext cx="6007003" cy="6757870"/>
          </a:xfrm>
          <a:prstGeom prst="rect">
            <a:avLst/>
          </a:prstGeom>
          <a:effectLst>
            <a:innerShdw blurRad="57150" dist="38100" dir="14460000">
              <a:prstClr val="black">
                <a:alpha val="70000"/>
              </a:prstClr>
            </a:innerShdw>
          </a:effectLst>
        </p:spPr>
      </p:pic>
      <p:grpSp>
        <p:nvGrpSpPr>
          <p:cNvPr id="58" name="Group 57">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59" name="Straight Connector 58">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535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863600"/>
            <a:ext cx="8534401" cy="896961"/>
          </a:xfrm>
        </p:spPr>
        <p:txBody>
          <a:bodyPr>
            <a:normAutofit/>
          </a:bodyPr>
          <a:lstStyle/>
          <a:p>
            <a:r>
              <a:rPr lang="es-MX" dirty="0"/>
              <a:t>140. Confidencialidad </a:t>
            </a:r>
            <a:endParaRPr lang="en-US" dirty="0"/>
          </a:p>
        </p:txBody>
      </p:sp>
      <p:sp>
        <p:nvSpPr>
          <p:cNvPr id="3" name="Marcador de texto 2"/>
          <p:cNvSpPr>
            <a:spLocks noGrp="1"/>
          </p:cNvSpPr>
          <p:nvPr>
            <p:ph type="body" idx="1"/>
          </p:nvPr>
        </p:nvSpPr>
        <p:spPr>
          <a:xfrm>
            <a:off x="684213" y="1760561"/>
            <a:ext cx="9783620" cy="4233839"/>
          </a:xfrm>
        </p:spPr>
        <p:txBody>
          <a:bodyPr>
            <a:normAutofit lnSpcReduction="10000"/>
          </a:bodyPr>
          <a:lstStyle/>
          <a:p>
            <a:r>
              <a:rPr lang="es-MX" sz="2400" dirty="0"/>
              <a:t>140.1 Este principio obliga a los profesionales de la contabilidad a abstenerse de:</a:t>
            </a:r>
          </a:p>
          <a:p>
            <a:r>
              <a:rPr lang="es-MX" sz="2400" dirty="0"/>
              <a:t>a)Divulgar fuera de la firma información confidencial obtenida como resultado de su servicio, salvo que medie autorización adecuada y especifica o que exista un derecho o deber legal o profesional para su revelación.</a:t>
            </a:r>
          </a:p>
          <a:p>
            <a:pPr marL="342900" indent="-342900">
              <a:buAutoNum type="alphaLcParenR" startAt="2"/>
            </a:pPr>
            <a:r>
              <a:rPr lang="es-MX" sz="2400" dirty="0"/>
              <a:t>Utilizar información confidencial del cliente o de la entidad para la que se trabaja en beneficio propio o de terceros.</a:t>
            </a:r>
          </a:p>
          <a:p>
            <a:r>
              <a:rPr lang="es-MX" sz="2400" dirty="0"/>
              <a:t>140.5  El profesional tomara las medidas necesarias para que su equipo respete el principio de la confidencialidad.</a:t>
            </a:r>
          </a:p>
          <a:p>
            <a:endParaRPr lang="en-US" dirty="0"/>
          </a:p>
        </p:txBody>
      </p:sp>
    </p:spTree>
    <p:extLst>
      <p:ext uri="{BB962C8B-B14F-4D97-AF65-F5344CB8AC3E}">
        <p14:creationId xmlns:p14="http://schemas.microsoft.com/office/powerpoint/2010/main" val="157707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398D3-FF5E-A4D9-E34B-42EEC77E7356}"/>
              </a:ext>
            </a:extLst>
          </p:cNvPr>
          <p:cNvSpPr>
            <a:spLocks noGrp="1"/>
          </p:cNvSpPr>
          <p:nvPr>
            <p:ph type="title"/>
          </p:nvPr>
        </p:nvSpPr>
        <p:spPr>
          <a:xfrm>
            <a:off x="684211" y="863601"/>
            <a:ext cx="8534401" cy="610358"/>
          </a:xfrm>
        </p:spPr>
        <p:txBody>
          <a:bodyPr>
            <a:normAutofit fontScale="90000"/>
          </a:bodyPr>
          <a:lstStyle/>
          <a:p>
            <a:r>
              <a:rPr lang="es-ES" dirty="0"/>
              <a:t>CONFIDENCIALIDAD </a:t>
            </a:r>
            <a:endParaRPr lang="es-MX" dirty="0"/>
          </a:p>
        </p:txBody>
      </p:sp>
      <p:sp>
        <p:nvSpPr>
          <p:cNvPr id="3" name="Marcador de texto 2">
            <a:extLst>
              <a:ext uri="{FF2B5EF4-FFF2-40B4-BE49-F238E27FC236}">
                <a16:creationId xmlns:a16="http://schemas.microsoft.com/office/drawing/2014/main" id="{E7591FCC-A30F-F549-85D5-34C3EE63EEEA}"/>
              </a:ext>
            </a:extLst>
          </p:cNvPr>
          <p:cNvSpPr>
            <a:spLocks noGrp="1"/>
          </p:cNvSpPr>
          <p:nvPr>
            <p:ph type="body" idx="1"/>
          </p:nvPr>
        </p:nvSpPr>
        <p:spPr>
          <a:xfrm>
            <a:off x="684213" y="1473959"/>
            <a:ext cx="10561542" cy="5022375"/>
          </a:xfrm>
        </p:spPr>
        <p:txBody>
          <a:bodyPr>
            <a:noAutofit/>
          </a:bodyPr>
          <a:lstStyle/>
          <a:p>
            <a:pPr algn="just"/>
            <a:r>
              <a:rPr lang="es-ES" sz="2400" dirty="0">
                <a:latin typeface="Bahnschrift" panose="020B0502040204020203" pitchFamily="34" charset="0"/>
              </a:rPr>
              <a:t>R114.1 El profesional de la contabilidad cumplirá el principio de confidencialidad el cual le requiere respetar la confidencialidad de la información obtenida como resultado de sus relaciones profesionales y empresariales. El profesional de la contabilidad:</a:t>
            </a:r>
          </a:p>
          <a:p>
            <a:pPr algn="just"/>
            <a:r>
              <a:rPr lang="es-ES" sz="2400" dirty="0">
                <a:latin typeface="Bahnschrift" panose="020B0502040204020203" pitchFamily="34" charset="0"/>
              </a:rPr>
              <a:t>• Estará atento a la posibilidad de una divulgación inadvertida, incluido en un entorno no laboral, y en especial a un socio cercano, a un familiar próximo o a un miembro de su familia inmediata;</a:t>
            </a:r>
          </a:p>
          <a:p>
            <a:pPr algn="just"/>
            <a:r>
              <a:rPr lang="es-ES" sz="2400" dirty="0">
                <a:latin typeface="Bahnschrift" panose="020B0502040204020203" pitchFamily="34" charset="0"/>
              </a:rPr>
              <a:t>• Mantendrá confidencialidad de la información dentro de la firma o de la entidad para la que trabaja;</a:t>
            </a:r>
          </a:p>
          <a:p>
            <a:pPr algn="just"/>
            <a:r>
              <a:rPr lang="es-ES" sz="2400" dirty="0">
                <a:latin typeface="Bahnschrift" panose="020B0502040204020203" pitchFamily="34" charset="0"/>
              </a:rPr>
              <a:t>• Mantendrá la confidencialidad de la información revelada por un potencial cliente o por la entidad para la que trabaja;</a:t>
            </a:r>
            <a:endParaRPr lang="es-MX" sz="2400" dirty="0">
              <a:latin typeface="Bahnschrift" panose="020B0502040204020203" pitchFamily="34" charset="0"/>
            </a:endParaRPr>
          </a:p>
        </p:txBody>
      </p:sp>
      <p:pic>
        <p:nvPicPr>
          <p:cNvPr id="4" name="Imagen 3">
            <a:extLst>
              <a:ext uri="{FF2B5EF4-FFF2-40B4-BE49-F238E27FC236}">
                <a16:creationId xmlns:a16="http://schemas.microsoft.com/office/drawing/2014/main" id="{D30F4C5D-8F94-0E4C-72E9-DE86D07AC832}"/>
              </a:ext>
            </a:extLst>
          </p:cNvPr>
          <p:cNvPicPr>
            <a:picLocks noChangeAspect="1"/>
          </p:cNvPicPr>
          <p:nvPr/>
        </p:nvPicPr>
        <p:blipFill>
          <a:blip r:embed="rId2"/>
          <a:stretch>
            <a:fillRect/>
          </a:stretch>
        </p:blipFill>
        <p:spPr>
          <a:xfrm>
            <a:off x="5970587" y="0"/>
            <a:ext cx="3248025" cy="1409700"/>
          </a:xfrm>
          <a:prstGeom prst="rect">
            <a:avLst/>
          </a:prstGeom>
        </p:spPr>
      </p:pic>
    </p:spTree>
    <p:extLst>
      <p:ext uri="{BB962C8B-B14F-4D97-AF65-F5344CB8AC3E}">
        <p14:creationId xmlns:p14="http://schemas.microsoft.com/office/powerpoint/2010/main" val="135754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F6B49-0C8B-DD49-10A3-ABFF1CB5AAD1}"/>
              </a:ext>
            </a:extLst>
          </p:cNvPr>
          <p:cNvSpPr>
            <a:spLocks noGrp="1"/>
          </p:cNvSpPr>
          <p:nvPr>
            <p:ph type="title"/>
          </p:nvPr>
        </p:nvSpPr>
        <p:spPr>
          <a:xfrm>
            <a:off x="684211" y="863600"/>
            <a:ext cx="10657079" cy="678597"/>
          </a:xfrm>
        </p:spPr>
        <p:txBody>
          <a:bodyPr/>
          <a:lstStyle/>
          <a:p>
            <a:r>
              <a:rPr lang="es-ES" dirty="0"/>
              <a:t>CONFIDENCIALIDAD </a:t>
            </a:r>
            <a:endParaRPr lang="es-MX" dirty="0"/>
          </a:p>
        </p:txBody>
      </p:sp>
      <p:sp>
        <p:nvSpPr>
          <p:cNvPr id="3" name="Marcador de texto 2">
            <a:extLst>
              <a:ext uri="{FF2B5EF4-FFF2-40B4-BE49-F238E27FC236}">
                <a16:creationId xmlns:a16="http://schemas.microsoft.com/office/drawing/2014/main" id="{D5C3D05F-6A1D-2FE7-7168-698A8A83980E}"/>
              </a:ext>
            </a:extLst>
          </p:cNvPr>
          <p:cNvSpPr>
            <a:spLocks noGrp="1"/>
          </p:cNvSpPr>
          <p:nvPr>
            <p:ph type="body" idx="1"/>
          </p:nvPr>
        </p:nvSpPr>
        <p:spPr>
          <a:xfrm>
            <a:off x="684212" y="1542197"/>
            <a:ext cx="10657077" cy="4452203"/>
          </a:xfrm>
        </p:spPr>
        <p:txBody>
          <a:bodyPr>
            <a:normAutofit lnSpcReduction="10000"/>
          </a:bodyPr>
          <a:lstStyle/>
          <a:p>
            <a:r>
              <a:rPr lang="es-ES" dirty="0"/>
              <a:t>sirve al interés público porque facilita el flujo libre de información entre los clientes o empleadores del profesional de la contabilidad, con el conocimiento de que la información no será revelada a un tercero. Sin embargo, a continuación, se enumeran algunas circunstancias en las que a los profesionales de la contabilidad se les requiere o se les podría requerir que revelen información confidencial o en las que podría ser adecuada dicha revelación:</a:t>
            </a:r>
          </a:p>
          <a:p>
            <a:r>
              <a:rPr lang="es-ES" dirty="0"/>
              <a:t>• Las disposiciones legales exigen su revelación, por ejemplo:</a:t>
            </a:r>
          </a:p>
          <a:p>
            <a:r>
              <a:rPr lang="es-ES" dirty="0"/>
              <a:t>• Entrega de documentos o de otro tipo de evidencia en el transcurso de</a:t>
            </a:r>
          </a:p>
          <a:p>
            <a:r>
              <a:rPr lang="es-ES" dirty="0"/>
              <a:t>procesos judiciales o</a:t>
            </a:r>
          </a:p>
          <a:p>
            <a:r>
              <a:rPr lang="es-ES" dirty="0"/>
              <a:t>• Revelación a las autoridades públicas competentes de incumplimientos de las</a:t>
            </a:r>
          </a:p>
          <a:p>
            <a:r>
              <a:rPr lang="es-ES" dirty="0"/>
              <a:t>disposiciones legales que han salido a la luz;</a:t>
            </a:r>
          </a:p>
          <a:p>
            <a:r>
              <a:rPr lang="es-ES" dirty="0"/>
              <a:t>• Las disposiciones legales permiten su revelación y ésta ha sido autorizada por</a:t>
            </a:r>
          </a:p>
          <a:p>
            <a:r>
              <a:rPr lang="es-ES" dirty="0"/>
              <a:t>el cliente o por la entidad para la que trabaja; y</a:t>
            </a:r>
            <a:endParaRPr lang="es-MX" dirty="0"/>
          </a:p>
        </p:txBody>
      </p:sp>
      <p:pic>
        <p:nvPicPr>
          <p:cNvPr id="4" name="Imagen 3">
            <a:extLst>
              <a:ext uri="{FF2B5EF4-FFF2-40B4-BE49-F238E27FC236}">
                <a16:creationId xmlns:a16="http://schemas.microsoft.com/office/drawing/2014/main" id="{19B83CD5-D348-D67C-8950-C0E594615B41}"/>
              </a:ext>
            </a:extLst>
          </p:cNvPr>
          <p:cNvPicPr>
            <a:picLocks noChangeAspect="1"/>
          </p:cNvPicPr>
          <p:nvPr/>
        </p:nvPicPr>
        <p:blipFill>
          <a:blip r:embed="rId2"/>
          <a:stretch>
            <a:fillRect/>
          </a:stretch>
        </p:blipFill>
        <p:spPr>
          <a:xfrm>
            <a:off x="10098088" y="2864826"/>
            <a:ext cx="1409700" cy="1409700"/>
          </a:xfrm>
          <a:prstGeom prst="rect">
            <a:avLst/>
          </a:prstGeom>
        </p:spPr>
      </p:pic>
    </p:spTree>
    <p:extLst>
      <p:ext uri="{BB962C8B-B14F-4D97-AF65-F5344CB8AC3E}">
        <p14:creationId xmlns:p14="http://schemas.microsoft.com/office/powerpoint/2010/main" val="320093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53510-036B-61A4-372C-CB3B6DCFC3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C0DDF04-C222-D78E-2C89-8A42D2EA6F20}"/>
              </a:ext>
            </a:extLst>
          </p:cNvPr>
          <p:cNvSpPr>
            <a:spLocks noGrp="1"/>
          </p:cNvSpPr>
          <p:nvPr>
            <p:ph type="title"/>
          </p:nvPr>
        </p:nvSpPr>
        <p:spPr>
          <a:xfrm>
            <a:off x="684211" y="863600"/>
            <a:ext cx="10657079" cy="678597"/>
          </a:xfrm>
        </p:spPr>
        <p:txBody>
          <a:bodyPr/>
          <a:lstStyle/>
          <a:p>
            <a:r>
              <a:rPr lang="es-ES" dirty="0"/>
              <a:t>REVELACION DE INFORMACIÓN </a:t>
            </a:r>
            <a:endParaRPr lang="es-MX" dirty="0"/>
          </a:p>
        </p:txBody>
      </p:sp>
      <p:graphicFrame>
        <p:nvGraphicFramePr>
          <p:cNvPr id="5" name="Marcador de texto 2">
            <a:extLst>
              <a:ext uri="{FF2B5EF4-FFF2-40B4-BE49-F238E27FC236}">
                <a16:creationId xmlns:a16="http://schemas.microsoft.com/office/drawing/2014/main" id="{B602E148-58CD-BC27-7AC2-2E06361B9EE3}"/>
              </a:ext>
            </a:extLst>
          </p:cNvPr>
          <p:cNvGraphicFramePr/>
          <p:nvPr/>
        </p:nvGraphicFramePr>
        <p:xfrm>
          <a:off x="684212" y="1542197"/>
          <a:ext cx="10657077" cy="4452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37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4C176-1531-3E1E-676A-24FF311432F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E04BFD1-A9C6-E356-45FF-91B4423152AD}"/>
              </a:ext>
            </a:extLst>
          </p:cNvPr>
          <p:cNvSpPr>
            <a:spLocks noGrp="1"/>
          </p:cNvSpPr>
          <p:nvPr>
            <p:ph type="title"/>
          </p:nvPr>
        </p:nvSpPr>
        <p:spPr>
          <a:xfrm>
            <a:off x="684211" y="863600"/>
            <a:ext cx="10657079" cy="678597"/>
          </a:xfrm>
        </p:spPr>
        <p:txBody>
          <a:bodyPr>
            <a:normAutofit fontScale="90000"/>
          </a:bodyPr>
          <a:lstStyle/>
          <a:p>
            <a:r>
              <a:rPr lang="es-ES" dirty="0"/>
              <a:t>DECISION DE REVELAR O NO REVELAR INFORMACIÓN</a:t>
            </a:r>
            <a:endParaRPr lang="es-MX" dirty="0"/>
          </a:p>
        </p:txBody>
      </p:sp>
      <p:sp>
        <p:nvSpPr>
          <p:cNvPr id="3" name="Marcador de texto 2">
            <a:extLst>
              <a:ext uri="{FF2B5EF4-FFF2-40B4-BE49-F238E27FC236}">
                <a16:creationId xmlns:a16="http://schemas.microsoft.com/office/drawing/2014/main" id="{94143A5A-E8CB-05BD-000B-59BD77435945}"/>
              </a:ext>
            </a:extLst>
          </p:cNvPr>
          <p:cNvSpPr>
            <a:spLocks noGrp="1"/>
          </p:cNvSpPr>
          <p:nvPr>
            <p:ph type="body" idx="1"/>
          </p:nvPr>
        </p:nvSpPr>
        <p:spPr>
          <a:xfrm>
            <a:off x="684212" y="1542197"/>
            <a:ext cx="10657077" cy="4452203"/>
          </a:xfrm>
        </p:spPr>
        <p:txBody>
          <a:bodyPr>
            <a:normAutofit fontScale="92500" lnSpcReduction="10000"/>
          </a:bodyPr>
          <a:lstStyle/>
          <a:p>
            <a:r>
              <a:rPr lang="es-ES" dirty="0"/>
              <a:t>114.1 A2 En la decisión de revelar o de no revelar información confidencial, los</a:t>
            </a:r>
          </a:p>
          <a:p>
            <a:r>
              <a:rPr lang="es-ES" dirty="0"/>
              <a:t>factores que se deben considerar, en función de las circunstancias, incluyen:</a:t>
            </a:r>
          </a:p>
          <a:p>
            <a:r>
              <a:rPr lang="es-ES" dirty="0"/>
              <a:t>(a) Si los intereses de cualquiera de las partes, incluidos los intereses de terceros</a:t>
            </a:r>
          </a:p>
          <a:p>
            <a:r>
              <a:rPr lang="es-ES" dirty="0"/>
              <a:t>que podrían verse afectados, podrían resultar perjudicados si el cliente o la</a:t>
            </a:r>
          </a:p>
          <a:p>
            <a:r>
              <a:rPr lang="es-ES" dirty="0"/>
              <a:t>entidad para la que trabaja dan su consentimiento para que el profesional de la</a:t>
            </a:r>
          </a:p>
          <a:p>
            <a:r>
              <a:rPr lang="es-ES" dirty="0"/>
              <a:t>contabilidad revele la información.</a:t>
            </a:r>
          </a:p>
          <a:p>
            <a:r>
              <a:rPr lang="es-ES" dirty="0"/>
              <a:t>(b) Si se conoce, y ha sido corroborada hasta donde sea factible, toda la</a:t>
            </a:r>
          </a:p>
          <a:p>
            <a:r>
              <a:rPr lang="es-ES" dirty="0"/>
              <a:t>información relevante. Dentro de los factores que afectan a la decisión de</a:t>
            </a:r>
          </a:p>
          <a:p>
            <a:r>
              <a:rPr lang="es-ES" dirty="0"/>
              <a:t>revelar se incluyen:</a:t>
            </a:r>
          </a:p>
          <a:p>
            <a:r>
              <a:rPr lang="es-ES" dirty="0"/>
              <a:t>I. Hechos no corroborados.</a:t>
            </a:r>
          </a:p>
          <a:p>
            <a:r>
              <a:rPr lang="es-ES" dirty="0"/>
              <a:t>II. Información incompleta.</a:t>
            </a:r>
          </a:p>
          <a:p>
            <a:r>
              <a:rPr lang="es-ES" dirty="0"/>
              <a:t>III. Conclusiones no corroboradas.</a:t>
            </a:r>
            <a:endParaRPr lang="es-MX" dirty="0"/>
          </a:p>
        </p:txBody>
      </p:sp>
      <p:pic>
        <p:nvPicPr>
          <p:cNvPr id="5" name="Imagen 4">
            <a:extLst>
              <a:ext uri="{FF2B5EF4-FFF2-40B4-BE49-F238E27FC236}">
                <a16:creationId xmlns:a16="http://schemas.microsoft.com/office/drawing/2014/main" id="{D5450FFE-6C70-82CA-4F90-212C9675C341}"/>
              </a:ext>
            </a:extLst>
          </p:cNvPr>
          <p:cNvPicPr>
            <a:picLocks noChangeAspect="1"/>
          </p:cNvPicPr>
          <p:nvPr/>
        </p:nvPicPr>
        <p:blipFill>
          <a:blip r:embed="rId2"/>
          <a:stretch>
            <a:fillRect/>
          </a:stretch>
        </p:blipFill>
        <p:spPr>
          <a:xfrm>
            <a:off x="9934062" y="4684955"/>
            <a:ext cx="2143125" cy="2143125"/>
          </a:xfrm>
          <a:prstGeom prst="rect">
            <a:avLst/>
          </a:prstGeom>
        </p:spPr>
      </p:pic>
    </p:spTree>
    <p:extLst>
      <p:ext uri="{BB962C8B-B14F-4D97-AF65-F5344CB8AC3E}">
        <p14:creationId xmlns:p14="http://schemas.microsoft.com/office/powerpoint/2010/main" val="68712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Misión de la </a:t>
            </a:r>
            <a:r>
              <a:rPr lang="es-MX" dirty="0" err="1"/>
              <a:t>ifac</a:t>
            </a:r>
            <a:r>
              <a:rPr lang="es-MX" dirty="0"/>
              <a:t> </a:t>
            </a:r>
            <a:endParaRPr lang="en-US" dirty="0"/>
          </a:p>
        </p:txBody>
      </p:sp>
      <p:sp>
        <p:nvSpPr>
          <p:cNvPr id="4" name="Marcador de texto 3"/>
          <p:cNvSpPr>
            <a:spLocks noGrp="1"/>
          </p:cNvSpPr>
          <p:nvPr>
            <p:ph type="body" sz="half" idx="2"/>
          </p:nvPr>
        </p:nvSpPr>
        <p:spPr/>
        <p:txBody>
          <a:bodyPr>
            <a:normAutofit fontScale="92500" lnSpcReduction="10000"/>
          </a:bodyPr>
          <a:lstStyle/>
          <a:p>
            <a:pPr algn="just"/>
            <a:r>
              <a:rPr lang="en-US" sz="1800" dirty="0"/>
              <a:t>‘</a:t>
            </a:r>
            <a:r>
              <a:rPr lang="es-MX" sz="1800" dirty="0"/>
              <a:t>‘Impulsar el fortalecimiento de la profesión contable en el mundo y contribuir al desarrollo de economías internacionales solidas de alta calidad y la promoción y la adherencia de las mismas’</a:t>
            </a:r>
            <a:r>
              <a:rPr lang="en-US" sz="1800" dirty="0"/>
              <a:t>’</a:t>
            </a:r>
            <a:endParaRPr lang="es-MX" sz="1800" dirty="0"/>
          </a:p>
          <a:p>
            <a:pPr algn="just"/>
            <a:r>
              <a:rPr lang="es-MX" sz="1800" b="1" dirty="0"/>
              <a:t>http://www.ifac.org</a:t>
            </a:r>
            <a:endParaRPr lang="en-US" sz="1800" dirty="0"/>
          </a:p>
        </p:txBody>
      </p:sp>
      <p:pic>
        <p:nvPicPr>
          <p:cNvPr id="7" name="Marcador de contenido 6"/>
          <p:cNvPicPr>
            <a:picLocks noGrp="1"/>
          </p:cNvPicPr>
          <p:nvPr>
            <p:ph idx="1"/>
          </p:nvPr>
        </p:nvPicPr>
        <p:blipFill rotWithShape="1">
          <a:blip r:embed="rId2"/>
          <a:srcRect l="26762" t="11117" r="7692" b="5644"/>
          <a:stretch/>
        </p:blipFill>
        <p:spPr bwMode="auto">
          <a:xfrm>
            <a:off x="658455" y="1133601"/>
            <a:ext cx="5943600" cy="4243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507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214EB6-EE44-AAFE-45E3-1CBF607D4384}"/>
              </a:ext>
            </a:extLst>
          </p:cNvPr>
          <p:cNvSpPr>
            <a:spLocks noGrp="1"/>
          </p:cNvSpPr>
          <p:nvPr>
            <p:ph type="title"/>
          </p:nvPr>
        </p:nvSpPr>
        <p:spPr>
          <a:xfrm>
            <a:off x="684213" y="685799"/>
            <a:ext cx="4781147" cy="2971801"/>
          </a:xfrm>
        </p:spPr>
        <p:txBody>
          <a:bodyPr vert="horz" lIns="91440" tIns="45720" rIns="91440" bIns="45720" rtlCol="0" anchor="b">
            <a:normAutofit/>
          </a:bodyPr>
          <a:lstStyle/>
          <a:p>
            <a:pPr>
              <a:lnSpc>
                <a:spcPct val="90000"/>
              </a:lnSpc>
            </a:pPr>
            <a:r>
              <a:rPr lang="en-US" sz="4100" dirty="0"/>
              <a:t>¿</a:t>
            </a:r>
            <a:r>
              <a:rPr lang="en-US" sz="4100" dirty="0" err="1"/>
              <a:t>Cómo</a:t>
            </a:r>
            <a:r>
              <a:rPr lang="en-US" sz="4100" dirty="0"/>
              <a:t> </a:t>
            </a:r>
            <a:r>
              <a:rPr lang="en-US" sz="4100" dirty="0" err="1"/>
              <a:t>actuar</a:t>
            </a:r>
            <a:r>
              <a:rPr lang="en-US" sz="4100" dirty="0"/>
              <a:t> ante la </a:t>
            </a:r>
            <a:r>
              <a:rPr lang="en-US" sz="4100" dirty="0" err="1"/>
              <a:t>presencia</a:t>
            </a:r>
            <a:r>
              <a:rPr lang="en-US" sz="4100" dirty="0"/>
              <a:t> de un </a:t>
            </a:r>
            <a:r>
              <a:rPr lang="en-US" sz="4100"/>
              <a:t>posible</a:t>
            </a:r>
            <a:r>
              <a:rPr lang="en-US" sz="4100" dirty="0"/>
              <a:t> </a:t>
            </a:r>
            <a:r>
              <a:rPr lang="en-US" sz="4100" dirty="0" err="1"/>
              <a:t>fraude</a:t>
            </a:r>
            <a:r>
              <a:rPr lang="en-US" sz="4100" dirty="0"/>
              <a:t>?</a:t>
            </a:r>
          </a:p>
        </p:txBody>
      </p:sp>
      <p:pic>
        <p:nvPicPr>
          <p:cNvPr id="26" name="Picture 25" descr="Zapatos en unas escaleras">
            <a:extLst>
              <a:ext uri="{FF2B5EF4-FFF2-40B4-BE49-F238E27FC236}">
                <a16:creationId xmlns:a16="http://schemas.microsoft.com/office/drawing/2014/main" id="{91717044-5448-2D5D-2178-5EE0610DAA00}"/>
              </a:ext>
            </a:extLst>
          </p:cNvPr>
          <p:cNvPicPr>
            <a:picLocks noChangeAspect="1"/>
          </p:cNvPicPr>
          <p:nvPr/>
        </p:nvPicPr>
        <p:blipFill>
          <a:blip r:embed="rId2"/>
          <a:srcRect l="16742" r="23704" b="2"/>
          <a:stretch/>
        </p:blipFill>
        <p:spPr>
          <a:xfrm>
            <a:off x="6096000" y="10"/>
            <a:ext cx="6095999" cy="6857990"/>
          </a:xfrm>
          <a:prstGeom prst="rect">
            <a:avLst/>
          </a:prstGeom>
          <a:effectLst>
            <a:innerShdw blurRad="57150" dist="38100" dir="14460000">
              <a:prstClr val="black">
                <a:alpha val="70000"/>
              </a:prstClr>
            </a:innerShdw>
          </a:effectLst>
        </p:spPr>
      </p:pic>
      <p:grpSp>
        <p:nvGrpSpPr>
          <p:cNvPr id="42" name="Group 4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43" name="Straight Connector 4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524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863601"/>
            <a:ext cx="8534401" cy="746836"/>
          </a:xfrm>
        </p:spPr>
        <p:txBody>
          <a:bodyPr>
            <a:normAutofit/>
          </a:bodyPr>
          <a:lstStyle/>
          <a:p>
            <a:r>
              <a:rPr lang="es-MX" dirty="0"/>
              <a:t>Decisión de revelar el fraude</a:t>
            </a:r>
            <a:endParaRPr lang="en-US" dirty="0"/>
          </a:p>
        </p:txBody>
      </p:sp>
      <p:sp>
        <p:nvSpPr>
          <p:cNvPr id="3" name="Marcador de texto 2"/>
          <p:cNvSpPr>
            <a:spLocks noGrp="1"/>
          </p:cNvSpPr>
          <p:nvPr>
            <p:ph type="body" idx="1"/>
          </p:nvPr>
        </p:nvSpPr>
        <p:spPr>
          <a:xfrm>
            <a:off x="684213" y="1842449"/>
            <a:ext cx="10343178" cy="4151952"/>
          </a:xfrm>
        </p:spPr>
        <p:txBody>
          <a:bodyPr>
            <a:normAutofit/>
          </a:bodyPr>
          <a:lstStyle/>
          <a:p>
            <a:r>
              <a:rPr lang="es-MX" sz="2400" dirty="0"/>
              <a:t>140.8  Factores relevantes que se deben considerar:</a:t>
            </a:r>
          </a:p>
          <a:p>
            <a:pPr marL="342900" indent="-342900">
              <a:buAutoNum type="alphaLcParenR"/>
            </a:pPr>
            <a:r>
              <a:rPr lang="es-MX" sz="2400" dirty="0"/>
              <a:t>Si se tiene autorización para revelar la información</a:t>
            </a:r>
          </a:p>
          <a:p>
            <a:pPr marL="342900" indent="-342900">
              <a:buAutoNum type="alphaLcParenR"/>
            </a:pPr>
            <a:r>
              <a:rPr lang="es-MX" sz="2400" dirty="0"/>
              <a:t>Si se conoce, se tiene evidencia o solo indicios, se hará uso del juicio profesional para determinar el tipo de revelación que debe hacerse.</a:t>
            </a:r>
          </a:p>
          <a:p>
            <a:pPr marL="342900" indent="-342900">
              <a:buAutoNum type="alphaLcParenR"/>
            </a:pPr>
            <a:r>
              <a:rPr lang="es-MX" sz="2400" dirty="0"/>
              <a:t>El tipo de comunicación que se espera y el destinatario de la misma.</a:t>
            </a:r>
            <a:endParaRPr lang="en-US" sz="2400" dirty="0"/>
          </a:p>
        </p:txBody>
      </p:sp>
    </p:spTree>
    <p:extLst>
      <p:ext uri="{BB962C8B-B14F-4D97-AF65-F5344CB8AC3E}">
        <p14:creationId xmlns:p14="http://schemas.microsoft.com/office/powerpoint/2010/main" val="3336429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607811"/>
          </a:xfrm>
        </p:spPr>
        <p:txBody>
          <a:bodyPr>
            <a:normAutofit fontScale="90000"/>
          </a:bodyPr>
          <a:lstStyle/>
          <a:p>
            <a:r>
              <a:rPr lang="es-MX" dirty="0"/>
              <a:t>150. Comportamiento profesional</a:t>
            </a:r>
            <a:endParaRPr lang="en-US" dirty="0"/>
          </a:p>
        </p:txBody>
      </p:sp>
      <p:sp>
        <p:nvSpPr>
          <p:cNvPr id="3" name="Marcador de texto 2"/>
          <p:cNvSpPr>
            <a:spLocks noGrp="1"/>
          </p:cNvSpPr>
          <p:nvPr>
            <p:ph type="body" idx="1"/>
          </p:nvPr>
        </p:nvSpPr>
        <p:spPr>
          <a:xfrm>
            <a:off x="684213" y="2614411"/>
            <a:ext cx="8534400" cy="3379989"/>
          </a:xfrm>
        </p:spPr>
        <p:txBody>
          <a:bodyPr/>
          <a:lstStyle/>
          <a:p>
            <a:r>
              <a:rPr lang="es-MX" dirty="0"/>
              <a:t>150.1 Este principio obliga a los profesionales de la contabilidad de cumplir las disposiciones legales y reglamentarias aplicables y evitar cualquier actuación que el profesional sabe o debería saber que desacredita a la profesión contable.</a:t>
            </a:r>
          </a:p>
          <a:p>
            <a:r>
              <a:rPr lang="es-MX" dirty="0"/>
              <a:t>150.2 Al realizar las acciones de marketing y de promoción de si mismos y de su trabajo… serán honestos y sinceros con:</a:t>
            </a:r>
          </a:p>
          <a:p>
            <a:pPr marL="342900" indent="-342900">
              <a:buAutoNum type="alphaLcParenR"/>
            </a:pPr>
            <a:r>
              <a:rPr lang="es-MX" dirty="0"/>
              <a:t>Efectuar afirmaciones exageradas sobre los servicios que ofrecen (no engañar al cliente) sobre su capacitación su experiencia profesional.</a:t>
            </a:r>
          </a:p>
          <a:p>
            <a:pPr marL="342900" indent="-342900">
              <a:buAutoNum type="alphaLcParenR"/>
            </a:pPr>
            <a:r>
              <a:rPr lang="es-MX" dirty="0"/>
              <a:t>Realizar menciones despreciativas del trabajo de otros.</a:t>
            </a:r>
            <a:endParaRPr lang="en-US" dirty="0"/>
          </a:p>
        </p:txBody>
      </p:sp>
    </p:spTree>
    <p:extLst>
      <p:ext uri="{BB962C8B-B14F-4D97-AF65-F5344CB8AC3E}">
        <p14:creationId xmlns:p14="http://schemas.microsoft.com/office/powerpoint/2010/main" val="392920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594932"/>
          </a:xfrm>
        </p:spPr>
        <p:txBody>
          <a:bodyPr>
            <a:normAutofit fontScale="90000"/>
          </a:bodyPr>
          <a:lstStyle/>
          <a:p>
            <a:r>
              <a:rPr lang="es-MX" dirty="0"/>
              <a:t>LA ETICA PROFESIONAL</a:t>
            </a:r>
            <a:endParaRPr lang="en-US" dirty="0"/>
          </a:p>
        </p:txBody>
      </p:sp>
      <p:sp>
        <p:nvSpPr>
          <p:cNvPr id="3" name="Marcador de texto 2"/>
          <p:cNvSpPr>
            <a:spLocks noGrp="1"/>
          </p:cNvSpPr>
          <p:nvPr>
            <p:ph type="body" idx="1"/>
          </p:nvPr>
        </p:nvSpPr>
        <p:spPr>
          <a:xfrm>
            <a:off x="825880" y="2820473"/>
            <a:ext cx="8534400" cy="3238321"/>
          </a:xfrm>
        </p:spPr>
        <p:txBody>
          <a:bodyPr>
            <a:normAutofit/>
          </a:bodyPr>
          <a:lstStyle/>
          <a:p>
            <a:r>
              <a:rPr lang="es-ES" sz="2400" i="1" dirty="0"/>
              <a:t>La ética profesional encarna los valores y los objetivos de una profesión, como la transparencia y la rendición de cuentas, la prestación de servicios eficaces y de alta calidad y la responsabilidad ante el cliente y en el caso de la profesión contable además </a:t>
            </a:r>
            <a:r>
              <a:rPr lang="es-MX" sz="2400" u="sng" dirty="0"/>
              <a:t>al interés público.</a:t>
            </a:r>
            <a:endParaRPr lang="en-US" sz="2400" i="1" dirty="0"/>
          </a:p>
        </p:txBody>
      </p:sp>
    </p:spTree>
    <p:extLst>
      <p:ext uri="{BB962C8B-B14F-4D97-AF65-F5344CB8AC3E}">
        <p14:creationId xmlns:p14="http://schemas.microsoft.com/office/powerpoint/2010/main" val="237553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2006600"/>
            <a:ext cx="8534401" cy="1599485"/>
          </a:xfrm>
        </p:spPr>
        <p:txBody>
          <a:bodyPr/>
          <a:lstStyle/>
          <a:p>
            <a:r>
              <a:rPr lang="es-MX" dirty="0">
                <a:latin typeface="AR CARTER" panose="02000000000000000000" pitchFamily="2" charset="0"/>
              </a:rPr>
              <a:t>Para que nos valoren primero tenemos que valorar</a:t>
            </a:r>
            <a:endParaRPr lang="en-US" dirty="0">
              <a:latin typeface="AR CARTER" panose="02000000000000000000" pitchFamily="2" charset="0"/>
            </a:endParaRPr>
          </a:p>
        </p:txBody>
      </p:sp>
      <p:sp>
        <p:nvSpPr>
          <p:cNvPr id="3" name="Marcador de texto 2"/>
          <p:cNvSpPr>
            <a:spLocks noGrp="1"/>
          </p:cNvSpPr>
          <p:nvPr>
            <p:ph type="body" idx="1"/>
          </p:nvPr>
        </p:nvSpPr>
        <p:spPr>
          <a:xfrm>
            <a:off x="684213" y="3515932"/>
            <a:ext cx="8534400" cy="2478468"/>
          </a:xfrm>
        </p:spPr>
        <p:txBody>
          <a:bodyPr>
            <a:normAutofit lnSpcReduction="10000"/>
          </a:bodyPr>
          <a:lstStyle/>
          <a:p>
            <a:pPr algn="r"/>
            <a:endParaRPr lang="es-MX" dirty="0"/>
          </a:p>
          <a:p>
            <a:pPr algn="r"/>
            <a:r>
              <a:rPr lang="es-MX" sz="2400" dirty="0">
                <a:solidFill>
                  <a:schemeClr val="tx1"/>
                </a:solidFill>
                <a:latin typeface="AR CARTER" panose="02000000000000000000" pitchFamily="2" charset="0"/>
              </a:rPr>
              <a:t>Abelardo Encinas Silva</a:t>
            </a:r>
          </a:p>
          <a:p>
            <a:pPr algn="r"/>
            <a:endParaRPr lang="es-MX" dirty="0">
              <a:solidFill>
                <a:schemeClr val="bg1"/>
              </a:solidFill>
              <a:latin typeface="AR CARTER" panose="02000000000000000000" pitchFamily="2" charset="0"/>
            </a:endParaRPr>
          </a:p>
          <a:p>
            <a:pPr algn="r"/>
            <a:r>
              <a:rPr lang="es-MX" dirty="0">
                <a:solidFill>
                  <a:schemeClr val="bg1"/>
                </a:solidFill>
              </a:rPr>
              <a:t>Expositor: Dr. C.P.C. Graciela Hurtado Cortés</a:t>
            </a:r>
          </a:p>
          <a:p>
            <a:pPr algn="r"/>
            <a:r>
              <a:rPr lang="es-MX" dirty="0">
                <a:solidFill>
                  <a:schemeClr val="bg1"/>
                </a:solidFill>
                <a:hlinkClick r:id="rId2"/>
              </a:rPr>
              <a:t>graciela.hurtado@fepac.org.mx</a:t>
            </a:r>
            <a:endParaRPr lang="es-MX" dirty="0">
              <a:solidFill>
                <a:schemeClr val="bg1"/>
              </a:solidFill>
            </a:endParaRPr>
          </a:p>
          <a:p>
            <a:pPr algn="r"/>
            <a:r>
              <a:rPr lang="es-MX" dirty="0">
                <a:solidFill>
                  <a:schemeClr val="bg1"/>
                </a:solidFill>
              </a:rPr>
              <a:t>Cel. 5575052752</a:t>
            </a:r>
            <a:endParaRPr lang="en-US" dirty="0">
              <a:solidFill>
                <a:schemeClr val="bg1"/>
              </a:solidFill>
            </a:endParaRPr>
          </a:p>
        </p:txBody>
      </p:sp>
    </p:spTree>
    <p:extLst>
      <p:ext uri="{BB962C8B-B14F-4D97-AF65-F5344CB8AC3E}">
        <p14:creationId xmlns:p14="http://schemas.microsoft.com/office/powerpoint/2010/main" val="358232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B628B84E-F24D-16CF-03B1-4FEDFD3EE372}"/>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400" dirty="0"/>
              <a:t> </a:t>
            </a:r>
            <a:r>
              <a:rPr lang="en-US" sz="4400" dirty="0" err="1"/>
              <a:t>Introducción</a:t>
            </a:r>
            <a:endParaRPr lang="en-US" sz="4400" dirty="0"/>
          </a:p>
        </p:txBody>
      </p:sp>
      <p:sp>
        <p:nvSpPr>
          <p:cNvPr id="22" name="Rectangle 21">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5" name="Marcador de texto 4">
            <a:extLst>
              <a:ext uri="{FF2B5EF4-FFF2-40B4-BE49-F238E27FC236}">
                <a16:creationId xmlns:a16="http://schemas.microsoft.com/office/drawing/2014/main" id="{83EBCBDE-9763-2D06-DF8B-E28723EED78F}"/>
              </a:ext>
            </a:extLst>
          </p:cNvPr>
          <p:cNvSpPr>
            <a:spLocks noGrp="1"/>
          </p:cNvSpPr>
          <p:nvPr>
            <p:ph type="body" idx="1"/>
          </p:nvPr>
        </p:nvSpPr>
        <p:spPr>
          <a:xfrm>
            <a:off x="6491625" y="685799"/>
            <a:ext cx="4816572" cy="4869981"/>
          </a:xfrm>
        </p:spPr>
        <p:txBody>
          <a:bodyPr vert="horz" lIns="91440" tIns="45720" rIns="91440" bIns="45720" rtlCol="0" anchor="ctr">
            <a:normAutofit/>
          </a:bodyPr>
          <a:lstStyle/>
          <a:p>
            <a:r>
              <a:rPr lang="en-US" sz="4000" u="sng" dirty="0" err="1">
                <a:solidFill>
                  <a:schemeClr val="tx2">
                    <a:lumMod val="60000"/>
                    <a:lumOff val="40000"/>
                  </a:schemeClr>
                </a:solidFill>
              </a:rPr>
              <a:t>Concepto</a:t>
            </a:r>
            <a:r>
              <a:rPr lang="en-US" sz="4000" u="sng" dirty="0">
                <a:solidFill>
                  <a:schemeClr val="tx2">
                    <a:lumMod val="60000"/>
                    <a:lumOff val="40000"/>
                  </a:schemeClr>
                </a:solidFill>
              </a:rPr>
              <a:t> de </a:t>
            </a:r>
            <a:r>
              <a:rPr lang="en-US" sz="4000" u="sng" dirty="0" err="1">
                <a:solidFill>
                  <a:schemeClr val="tx2">
                    <a:lumMod val="60000"/>
                    <a:lumOff val="40000"/>
                  </a:schemeClr>
                </a:solidFill>
              </a:rPr>
              <a:t>ética</a:t>
            </a:r>
            <a:r>
              <a:rPr lang="en-US" sz="4000" u="sng" dirty="0">
                <a:solidFill>
                  <a:schemeClr val="tx2">
                    <a:lumMod val="60000"/>
                    <a:lumOff val="40000"/>
                  </a:schemeClr>
                </a:solidFill>
              </a:rPr>
              <a:t>. </a:t>
            </a:r>
          </a:p>
          <a:p>
            <a:r>
              <a:rPr lang="es-ES" sz="4000" dirty="0">
                <a:solidFill>
                  <a:schemeClr val="tx2">
                    <a:lumMod val="60000"/>
                    <a:lumOff val="40000"/>
                  </a:schemeClr>
                </a:solidFill>
              </a:rPr>
              <a:t>Parte de la filosofía que trata de la moral y</a:t>
            </a:r>
          </a:p>
          <a:p>
            <a:r>
              <a:rPr lang="es-ES" sz="4000" dirty="0">
                <a:solidFill>
                  <a:schemeClr val="tx2">
                    <a:lumMod val="60000"/>
                    <a:lumOff val="40000"/>
                  </a:schemeClr>
                </a:solidFill>
              </a:rPr>
              <a:t>obligaciones del hombre</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22297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D951AE-74F8-B6DE-8675-626E4DB3B668}"/>
              </a:ext>
            </a:extLst>
          </p:cNvPr>
          <p:cNvSpPr>
            <a:spLocks noGrp="1"/>
          </p:cNvSpPr>
          <p:nvPr>
            <p:ph type="title"/>
          </p:nvPr>
        </p:nvSpPr>
        <p:spPr>
          <a:xfrm>
            <a:off x="684212" y="685799"/>
            <a:ext cx="3747111" cy="4892040"/>
          </a:xfrm>
        </p:spPr>
        <p:txBody>
          <a:bodyPr vert="horz" lIns="91440" tIns="45720" rIns="91440" bIns="45720" rtlCol="0" anchor="ctr">
            <a:normAutofit/>
          </a:bodyPr>
          <a:lstStyle/>
          <a:p>
            <a:pPr algn="r"/>
            <a:r>
              <a:rPr lang="en-US" sz="3600" dirty="0"/>
              <a:t>CUMPLIMIENTO DEL CODIGO DE ETICA </a:t>
            </a:r>
          </a:p>
        </p:txBody>
      </p:sp>
      <p:cxnSp>
        <p:nvCxnSpPr>
          <p:cNvPr id="17" name="Straight Connector 16">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E3D754A8-067A-C9D8-FCC9-760230EE7B7E}"/>
              </a:ext>
            </a:extLst>
          </p:cNvPr>
          <p:cNvSpPr>
            <a:spLocks noGrp="1"/>
          </p:cNvSpPr>
          <p:nvPr>
            <p:ph type="body" idx="1"/>
          </p:nvPr>
        </p:nvSpPr>
        <p:spPr>
          <a:xfrm>
            <a:off x="4979962" y="685799"/>
            <a:ext cx="6288260" cy="4892040"/>
          </a:xfrm>
        </p:spPr>
        <p:txBody>
          <a:bodyPr vert="horz" lIns="91440" tIns="45720" rIns="91440" bIns="45720" rtlCol="0" anchor="ctr">
            <a:noAutofit/>
          </a:bodyPr>
          <a:lstStyle/>
          <a:p>
            <a:pPr>
              <a:lnSpc>
                <a:spcPct val="90000"/>
              </a:lnSpc>
            </a:pPr>
            <a:r>
              <a:rPr lang="en-US" sz="1800" dirty="0">
                <a:solidFill>
                  <a:schemeClr val="tx1"/>
                </a:solidFill>
              </a:rPr>
              <a:t>PARTE 1.</a:t>
            </a:r>
          </a:p>
          <a:p>
            <a:pPr>
              <a:lnSpc>
                <a:spcPct val="90000"/>
              </a:lnSpc>
              <a:buFont typeface="Wingdings 3" panose="05040102010807070707" pitchFamily="18" charset="2"/>
              <a:buChar char=""/>
            </a:pPr>
            <a:r>
              <a:rPr lang="en-US" sz="1800" dirty="0">
                <a:solidFill>
                  <a:schemeClr val="tx1"/>
                </a:solidFill>
              </a:rPr>
              <a:t>SECCIÓN 100 </a:t>
            </a:r>
            <a:r>
              <a:rPr lang="en-US" sz="1800" dirty="0" err="1">
                <a:solidFill>
                  <a:schemeClr val="tx1"/>
                </a:solidFill>
              </a:rPr>
              <a:t>Cumplimiento</a:t>
            </a:r>
            <a:r>
              <a:rPr lang="en-US" sz="1800" dirty="0">
                <a:solidFill>
                  <a:schemeClr val="tx1"/>
                </a:solidFill>
              </a:rPr>
              <a:t> del Código General</a:t>
            </a:r>
          </a:p>
          <a:p>
            <a:pPr algn="just">
              <a:lnSpc>
                <a:spcPct val="90000"/>
              </a:lnSpc>
              <a:buFont typeface="Wingdings 3" panose="05040102010807070707" pitchFamily="18" charset="2"/>
              <a:buChar char=""/>
            </a:pPr>
            <a:r>
              <a:rPr lang="en-US" sz="1800" dirty="0">
                <a:solidFill>
                  <a:schemeClr val="tx1"/>
                </a:solidFill>
              </a:rPr>
              <a:t>• 100.1 A1 Una </a:t>
            </a:r>
            <a:r>
              <a:rPr lang="en-US" sz="1800" dirty="0" err="1">
                <a:solidFill>
                  <a:schemeClr val="tx1"/>
                </a:solidFill>
              </a:rPr>
              <a:t>característica</a:t>
            </a:r>
            <a:r>
              <a:rPr lang="en-US" sz="1800" dirty="0">
                <a:solidFill>
                  <a:schemeClr val="tx1"/>
                </a:solidFill>
              </a:rPr>
              <a:t> que </a:t>
            </a:r>
            <a:r>
              <a:rPr lang="en-US" sz="1800" dirty="0" err="1">
                <a:solidFill>
                  <a:schemeClr val="tx1"/>
                </a:solidFill>
              </a:rPr>
              <a:t>identifica</a:t>
            </a:r>
            <a:r>
              <a:rPr lang="en-US" sz="1800" dirty="0">
                <a:solidFill>
                  <a:schemeClr val="tx1"/>
                </a:solidFill>
              </a:rPr>
              <a:t> a la </a:t>
            </a:r>
            <a:r>
              <a:rPr lang="en-US" sz="1800" dirty="0" err="1">
                <a:solidFill>
                  <a:schemeClr val="tx1"/>
                </a:solidFill>
              </a:rPr>
              <a:t>profesión</a:t>
            </a:r>
            <a:r>
              <a:rPr lang="en-US" sz="1800" dirty="0">
                <a:solidFill>
                  <a:schemeClr val="tx1"/>
                </a:solidFill>
              </a:rPr>
              <a:t> </a:t>
            </a:r>
            <a:r>
              <a:rPr lang="en-US" sz="1800" dirty="0" err="1">
                <a:solidFill>
                  <a:schemeClr val="tx1"/>
                </a:solidFill>
              </a:rPr>
              <a:t>contable</a:t>
            </a:r>
            <a:r>
              <a:rPr lang="en-US" sz="1800" dirty="0">
                <a:solidFill>
                  <a:schemeClr val="tx1"/>
                </a:solidFill>
              </a:rPr>
              <a:t> es que </a:t>
            </a:r>
            <a:r>
              <a:rPr lang="en-US" sz="1800" dirty="0" err="1">
                <a:solidFill>
                  <a:schemeClr val="tx1"/>
                </a:solidFill>
              </a:rPr>
              <a:t>asume</a:t>
            </a:r>
            <a:r>
              <a:rPr lang="en-US" sz="1800" dirty="0">
                <a:solidFill>
                  <a:schemeClr val="tx1"/>
                </a:solidFill>
              </a:rPr>
              <a:t> la </a:t>
            </a:r>
            <a:r>
              <a:rPr lang="en-US" sz="1800" dirty="0" err="1">
                <a:solidFill>
                  <a:schemeClr val="tx1"/>
                </a:solidFill>
              </a:rPr>
              <a:t>responsabilidad</a:t>
            </a:r>
            <a:r>
              <a:rPr lang="en-US" sz="1800" dirty="0">
                <a:solidFill>
                  <a:schemeClr val="tx1"/>
                </a:solidFill>
              </a:rPr>
              <a:t> de </a:t>
            </a:r>
            <a:r>
              <a:rPr lang="en-US" sz="1800" dirty="0" err="1">
                <a:solidFill>
                  <a:schemeClr val="tx1"/>
                </a:solidFill>
              </a:rPr>
              <a:t>actuar</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interés</a:t>
            </a:r>
            <a:r>
              <a:rPr lang="en-US" sz="1800" dirty="0">
                <a:solidFill>
                  <a:schemeClr val="tx1"/>
                </a:solidFill>
              </a:rPr>
              <a:t> </a:t>
            </a:r>
            <a:r>
              <a:rPr lang="en-US" sz="1800" dirty="0" err="1">
                <a:solidFill>
                  <a:schemeClr val="tx1"/>
                </a:solidFill>
              </a:rPr>
              <a:t>público</a:t>
            </a:r>
            <a:r>
              <a:rPr lang="en-US" sz="1800" dirty="0">
                <a:solidFill>
                  <a:schemeClr val="tx1"/>
                </a:solidFill>
              </a:rPr>
              <a:t>. La </a:t>
            </a:r>
            <a:r>
              <a:rPr lang="en-US" sz="1800" dirty="0" err="1">
                <a:solidFill>
                  <a:schemeClr val="tx1"/>
                </a:solidFill>
              </a:rPr>
              <a:t>responsabilidad</a:t>
            </a:r>
            <a:r>
              <a:rPr lang="en-US" sz="1800" dirty="0">
                <a:solidFill>
                  <a:schemeClr val="tx1"/>
                </a:solidFill>
              </a:rPr>
              <a:t> de un </a:t>
            </a:r>
            <a:r>
              <a:rPr lang="en-US" sz="1800" dirty="0" err="1">
                <a:solidFill>
                  <a:schemeClr val="tx1"/>
                </a:solidFill>
              </a:rPr>
              <a:t>profesional</a:t>
            </a:r>
            <a:r>
              <a:rPr lang="en-US" sz="1800" dirty="0">
                <a:solidFill>
                  <a:schemeClr val="tx1"/>
                </a:solidFill>
              </a:rPr>
              <a:t> de la </a:t>
            </a:r>
            <a:r>
              <a:rPr lang="en-US" sz="1800" dirty="0" err="1">
                <a:solidFill>
                  <a:schemeClr val="tx1"/>
                </a:solidFill>
              </a:rPr>
              <a:t>contabilidad</a:t>
            </a:r>
            <a:r>
              <a:rPr lang="en-US" sz="1800" dirty="0">
                <a:solidFill>
                  <a:schemeClr val="tx1"/>
                </a:solidFill>
              </a:rPr>
              <a:t> no </a:t>
            </a:r>
            <a:r>
              <a:rPr lang="en-US" sz="1800" dirty="0" err="1">
                <a:solidFill>
                  <a:schemeClr val="tx1"/>
                </a:solidFill>
              </a:rPr>
              <a:t>consiste</a:t>
            </a:r>
            <a:r>
              <a:rPr lang="en-US" sz="1800" dirty="0">
                <a:solidFill>
                  <a:schemeClr val="tx1"/>
                </a:solidFill>
              </a:rPr>
              <a:t> </a:t>
            </a:r>
            <a:r>
              <a:rPr lang="en-US" sz="1800" dirty="0" err="1">
                <a:solidFill>
                  <a:schemeClr val="tx1"/>
                </a:solidFill>
              </a:rPr>
              <a:t>exclusivamente</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satisfacer</a:t>
            </a:r>
            <a:r>
              <a:rPr lang="en-US" sz="1800" dirty="0">
                <a:solidFill>
                  <a:schemeClr val="tx1"/>
                </a:solidFill>
              </a:rPr>
              <a:t> las </a:t>
            </a:r>
            <a:r>
              <a:rPr lang="en-US" sz="1800" dirty="0" err="1">
                <a:solidFill>
                  <a:schemeClr val="tx1"/>
                </a:solidFill>
              </a:rPr>
              <a:t>necesidades</a:t>
            </a:r>
            <a:r>
              <a:rPr lang="en-US" sz="1800" dirty="0">
                <a:solidFill>
                  <a:schemeClr val="tx1"/>
                </a:solidFill>
              </a:rPr>
              <a:t> de un </a:t>
            </a:r>
            <a:r>
              <a:rPr lang="en-US" sz="1800" dirty="0" err="1">
                <a:solidFill>
                  <a:schemeClr val="tx1"/>
                </a:solidFill>
              </a:rPr>
              <a:t>determinado</a:t>
            </a:r>
            <a:r>
              <a:rPr lang="en-US" sz="1800" dirty="0">
                <a:solidFill>
                  <a:schemeClr val="tx1"/>
                </a:solidFill>
              </a:rPr>
              <a:t> </a:t>
            </a:r>
            <a:r>
              <a:rPr lang="en-US" sz="1800" dirty="0" err="1">
                <a:solidFill>
                  <a:schemeClr val="tx1"/>
                </a:solidFill>
              </a:rPr>
              <a:t>cliente</a:t>
            </a:r>
            <a:r>
              <a:rPr lang="en-US" sz="1800" dirty="0">
                <a:solidFill>
                  <a:schemeClr val="tx1"/>
                </a:solidFill>
              </a:rPr>
              <a:t> o de la </a:t>
            </a:r>
            <a:r>
              <a:rPr lang="en-US" sz="1800" dirty="0" err="1">
                <a:solidFill>
                  <a:schemeClr val="tx1"/>
                </a:solidFill>
              </a:rPr>
              <a:t>entidad</a:t>
            </a:r>
            <a:r>
              <a:rPr lang="en-US" sz="1800" dirty="0">
                <a:solidFill>
                  <a:schemeClr val="tx1"/>
                </a:solidFill>
              </a:rPr>
              <a:t> para</a:t>
            </a:r>
          </a:p>
          <a:p>
            <a:pPr algn="just">
              <a:lnSpc>
                <a:spcPct val="90000"/>
              </a:lnSpc>
            </a:pPr>
            <a:r>
              <a:rPr lang="en-US" sz="1800" dirty="0">
                <a:solidFill>
                  <a:schemeClr val="tx1"/>
                </a:solidFill>
              </a:rPr>
              <a:t>la que </a:t>
            </a:r>
            <a:r>
              <a:rPr lang="en-US" sz="1800" dirty="0" err="1">
                <a:solidFill>
                  <a:schemeClr val="tx1"/>
                </a:solidFill>
              </a:rPr>
              <a:t>trabaja</a:t>
            </a:r>
            <a:r>
              <a:rPr lang="en-US" sz="1800" dirty="0">
                <a:solidFill>
                  <a:schemeClr val="tx1"/>
                </a:solidFill>
              </a:rPr>
              <a:t>. </a:t>
            </a:r>
          </a:p>
          <a:p>
            <a:pPr algn="just">
              <a:lnSpc>
                <a:spcPct val="90000"/>
              </a:lnSpc>
            </a:pPr>
            <a:r>
              <a:rPr lang="en-US" sz="1800" dirty="0">
                <a:solidFill>
                  <a:schemeClr val="tx1"/>
                </a:solidFill>
              </a:rPr>
              <a:t>En </a:t>
            </a:r>
            <a:r>
              <a:rPr lang="en-US" sz="1800" dirty="0" err="1">
                <a:solidFill>
                  <a:schemeClr val="tx1"/>
                </a:solidFill>
              </a:rPr>
              <a:t>consecuencia</a:t>
            </a:r>
            <a:r>
              <a:rPr lang="en-US" sz="1800" dirty="0">
                <a:solidFill>
                  <a:schemeClr val="tx1"/>
                </a:solidFill>
              </a:rPr>
              <a:t>, </a:t>
            </a:r>
            <a:r>
              <a:rPr lang="en-US" sz="1800" dirty="0" err="1">
                <a:solidFill>
                  <a:schemeClr val="tx1"/>
                </a:solidFill>
              </a:rPr>
              <a:t>el</a:t>
            </a:r>
            <a:r>
              <a:rPr lang="en-US" sz="1800" dirty="0">
                <a:solidFill>
                  <a:schemeClr val="tx1"/>
                </a:solidFill>
              </a:rPr>
              <a:t> Código </a:t>
            </a:r>
            <a:r>
              <a:rPr lang="en-US" sz="1800" dirty="0" err="1">
                <a:solidFill>
                  <a:schemeClr val="tx1"/>
                </a:solidFill>
              </a:rPr>
              <a:t>contiene</a:t>
            </a:r>
            <a:r>
              <a:rPr lang="en-US" sz="1800" dirty="0">
                <a:solidFill>
                  <a:schemeClr val="tx1"/>
                </a:solidFill>
              </a:rPr>
              <a:t> </a:t>
            </a:r>
            <a:r>
              <a:rPr lang="en-US" sz="1800" dirty="0" err="1">
                <a:solidFill>
                  <a:schemeClr val="tx1"/>
                </a:solidFill>
              </a:rPr>
              <a:t>requerimientos</a:t>
            </a:r>
            <a:r>
              <a:rPr lang="en-US" sz="1800" dirty="0">
                <a:solidFill>
                  <a:schemeClr val="tx1"/>
                </a:solidFill>
              </a:rPr>
              <a:t> y </a:t>
            </a:r>
            <a:r>
              <a:rPr lang="en-US" sz="1800" dirty="0" err="1">
                <a:solidFill>
                  <a:schemeClr val="tx1"/>
                </a:solidFill>
              </a:rPr>
              <a:t>guías</a:t>
            </a:r>
            <a:r>
              <a:rPr lang="en-US" sz="1800" dirty="0">
                <a:solidFill>
                  <a:schemeClr val="tx1"/>
                </a:solidFill>
              </a:rPr>
              <a:t> de </a:t>
            </a:r>
            <a:r>
              <a:rPr lang="en-US" sz="1800" dirty="0" err="1">
                <a:solidFill>
                  <a:schemeClr val="tx1"/>
                </a:solidFill>
              </a:rPr>
              <a:t>aplicación</a:t>
            </a:r>
            <a:r>
              <a:rPr lang="en-US" sz="1800" dirty="0">
                <a:solidFill>
                  <a:schemeClr val="tx1"/>
                </a:solidFill>
              </a:rPr>
              <a:t> para </a:t>
            </a:r>
            <a:r>
              <a:rPr lang="en-US" sz="1800" dirty="0" err="1">
                <a:solidFill>
                  <a:schemeClr val="tx1"/>
                </a:solidFill>
              </a:rPr>
              <a:t>permitir</a:t>
            </a:r>
            <a:r>
              <a:rPr lang="en-US" sz="1800" dirty="0">
                <a:solidFill>
                  <a:schemeClr val="tx1"/>
                </a:solidFill>
              </a:rPr>
              <a:t> a </a:t>
            </a:r>
            <a:r>
              <a:rPr lang="en-US" sz="1800" dirty="0" err="1">
                <a:solidFill>
                  <a:schemeClr val="tx1"/>
                </a:solidFill>
              </a:rPr>
              <a:t>los</a:t>
            </a:r>
            <a:r>
              <a:rPr lang="en-US" sz="1800" dirty="0">
                <a:solidFill>
                  <a:schemeClr val="tx1"/>
                </a:solidFill>
              </a:rPr>
              <a:t> </a:t>
            </a:r>
            <a:r>
              <a:rPr lang="en-US" sz="1800" dirty="0" err="1">
                <a:solidFill>
                  <a:schemeClr val="tx1"/>
                </a:solidFill>
              </a:rPr>
              <a:t>profesionales</a:t>
            </a:r>
            <a:r>
              <a:rPr lang="en-US" sz="1800" dirty="0">
                <a:solidFill>
                  <a:schemeClr val="tx1"/>
                </a:solidFill>
              </a:rPr>
              <a:t> de la </a:t>
            </a:r>
            <a:r>
              <a:rPr lang="en-US" sz="1800" dirty="0" err="1">
                <a:solidFill>
                  <a:schemeClr val="tx1"/>
                </a:solidFill>
              </a:rPr>
              <a:t>contabilidad</a:t>
            </a:r>
            <a:r>
              <a:rPr lang="en-US" sz="1800" dirty="0">
                <a:solidFill>
                  <a:schemeClr val="tx1"/>
                </a:solidFill>
              </a:rPr>
              <a:t> </a:t>
            </a:r>
            <a:r>
              <a:rPr lang="en-US" sz="1800" dirty="0" err="1">
                <a:solidFill>
                  <a:schemeClr val="tx1"/>
                </a:solidFill>
              </a:rPr>
              <a:t>cumplir</a:t>
            </a:r>
            <a:r>
              <a:rPr lang="en-US" sz="1800" dirty="0">
                <a:solidFill>
                  <a:schemeClr val="tx1"/>
                </a:solidFill>
              </a:rPr>
              <a:t> </a:t>
            </a:r>
            <a:r>
              <a:rPr lang="en-US" sz="1800" dirty="0" err="1">
                <a:solidFill>
                  <a:schemeClr val="tx1"/>
                </a:solidFill>
              </a:rPr>
              <a:t>su</a:t>
            </a:r>
            <a:r>
              <a:rPr lang="en-US" sz="1800" dirty="0">
                <a:solidFill>
                  <a:schemeClr val="tx1"/>
                </a:solidFill>
              </a:rPr>
              <a:t> </a:t>
            </a:r>
            <a:r>
              <a:rPr lang="en-US" sz="1800" dirty="0" err="1">
                <a:solidFill>
                  <a:schemeClr val="tx1"/>
                </a:solidFill>
              </a:rPr>
              <a:t>responsabilidad</a:t>
            </a:r>
            <a:r>
              <a:rPr lang="en-US" sz="1800" dirty="0">
                <a:solidFill>
                  <a:schemeClr val="tx1"/>
                </a:solidFill>
              </a:rPr>
              <a:t> de </a:t>
            </a:r>
            <a:r>
              <a:rPr lang="en-US" sz="1800" dirty="0" err="1">
                <a:solidFill>
                  <a:schemeClr val="tx1"/>
                </a:solidFill>
              </a:rPr>
              <a:t>actuar</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el</a:t>
            </a:r>
            <a:r>
              <a:rPr lang="en-US" sz="1800" dirty="0">
                <a:solidFill>
                  <a:schemeClr val="tx1"/>
                </a:solidFill>
              </a:rPr>
              <a:t> </a:t>
            </a:r>
            <a:r>
              <a:rPr lang="en-US" sz="1800" dirty="0" err="1">
                <a:solidFill>
                  <a:schemeClr val="tx1"/>
                </a:solidFill>
              </a:rPr>
              <a:t>interés</a:t>
            </a:r>
            <a:r>
              <a:rPr lang="en-US" sz="1800" dirty="0">
                <a:solidFill>
                  <a:schemeClr val="tx1"/>
                </a:solidFill>
              </a:rPr>
              <a:t> </a:t>
            </a:r>
            <a:r>
              <a:rPr lang="en-US" sz="1800" dirty="0" err="1">
                <a:solidFill>
                  <a:schemeClr val="tx1"/>
                </a:solidFill>
              </a:rPr>
              <a:t>público</a:t>
            </a:r>
            <a:r>
              <a:rPr lang="en-US" sz="1800" dirty="0">
                <a:solidFill>
                  <a:schemeClr val="tx1"/>
                </a:solidFill>
              </a:rPr>
              <a:t>.</a:t>
            </a:r>
          </a:p>
        </p:txBody>
      </p:sp>
    </p:spTree>
    <p:extLst>
      <p:ext uri="{BB962C8B-B14F-4D97-AF65-F5344CB8AC3E}">
        <p14:creationId xmlns:p14="http://schemas.microsoft.com/office/powerpoint/2010/main" val="378287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24A2C-5273-354D-179E-E0763945B62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8B3E017-BE12-266A-5650-52451C1F3CAA}"/>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234709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EL CODIGO DE ETICA SE INTEGRA</a:t>
            </a:r>
            <a:endParaRPr lang="en-US" dirty="0"/>
          </a:p>
        </p:txBody>
      </p:sp>
      <p:sp>
        <p:nvSpPr>
          <p:cNvPr id="9" name="Marcador de contenido 8"/>
          <p:cNvSpPr>
            <a:spLocks noGrp="1"/>
          </p:cNvSpPr>
          <p:nvPr>
            <p:ph idx="1"/>
          </p:nvPr>
        </p:nvSpPr>
        <p:spPr/>
        <p:txBody>
          <a:bodyPr>
            <a:normAutofit/>
          </a:bodyPr>
          <a:lstStyle/>
          <a:p>
            <a:r>
              <a:rPr lang="es-MX" b="1" dirty="0"/>
              <a:t>PARTE A) Aplicación General </a:t>
            </a:r>
            <a:endParaRPr lang="en-US" dirty="0"/>
          </a:p>
          <a:p>
            <a:r>
              <a:rPr lang="es-MX" b="1" dirty="0"/>
              <a:t>PARTE B) Profesionales de la Contabilidad en el Ejercicio</a:t>
            </a:r>
            <a:endParaRPr lang="en-US" dirty="0"/>
          </a:p>
          <a:p>
            <a:r>
              <a:rPr lang="es-MX" b="1" dirty="0"/>
              <a:t>PARTE C) Profesionales de la Contabilidad en la Empresa</a:t>
            </a:r>
          </a:p>
          <a:p>
            <a:r>
              <a:rPr lang="es-MX" b="1" dirty="0"/>
              <a:t>PARTE D) Contadores Públicos en la Docencia</a:t>
            </a:r>
          </a:p>
          <a:p>
            <a:r>
              <a:rPr lang="es-MX" b="1" dirty="0"/>
              <a:t>PARTE E) Sanciones</a:t>
            </a:r>
            <a:endParaRPr lang="en-US" dirty="0"/>
          </a:p>
        </p:txBody>
      </p:sp>
      <p:sp>
        <p:nvSpPr>
          <p:cNvPr id="10" name="Marcador de texto 9"/>
          <p:cNvSpPr>
            <a:spLocks noGrp="1"/>
          </p:cNvSpPr>
          <p:nvPr>
            <p:ph type="body" sz="half" idx="2"/>
          </p:nvPr>
        </p:nvSpPr>
        <p:spPr/>
        <p:txBody>
          <a:bodyPr>
            <a:normAutofit/>
          </a:bodyPr>
          <a:lstStyle/>
          <a:p>
            <a:r>
              <a:rPr lang="en-US" sz="1800" dirty="0"/>
              <a:t>‘</a:t>
            </a:r>
            <a:r>
              <a:rPr lang="es-MX" sz="1800" dirty="0"/>
              <a:t>‘ Si las disposiciones legales o reglamentarias  prohíben a una firma el cumplimiento de determinadas partes de este código, deberá cumplir con las demás.’</a:t>
            </a:r>
            <a:r>
              <a:rPr lang="en-US" sz="1800" dirty="0"/>
              <a:t>’</a:t>
            </a:r>
            <a:endParaRPr lang="es-MX" sz="1800" dirty="0"/>
          </a:p>
          <a:p>
            <a:endParaRPr lang="en-US" sz="1800" dirty="0"/>
          </a:p>
        </p:txBody>
      </p:sp>
    </p:spTree>
    <p:extLst>
      <p:ext uri="{BB962C8B-B14F-4D97-AF65-F5344CB8AC3E}">
        <p14:creationId xmlns:p14="http://schemas.microsoft.com/office/powerpoint/2010/main" val="279125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Apartado a Principios fundamentales</a:t>
            </a:r>
            <a:endParaRPr lang="en-US" dirty="0"/>
          </a:p>
        </p:txBody>
      </p:sp>
      <p:sp>
        <p:nvSpPr>
          <p:cNvPr id="3" name="Marcador de contenido 2"/>
          <p:cNvSpPr>
            <a:spLocks noGrp="1"/>
          </p:cNvSpPr>
          <p:nvPr>
            <p:ph idx="1"/>
          </p:nvPr>
        </p:nvSpPr>
        <p:spPr/>
        <p:txBody>
          <a:bodyPr/>
          <a:lstStyle/>
          <a:p>
            <a:pPr marL="0" indent="0">
              <a:buNone/>
            </a:pPr>
            <a:r>
              <a:rPr lang="es-MX" dirty="0"/>
              <a:t>El apartado A proporciona los principios fundamentales, así como el marco conceptual que estos aplicaran con el fin de:</a:t>
            </a:r>
          </a:p>
          <a:p>
            <a:r>
              <a:rPr lang="es-MX" dirty="0"/>
              <a:t>Identificar amenazas </a:t>
            </a:r>
          </a:p>
          <a:p>
            <a:r>
              <a:rPr lang="es-MX" dirty="0"/>
              <a:t>Evaluar la importancia de las amenazas que se han identificado, y</a:t>
            </a:r>
          </a:p>
          <a:p>
            <a:r>
              <a:rPr lang="es-MX" dirty="0"/>
              <a:t>Cuando sea necesario, aplicar salvaguardas para eliminar o reducir a un nivel aceptable. </a:t>
            </a:r>
          </a:p>
          <a:p>
            <a:r>
              <a:rPr lang="es-MX" b="1" i="1" dirty="0"/>
              <a:t>Para lo anterior deberá utilizar su juicio profesional.</a:t>
            </a:r>
            <a:endParaRPr lang="en-US" b="1" i="1" dirty="0"/>
          </a:p>
        </p:txBody>
      </p:sp>
      <p:sp>
        <p:nvSpPr>
          <p:cNvPr id="4" name="Marcador de texto 3"/>
          <p:cNvSpPr>
            <a:spLocks noGrp="1"/>
          </p:cNvSpPr>
          <p:nvPr>
            <p:ph type="body" sz="half" idx="2"/>
          </p:nvPr>
        </p:nvSpPr>
        <p:spPr/>
        <p:txBody>
          <a:bodyPr/>
          <a:lstStyle/>
          <a:p>
            <a:r>
              <a:rPr lang="es-MX" dirty="0"/>
              <a:t>La característica que sobresalen de la profesión contable es que   asume la responsabilidad de que </a:t>
            </a:r>
            <a:r>
              <a:rPr lang="es-MX" u="sng" dirty="0"/>
              <a:t>su actuar atiende al interés público. </a:t>
            </a:r>
            <a:r>
              <a:rPr lang="es-MX" dirty="0"/>
              <a:t>Es decir, no consiste en satisfacer únicamente las necesidad del cliente.</a:t>
            </a:r>
            <a:endParaRPr lang="en-US" dirty="0"/>
          </a:p>
        </p:txBody>
      </p:sp>
    </p:spTree>
    <p:extLst>
      <p:ext uri="{BB962C8B-B14F-4D97-AF65-F5344CB8AC3E}">
        <p14:creationId xmlns:p14="http://schemas.microsoft.com/office/powerpoint/2010/main" val="93805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Partes b y c</a:t>
            </a:r>
            <a:endParaRPr lang="en-US" dirty="0"/>
          </a:p>
        </p:txBody>
      </p:sp>
      <p:sp>
        <p:nvSpPr>
          <p:cNvPr id="4" name="Marcador de texto 3"/>
          <p:cNvSpPr>
            <a:spLocks noGrp="1"/>
          </p:cNvSpPr>
          <p:nvPr>
            <p:ph type="body" idx="1"/>
          </p:nvPr>
        </p:nvSpPr>
        <p:spPr/>
        <p:txBody>
          <a:bodyPr/>
          <a:lstStyle/>
          <a:p>
            <a:endParaRPr lang="es-MX" dirty="0"/>
          </a:p>
          <a:p>
            <a:r>
              <a:rPr lang="es-MX" dirty="0"/>
              <a:t>Describen el modo en que se debe aplicar el marco conceptual en determinadas situaciones.</a:t>
            </a:r>
            <a:endParaRPr lang="en-US" dirty="0"/>
          </a:p>
        </p:txBody>
      </p:sp>
    </p:spTree>
    <p:extLst>
      <p:ext uri="{BB962C8B-B14F-4D97-AF65-F5344CB8AC3E}">
        <p14:creationId xmlns:p14="http://schemas.microsoft.com/office/powerpoint/2010/main" val="1881035234"/>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6060</TotalTime>
  <Words>2177</Words>
  <Application>Microsoft Office PowerPoint</Application>
  <PresentationFormat>Panorámica</PresentationFormat>
  <Paragraphs>170</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 CARTER</vt:lpstr>
      <vt:lpstr>Arial</vt:lpstr>
      <vt:lpstr>Bahnschrift</vt:lpstr>
      <vt:lpstr>Century Gothic</vt:lpstr>
      <vt:lpstr>Wingdings 3</vt:lpstr>
      <vt:lpstr>Sector</vt:lpstr>
      <vt:lpstr>Código de ética aplicable.</vt:lpstr>
      <vt:lpstr>ADHERENCIA DEL CODIGO DE ETICA DE LA IFAC</vt:lpstr>
      <vt:lpstr>Misión de la ifac </vt:lpstr>
      <vt:lpstr> Introducción</vt:lpstr>
      <vt:lpstr>CUMPLIMIENTO DEL CODIGO DE ETICA </vt:lpstr>
      <vt:lpstr>Presentación de PowerPoint</vt:lpstr>
      <vt:lpstr>EL CODIGO DE ETICA SE INTEGRA</vt:lpstr>
      <vt:lpstr>Apartado a Principios fundamentales</vt:lpstr>
      <vt:lpstr>Partes b y c</vt:lpstr>
      <vt:lpstr>PRINCIPIOS FUNDAMENTALES </vt:lpstr>
      <vt:lpstr>Marco conceptual</vt:lpstr>
      <vt:lpstr>CLASIFICACION DE AMENZAS </vt:lpstr>
      <vt:lpstr>Salvaguardas. Son las actuaciones que pueden eliminar o minimizar las amenazas a un nivel aceptable.</vt:lpstr>
      <vt:lpstr>A)Salvaguardas instituidas, por la profesión o por disposiciones legales o reglamentarias</vt:lpstr>
      <vt:lpstr>Proceso de resolución de conflictos.</vt:lpstr>
      <vt:lpstr>Cómo actuar ante la detección de un fraude conforme al Código de Ética?</vt:lpstr>
      <vt:lpstr>111 Integridad</vt:lpstr>
      <vt:lpstr>111 Integridad</vt:lpstr>
      <vt:lpstr>Actuar esperado del profesional</vt:lpstr>
      <vt:lpstr>SECCION 120 objetividad </vt:lpstr>
      <vt:lpstr>130. Competencia y diligencia profesional.</vt:lpstr>
      <vt:lpstr>COMPETENCIA Y DILIGENCIA PROFESIONAL</vt:lpstr>
      <vt:lpstr>DILIGENCIA PROFESIONAL</vt:lpstr>
      <vt:lpstr>Presentación de PowerPoint</vt:lpstr>
      <vt:lpstr>140. Confidencialidad </vt:lpstr>
      <vt:lpstr>CONFIDENCIALIDAD </vt:lpstr>
      <vt:lpstr>CONFIDENCIALIDAD </vt:lpstr>
      <vt:lpstr>REVELACION DE INFORMACIÓN </vt:lpstr>
      <vt:lpstr>DECISION DE REVELAR O NO REVELAR INFORMACIÓN</vt:lpstr>
      <vt:lpstr>¿Cómo actuar ante la presencia de un posible fraude?</vt:lpstr>
      <vt:lpstr>Decisión de revelar el fraude</vt:lpstr>
      <vt:lpstr>150. Comportamiento profesional</vt:lpstr>
      <vt:lpstr>LA ETICA PROFESIONAL</vt:lpstr>
      <vt:lpstr>Para que nos valoren primero tenemos que valorar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 de ética aplicable en fepac</dc:title>
  <dc:creator>San Antonio</dc:creator>
  <cp:lastModifiedBy>Graciela Hurtado Cortés</cp:lastModifiedBy>
  <cp:revision>36</cp:revision>
  <dcterms:created xsi:type="dcterms:W3CDTF">2024-01-03T23:55:05Z</dcterms:created>
  <dcterms:modified xsi:type="dcterms:W3CDTF">2025-03-13T16:15:54Z</dcterms:modified>
</cp:coreProperties>
</file>