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5" r:id="rId2"/>
    <p:sldId id="350" r:id="rId3"/>
    <p:sldId id="360" r:id="rId4"/>
    <p:sldId id="361" r:id="rId5"/>
    <p:sldId id="362" r:id="rId6"/>
    <p:sldId id="363" r:id="rId7"/>
    <p:sldId id="364" r:id="rId8"/>
    <p:sldId id="365" r:id="rId9"/>
    <p:sldId id="366" r:id="rId10"/>
    <p:sldId id="367" r:id="rId11"/>
    <p:sldId id="349" r:id="rId12"/>
    <p:sldId id="368" r:id="rId13"/>
    <p:sldId id="369" r:id="rId14"/>
    <p:sldId id="30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4"/>
    <a:srgbClr val="001F3C"/>
    <a:srgbClr val="FCFCFC"/>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9" autoAdjust="0"/>
    <p:restoredTop sz="94660"/>
  </p:normalViewPr>
  <p:slideViewPr>
    <p:cSldViewPr snapToGrid="0">
      <p:cViewPr varScale="1">
        <p:scale>
          <a:sx n="65" d="100"/>
          <a:sy n="65" d="100"/>
        </p:scale>
        <p:origin x="693" y="3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pattFill prst="wdUpDiag">
          <a:fgClr>
            <a:srgbClr val="FCFCFC"/>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463312" y="662636"/>
            <a:ext cx="11262866" cy="1547164"/>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867149"/>
            <a:ext cx="10993549" cy="1110831"/>
          </a:xfrm>
          <a:prstGeom prst="rect">
            <a:avLst/>
          </a:prstGeom>
          <a:effectLst/>
        </p:spPr>
        <p:txBody>
          <a:bodyPr anchor="ctr" anchorCtr="0">
            <a:normAutofit/>
          </a:bodyPr>
          <a:lstStyle>
            <a:lvl1pPr algn="ctr">
              <a:defRPr sz="3600" baseline="0">
                <a:solidFill>
                  <a:schemeClr val="accent4">
                    <a:lumMod val="75000"/>
                  </a:schemeClr>
                </a:solidFill>
              </a:defRPr>
            </a:lvl1pPr>
          </a:lstStyle>
          <a:p>
            <a:r>
              <a:rPr lang="es-ES" dirty="0"/>
              <a:t>Escriba el NOMBRE DEL ACTO ACADÉMICO</a:t>
            </a:r>
            <a:endParaRPr lang="en-US" dirty="0"/>
          </a:p>
        </p:txBody>
      </p:sp>
      <p:sp>
        <p:nvSpPr>
          <p:cNvPr id="4" name="Date Placeholder 3"/>
          <p:cNvSpPr>
            <a:spLocks noGrp="1"/>
          </p:cNvSpPr>
          <p:nvPr>
            <p:ph type="dt" sz="half" idx="10"/>
          </p:nvPr>
        </p:nvSpPr>
        <p:spPr>
          <a:xfrm>
            <a:off x="7605951" y="5956137"/>
            <a:ext cx="2844800" cy="365125"/>
          </a:xfrm>
          <a:prstGeom prst="rect">
            <a:avLst/>
          </a:prstGeom>
        </p:spPr>
        <p:txBody>
          <a:bodyPr/>
          <a:lstStyle>
            <a:lvl1pPr>
              <a:defRPr>
                <a:solidFill>
                  <a:schemeClr val="bg1"/>
                </a:solidFill>
              </a:defRPr>
            </a:lvl1pPr>
          </a:lstStyle>
          <a:p>
            <a:fld id="{B61BEF0D-F0BB-DE4B-95CE-6DB70DBA9567}" type="datetimeFigureOut">
              <a:rPr lang="en-US" smtClean="0"/>
              <a:pPr/>
              <a:t>4/23/2025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‹Nº›</a:t>
            </a:fld>
            <a:endParaRPr lang="en-US" dirty="0"/>
          </a:p>
        </p:txBody>
      </p:sp>
      <p:sp>
        <p:nvSpPr>
          <p:cNvPr id="8" name="Rectangle 6"/>
          <p:cNvSpPr/>
          <p:nvPr userDrawn="1"/>
        </p:nvSpPr>
        <p:spPr>
          <a:xfrm>
            <a:off x="463312" y="5831456"/>
            <a:ext cx="11262866" cy="599435"/>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229" y="955712"/>
            <a:ext cx="966503" cy="961011"/>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751" y="923037"/>
            <a:ext cx="966503" cy="1026360"/>
          </a:xfrm>
          <a:prstGeom prst="rect">
            <a:avLst/>
          </a:prstGeom>
        </p:spPr>
      </p:pic>
      <p:sp>
        <p:nvSpPr>
          <p:cNvPr id="11" name="CuadroTexto 10"/>
          <p:cNvSpPr txBox="1"/>
          <p:nvPr userDrawn="1"/>
        </p:nvSpPr>
        <p:spPr>
          <a:xfrm>
            <a:off x="2864813" y="808472"/>
            <a:ext cx="6426304" cy="1255490"/>
          </a:xfrm>
          <a:prstGeom prst="rect">
            <a:avLst/>
          </a:prstGeom>
          <a:noFill/>
        </p:spPr>
        <p:txBody>
          <a:bodyPr wrap="square" rtlCol="0" anchor="ctr" anchorCtr="1">
            <a:noAutofit/>
          </a:bodyPr>
          <a:lstStyle/>
          <a:p>
            <a:pPr algn="ctr">
              <a:spcBef>
                <a:spcPts val="600"/>
              </a:spcBef>
              <a:spcAft>
                <a:spcPts val="600"/>
              </a:spcAft>
            </a:pPr>
            <a:r>
              <a:rPr lang="es-ES" sz="1300" b="1" dirty="0">
                <a:solidFill>
                  <a:schemeClr val="bg1"/>
                </a:solidFill>
                <a:latin typeface="Segoe UI" panose="020B0502040204020203" pitchFamily="34" charset="0"/>
                <a:ea typeface="Segoe UI" panose="020B0502040204020203" pitchFamily="34" charset="0"/>
                <a:cs typeface="Segoe UI" panose="020B0502040204020203" pitchFamily="34" charset="0"/>
              </a:rPr>
              <a:t>UNIVERSIDAD</a:t>
            </a:r>
            <a:r>
              <a:rPr lang="es-ES" sz="1300" b="1"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NACIONAL AUTÓNOMA DE MÉXICO</a:t>
            </a:r>
          </a:p>
          <a:p>
            <a:pPr algn="ctr">
              <a:spcBef>
                <a:spcPts val="600"/>
              </a:spcBef>
              <a:spcAft>
                <a:spcPts val="600"/>
              </a:spcAft>
            </a:pPr>
            <a:r>
              <a:rPr lang="es-ES" sz="13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FACULTAD DE ESTUDIOS SUPERIORES “ARAGÓN”</a:t>
            </a:r>
          </a:p>
          <a:p>
            <a:pPr algn="ctr">
              <a:spcBef>
                <a:spcPts val="600"/>
              </a:spcBef>
              <a:spcAft>
                <a:spcPts val="600"/>
              </a:spcAft>
            </a:pPr>
            <a:r>
              <a:rPr lang="es-ES" sz="13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DIVISIÓN DE UNIVERSIDAD ABIERTA, CONTINUA Y A DISTANCIA</a:t>
            </a:r>
          </a:p>
        </p:txBody>
      </p:sp>
      <p:sp>
        <p:nvSpPr>
          <p:cNvPr id="16" name="Marcador de texto 15"/>
          <p:cNvSpPr>
            <a:spLocks noGrp="1"/>
          </p:cNvSpPr>
          <p:nvPr>
            <p:ph type="body" sz="quarter" idx="13" hasCustomPrompt="1"/>
          </p:nvPr>
        </p:nvSpPr>
        <p:spPr>
          <a:xfrm>
            <a:off x="581025" y="3295650"/>
            <a:ext cx="10993438" cy="523875"/>
          </a:xfrm>
        </p:spPr>
        <p:txBody>
          <a:bodyPr anchor="b" anchorCtr="0"/>
          <a:lstStyle>
            <a:lvl1pPr marL="0" indent="0" algn="ctr">
              <a:buNone/>
              <a:defRPr cap="all" baseline="0">
                <a:solidFill>
                  <a:srgbClr val="002C54"/>
                </a:solidFill>
              </a:defRPr>
            </a:lvl1pPr>
          </a:lstStyle>
          <a:p>
            <a:pPr lvl="0"/>
            <a:r>
              <a:rPr lang="es-ES" dirty="0"/>
              <a:t> escriba el Tipo de acto académico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1602224"/>
            <a:ext cx="5422390" cy="464486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1602225"/>
            <a:ext cx="5422392" cy="46448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Rectangle 6"/>
          <p:cNvSpPr>
            <a:spLocks noChangeAspect="1"/>
          </p:cNvSpPr>
          <p:nvPr userDrawn="1"/>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10" name="Title 1"/>
          <p:cNvSpPr>
            <a:spLocks noGrp="1"/>
          </p:cNvSpPr>
          <p:nvPr>
            <p:ph type="title"/>
          </p:nvPr>
        </p:nvSpPr>
        <p:spPr>
          <a:xfrm>
            <a:off x="581192" y="702156"/>
            <a:ext cx="11029616" cy="717069"/>
          </a:xfrm>
          <a:prstGeom prst="rect">
            <a:avLst/>
          </a:prstGeom>
        </p:spPr>
        <p:txBody>
          <a:bodyPr anchor="ctr" anchorCtr="0">
            <a:normAutofit/>
          </a:bodyPr>
          <a:lstStyle>
            <a:lvl1pPr>
              <a:defRPr sz="2400"/>
            </a:lvl1pPr>
          </a:lstStyle>
          <a:p>
            <a:r>
              <a:rPr lang="es-ES" dirty="0"/>
              <a:t>Haga clic para modificar el estilo de título del patrón</a:t>
            </a:r>
            <a:endParaRPr lang="en-US" dirty="0"/>
          </a:p>
        </p:txBody>
      </p:sp>
      <p:sp>
        <p:nvSpPr>
          <p:cNvPr id="11"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12"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3" y="1602224"/>
            <a:ext cx="5393102" cy="536005"/>
          </a:xfrm>
        </p:spPr>
        <p:txBody>
          <a:bodyPr anchor="b">
            <a:noAutofit/>
          </a:bodyPr>
          <a:lstStyle>
            <a:lvl1pPr marL="0" indent="0">
              <a:buNone/>
              <a:defRPr sz="22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81194" y="2225978"/>
            <a:ext cx="5393100" cy="402110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709" y="1602224"/>
            <a:ext cx="5393099" cy="553373"/>
          </a:xfrm>
        </p:spPr>
        <p:txBody>
          <a:bodyPr anchor="b">
            <a:noAutofit/>
          </a:bodyPr>
          <a:lstStyle>
            <a:lvl1pPr marL="0" indent="0">
              <a:buNone/>
              <a:defRPr sz="2200" b="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709" y="2243346"/>
            <a:ext cx="5393100" cy="4003740"/>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14"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15"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
        <p:nvSpPr>
          <p:cNvPr id="16" name="Rectangle 6"/>
          <p:cNvSpPr>
            <a:spLocks noChangeAspect="1"/>
          </p:cNvSpPr>
          <p:nvPr userDrawn="1"/>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17" name="Title 1"/>
          <p:cNvSpPr>
            <a:spLocks noGrp="1"/>
          </p:cNvSpPr>
          <p:nvPr>
            <p:ph type="title"/>
          </p:nvPr>
        </p:nvSpPr>
        <p:spPr>
          <a:xfrm>
            <a:off x="581192" y="702156"/>
            <a:ext cx="11029616" cy="717069"/>
          </a:xfrm>
          <a:prstGeom prst="rect">
            <a:avLst/>
          </a:prstGeom>
        </p:spPr>
        <p:txBody>
          <a:bodyPr anchor="ctr" anchorCtr="0">
            <a:normAutofit/>
          </a:bodyPr>
          <a:lstStyle>
            <a:lvl1pPr>
              <a:defRPr sz="2400"/>
            </a:lvl1pPr>
          </a:lstStyle>
          <a:p>
            <a:r>
              <a:rPr lang="es-ES" dirty="0"/>
              <a:t>Haga clic para modificar el estilo de título del patrón</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4/23/2025</a:t>
            </a:fld>
            <a:endParaRPr lang="en-US" dirty="0"/>
          </a:p>
        </p:txBody>
      </p:sp>
      <p:sp>
        <p:nvSpPr>
          <p:cNvPr id="4" name="Footer Placeholder 3"/>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‹Nº›</a:t>
            </a:fld>
            <a:endParaRPr lang="en-US" dirty="0"/>
          </a:p>
        </p:txBody>
      </p:sp>
      <p:sp>
        <p:nvSpPr>
          <p:cNvPr id="9" name="Rectangle 6"/>
          <p:cNvSpPr>
            <a:spLocks noChangeAspect="1"/>
          </p:cNvSpPr>
          <p:nvPr userDrawn="1"/>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10" name="Title 1"/>
          <p:cNvSpPr>
            <a:spLocks noGrp="1"/>
          </p:cNvSpPr>
          <p:nvPr>
            <p:ph type="title"/>
          </p:nvPr>
        </p:nvSpPr>
        <p:spPr>
          <a:xfrm>
            <a:off x="581192" y="702156"/>
            <a:ext cx="11029616" cy="717069"/>
          </a:xfrm>
          <a:prstGeom prst="rect">
            <a:avLst/>
          </a:prstGeom>
        </p:spPr>
        <p:txBody>
          <a:bodyPr anchor="ctr" anchorCtr="0">
            <a:normAutofit/>
          </a:bodyPr>
          <a:lstStyle>
            <a:lvl1pPr>
              <a:defRPr sz="2400"/>
            </a:lvl1pPr>
          </a:lstStyle>
          <a:p>
            <a:r>
              <a:rPr lang="es-ES" dirty="0"/>
              <a:t>Haga clic para modificar el estilo de título del patrón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4/23/2025</a:t>
            </a:fld>
            <a:endParaRPr lang="en-US" dirty="0"/>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inferior">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1080040"/>
          </a:xfrm>
          <a:prstGeom prst="rect">
            <a:avLst/>
          </a:prstGeom>
        </p:spPr>
        <p:txBody>
          <a:bodyPr anchor="ctr"/>
          <a:lstStyle>
            <a:lvl1pPr algn="l">
              <a:defRPr sz="2000" b="0">
                <a:solidFill>
                  <a:schemeClr val="bg1"/>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466434"/>
          </a:xfrm>
        </p:spPr>
        <p:txBody>
          <a:bodyPr anchor="ct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5740823" y="5262296"/>
            <a:ext cx="5869987" cy="1080040"/>
          </a:xfrm>
        </p:spPr>
        <p:txBody>
          <a:bodyPr anchor="ctr">
            <a:normAutofit/>
          </a:bodyPr>
          <a:lstStyle>
            <a:lvl1pPr marL="0" indent="0" algn="r">
              <a:buNone/>
              <a:defRPr sz="1100" i="1" baseline="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Escriba el complemento</a:t>
            </a:r>
          </a:p>
        </p:txBody>
      </p:sp>
      <p:sp>
        <p:nvSpPr>
          <p:cNvPr id="10"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11"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y texto">
    <p:spTree>
      <p:nvGrpSpPr>
        <p:cNvPr id="1" name=""/>
        <p:cNvGrpSpPr/>
        <p:nvPr/>
      </p:nvGrpSpPr>
      <p:grpSpPr>
        <a:xfrm>
          <a:off x="0" y="0"/>
          <a:ext cx="0" cy="0"/>
          <a:chOff x="0" y="0"/>
          <a:chExt cx="0" cy="0"/>
        </a:xfrm>
      </p:grpSpPr>
      <p:sp>
        <p:nvSpPr>
          <p:cNvPr id="2" name="Title 1"/>
          <p:cNvSpPr>
            <a:spLocks noGrp="1"/>
          </p:cNvSpPr>
          <p:nvPr>
            <p:ph type="title"/>
          </p:nvPr>
        </p:nvSpPr>
        <p:spPr>
          <a:xfrm>
            <a:off x="581193" y="599725"/>
            <a:ext cx="11029616" cy="467321"/>
          </a:xfrm>
          <a:prstGeom prst="rect">
            <a:avLst/>
          </a:prstGeom>
        </p:spPr>
        <p:txBody>
          <a:bodyPr anchor="b">
            <a:normAutofit/>
          </a:bodyPr>
          <a:lstStyle>
            <a:lvl1pPr algn="ctr">
              <a:defRPr sz="2400" b="0">
                <a:solidFill>
                  <a:schemeClr val="accent4">
                    <a:lumMod val="75000"/>
                  </a:schemeClr>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1191" y="1186198"/>
            <a:ext cx="11029618"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581192" y="4862602"/>
            <a:ext cx="11029617" cy="1385797"/>
          </a:xfrm>
        </p:spPr>
        <p:txBody>
          <a:bodyPr anchor="t" anchorCtr="0">
            <a:normAutofit/>
          </a:bodyPr>
          <a:lstStyle>
            <a:lvl1pPr marL="0" indent="0">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Escriba la descripción de la imagen</a:t>
            </a:r>
          </a:p>
        </p:txBody>
      </p:sp>
      <p:sp>
        <p:nvSpPr>
          <p:cNvPr id="8"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9"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3" y="3043910"/>
            <a:ext cx="11029615" cy="1497507"/>
          </a:xfrm>
          <a:prstGeom prst="rect">
            <a:avLst/>
          </a:prstGeom>
        </p:spPr>
        <p:txBody>
          <a:bodyPr anchor="b">
            <a:normAutofit/>
          </a:bodyPr>
          <a:lstStyle>
            <a:lvl1pPr algn="l">
              <a:defRPr sz="3600" b="0" cap="all">
                <a:solidFill>
                  <a:srgbClr val="002C54"/>
                </a:solidFill>
              </a:defRPr>
            </a:lvl1pPr>
          </a:lstStyle>
          <a:p>
            <a:r>
              <a:rPr lang="es-ES" dirty="0"/>
              <a:t>Escriba el nombre del módulo</a:t>
            </a:r>
            <a:endParaRPr lang="en-US" dirty="0"/>
          </a:p>
        </p:txBody>
      </p:sp>
      <p:sp>
        <p:nvSpPr>
          <p:cNvPr id="3" name="Text Placeholder 2"/>
          <p:cNvSpPr>
            <a:spLocks noGrp="1"/>
          </p:cNvSpPr>
          <p:nvPr>
            <p:ph type="body" idx="1" hasCustomPrompt="1"/>
          </p:nvPr>
        </p:nvSpPr>
        <p:spPr>
          <a:xfrm>
            <a:off x="581192" y="4541417"/>
            <a:ext cx="11029615" cy="600556"/>
          </a:xfrm>
        </p:spPr>
        <p:txBody>
          <a:bodyPr anchor="t">
            <a:normAutofit/>
          </a:bodyPr>
          <a:lstStyle>
            <a:lvl1pPr marL="0" indent="0" algn="l">
              <a:buNone/>
              <a:defRPr sz="18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Escriba el número de módulo</a:t>
            </a:r>
          </a:p>
        </p:txBody>
      </p:sp>
      <p:sp>
        <p:nvSpPr>
          <p:cNvPr id="9"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10"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tiv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602224"/>
            <a:ext cx="11029615" cy="464486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5"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
        <p:nvSpPr>
          <p:cNvPr id="9" name="Title 1"/>
          <p:cNvSpPr txBox="1">
            <a:spLocks/>
          </p:cNvSpPr>
          <p:nvPr userDrawn="1"/>
        </p:nvSpPr>
        <p:spPr>
          <a:xfrm>
            <a:off x="1927704" y="699225"/>
            <a:ext cx="9683103" cy="717069"/>
          </a:xfrm>
          <a:prstGeom prst="rect">
            <a:avLst/>
          </a:prstGeom>
        </p:spPr>
        <p:txBody>
          <a:bodyPr anchor="ctr" anchorCtr="0">
            <a:normAutofit/>
          </a:bodyPr>
          <a:lstStyle>
            <a:lvl1pPr algn="l" defTabSz="457200" rtl="0" eaLnBrk="1" latinLnBrk="0" hangingPunct="1">
              <a:spcBef>
                <a:spcPct val="0"/>
              </a:spcBef>
              <a:buNone/>
              <a:defRPr sz="2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a:t>
            </a:r>
            <a:endParaRPr lang="en-US" dirty="0"/>
          </a:p>
        </p:txBody>
      </p:sp>
      <p:pic>
        <p:nvPicPr>
          <p:cNvPr id="1026" name="Picture 2" descr="http://4.bp.blogspot.com/-753LpMsWHJM/VT_kPdvMonI/AAAAAAAAAD8/DLFAsZ5RD_0/s1600/objetivo.png"/>
          <p:cNvPicPr>
            <a:picLocks noChangeAspect="1" noChangeArrowheads="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3720" y="696294"/>
            <a:ext cx="72834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4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tivos particulare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602224"/>
            <a:ext cx="11029615" cy="464486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5"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pic>
        <p:nvPicPr>
          <p:cNvPr id="8" name="Marcador de contenido 1"/>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5361" y="699225"/>
            <a:ext cx="937269" cy="720000"/>
          </a:xfrm>
          <a:prstGeom prst="rect">
            <a:avLst/>
          </a:prstGeom>
        </p:spPr>
      </p:pic>
      <p:sp>
        <p:nvSpPr>
          <p:cNvPr id="9" name="Title 1"/>
          <p:cNvSpPr txBox="1">
            <a:spLocks/>
          </p:cNvSpPr>
          <p:nvPr userDrawn="1"/>
        </p:nvSpPr>
        <p:spPr>
          <a:xfrm>
            <a:off x="1927704" y="699225"/>
            <a:ext cx="9683103" cy="717069"/>
          </a:xfrm>
          <a:prstGeom prst="rect">
            <a:avLst/>
          </a:prstGeom>
        </p:spPr>
        <p:txBody>
          <a:bodyPr anchor="ctr" anchorCtr="0">
            <a:normAutofit/>
          </a:bodyPr>
          <a:lstStyle>
            <a:lvl1pPr algn="l" defTabSz="457200" rtl="0" eaLnBrk="1" latinLnBrk="0" hangingPunct="1">
              <a:spcBef>
                <a:spcPct val="0"/>
              </a:spcBef>
              <a:buNone/>
              <a:defRPr sz="2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a:t>
            </a:r>
            <a:r>
              <a:rPr lang="es-ES" baseline="0" dirty="0"/>
              <a:t> particulares</a:t>
            </a:r>
            <a:endParaRPr lang="en-US" dirty="0"/>
          </a:p>
        </p:txBody>
      </p:sp>
    </p:spTree>
    <p:extLst>
      <p:ext uri="{BB962C8B-B14F-4D97-AF65-F5344CB8AC3E}">
        <p14:creationId xmlns:p14="http://schemas.microsoft.com/office/powerpoint/2010/main" val="73879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jes temátic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602224"/>
            <a:ext cx="11029615" cy="464486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5"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
        <p:nvSpPr>
          <p:cNvPr id="9" name="Title 1"/>
          <p:cNvSpPr txBox="1">
            <a:spLocks/>
          </p:cNvSpPr>
          <p:nvPr userDrawn="1"/>
        </p:nvSpPr>
        <p:spPr>
          <a:xfrm>
            <a:off x="1927704" y="699225"/>
            <a:ext cx="9683103" cy="717069"/>
          </a:xfrm>
          <a:prstGeom prst="rect">
            <a:avLst/>
          </a:prstGeom>
        </p:spPr>
        <p:txBody>
          <a:bodyPr anchor="ctr" anchorCtr="0">
            <a:normAutofit/>
          </a:bodyPr>
          <a:lstStyle>
            <a:lvl1pPr algn="l" defTabSz="457200" rtl="0" eaLnBrk="1" latinLnBrk="0" hangingPunct="1">
              <a:spcBef>
                <a:spcPct val="0"/>
              </a:spcBef>
              <a:buNone/>
              <a:defRPr sz="2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Ejes temáticos</a:t>
            </a:r>
            <a:endParaRPr lang="en-US" dirty="0"/>
          </a:p>
        </p:txBody>
      </p:sp>
      <p:pic>
        <p:nvPicPr>
          <p:cNvPr id="10" name="Marcador de contenido 4"/>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56655" y="702156"/>
            <a:ext cx="654680" cy="720000"/>
          </a:xfrm>
          <a:prstGeom prst="rect">
            <a:avLst/>
          </a:prstGeom>
        </p:spPr>
      </p:pic>
    </p:spTree>
    <p:extLst>
      <p:ext uri="{BB962C8B-B14F-4D97-AF65-F5344CB8AC3E}">
        <p14:creationId xmlns:p14="http://schemas.microsoft.com/office/powerpoint/2010/main" val="273678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aluación">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602224"/>
            <a:ext cx="11029615" cy="464486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5"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
        <p:nvSpPr>
          <p:cNvPr id="9" name="Title 1"/>
          <p:cNvSpPr txBox="1">
            <a:spLocks/>
          </p:cNvSpPr>
          <p:nvPr userDrawn="1"/>
        </p:nvSpPr>
        <p:spPr>
          <a:xfrm>
            <a:off x="1927704" y="699225"/>
            <a:ext cx="9683103" cy="717069"/>
          </a:xfrm>
          <a:prstGeom prst="rect">
            <a:avLst/>
          </a:prstGeom>
        </p:spPr>
        <p:txBody>
          <a:bodyPr anchor="ctr" anchorCtr="0">
            <a:normAutofit/>
          </a:bodyPr>
          <a:lstStyle>
            <a:lvl1pPr algn="l" defTabSz="457200" rtl="0" eaLnBrk="1" latinLnBrk="0" hangingPunct="1">
              <a:spcBef>
                <a:spcPct val="0"/>
              </a:spcBef>
              <a:buNone/>
              <a:defRPr sz="2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endParaRPr lang="en-US" dirty="0"/>
          </a:p>
        </p:txBody>
      </p:sp>
      <p:pic>
        <p:nvPicPr>
          <p:cNvPr id="10" name="Marcador de contenido 3"/>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4904" y="696294"/>
            <a:ext cx="1358182" cy="720000"/>
          </a:xfrm>
          <a:prstGeom prst="rect">
            <a:avLst/>
          </a:prstGeom>
        </p:spPr>
      </p:pic>
    </p:spTree>
    <p:extLst>
      <p:ext uri="{BB962C8B-B14F-4D97-AF65-F5344CB8AC3E}">
        <p14:creationId xmlns:p14="http://schemas.microsoft.com/office/powerpoint/2010/main" val="427740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iografía">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602224"/>
            <a:ext cx="11029615" cy="464486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5"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
        <p:nvSpPr>
          <p:cNvPr id="9" name="Title 1"/>
          <p:cNvSpPr txBox="1">
            <a:spLocks/>
          </p:cNvSpPr>
          <p:nvPr userDrawn="1"/>
        </p:nvSpPr>
        <p:spPr>
          <a:xfrm>
            <a:off x="1927704" y="699225"/>
            <a:ext cx="9683103" cy="717069"/>
          </a:xfrm>
          <a:prstGeom prst="rect">
            <a:avLst/>
          </a:prstGeom>
        </p:spPr>
        <p:txBody>
          <a:bodyPr anchor="ctr" anchorCtr="0">
            <a:normAutofit/>
          </a:bodyPr>
          <a:lstStyle>
            <a:lvl1pPr algn="l" defTabSz="457200" rtl="0" eaLnBrk="1" latinLnBrk="0" hangingPunct="1">
              <a:spcBef>
                <a:spcPct val="0"/>
              </a:spcBef>
              <a:buNone/>
              <a:defRPr sz="2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Fuentes de consulta</a:t>
            </a:r>
            <a:endParaRPr lang="en-US" dirty="0"/>
          </a:p>
        </p:txBody>
      </p:sp>
      <p:pic>
        <p:nvPicPr>
          <p:cNvPr id="11" name="Marcador de contenido 1"/>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873614" y="704441"/>
            <a:ext cx="620762" cy="720000"/>
          </a:xfrm>
          <a:prstGeom prst="rect">
            <a:avLst/>
          </a:prstGeom>
        </p:spPr>
      </p:pic>
    </p:spTree>
    <p:extLst>
      <p:ext uri="{BB962C8B-B14F-4D97-AF65-F5344CB8AC3E}">
        <p14:creationId xmlns:p14="http://schemas.microsoft.com/office/powerpoint/2010/main" val="18485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1602224"/>
            <a:ext cx="11029615" cy="464486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5"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
        <p:nvSpPr>
          <p:cNvPr id="9" name="Title 1"/>
          <p:cNvSpPr txBox="1">
            <a:spLocks/>
          </p:cNvSpPr>
          <p:nvPr userDrawn="1"/>
        </p:nvSpPr>
        <p:spPr>
          <a:xfrm>
            <a:off x="1927704" y="699225"/>
            <a:ext cx="9683103" cy="717069"/>
          </a:xfrm>
          <a:prstGeom prst="rect">
            <a:avLst/>
          </a:prstGeom>
        </p:spPr>
        <p:txBody>
          <a:bodyPr anchor="ctr" anchorCtr="0">
            <a:normAutofit/>
          </a:bodyPr>
          <a:lstStyle>
            <a:lvl1pPr algn="l" defTabSz="457200" rtl="0" eaLnBrk="1" latinLnBrk="0" hangingPunct="1">
              <a:spcBef>
                <a:spcPct val="0"/>
              </a:spcBef>
              <a:buNone/>
              <a:defRPr sz="2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Introducción</a:t>
            </a:r>
            <a:endParaRPr lang="en-US" dirty="0"/>
          </a:p>
        </p:txBody>
      </p:sp>
      <p:pic>
        <p:nvPicPr>
          <p:cNvPr id="2052" name="Picture 4" descr="http://ccgss.org/wp-content/uploads/2013/11/antecedentes.jpg"/>
          <p:cNvPicPr>
            <a:picLocks noChangeAspect="1" noChangeArrowheads="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4279" y="704441"/>
            <a:ext cx="1156923"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1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900068"/>
          </a:xfrm>
          <a:prstGeom prst="rect">
            <a:avLst/>
          </a:prstGeom>
          <a:pattFill prst="wdUpDiag">
            <a:fgClr>
              <a:schemeClr val="accent2">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717069"/>
          </a:xfrm>
          <a:prstGeom prst="rect">
            <a:avLst/>
          </a:prstGeom>
        </p:spPr>
        <p:txBody>
          <a:bodyPr anchor="ctr" anchorCtr="0">
            <a:normAutofit/>
          </a:bodyPr>
          <a:lstStyle>
            <a:lvl1pPr>
              <a:defRPr sz="24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81192" y="1602224"/>
            <a:ext cx="11029615" cy="4644862"/>
          </a:xfrm>
        </p:spPr>
        <p:txBody>
          <a:bodyPr/>
          <a:lstStyle>
            <a:lvl1pPr algn="just">
              <a:defRPr/>
            </a:lvl1pPr>
            <a:lvl2pPr algn="just">
              <a:defRPr/>
            </a:lvl2pPr>
            <a:lvl3pPr algn="just">
              <a:defRPr/>
            </a:lvl3pPr>
            <a:lvl4pPr algn="just">
              <a:defRPr/>
            </a:lvl4pPr>
            <a:lvl5pPr algn="jus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5"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rgbClr val="FAFAFA"/>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2" y="1602224"/>
            <a:ext cx="11029616" cy="4636651"/>
          </a:xfrm>
          <a:prstGeom prst="rect">
            <a:avLst/>
          </a:prstGeom>
        </p:spPr>
        <p:txBody>
          <a:bodyPr vert="horz" lIns="91440" tIns="45720" rIns="91440" bIns="45720" rtlCol="0" anchor="ctr">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Rectangle 8"/>
          <p:cNvSpPr/>
          <p:nvPr/>
        </p:nvSpPr>
        <p:spPr>
          <a:xfrm>
            <a:off x="446534" y="457200"/>
            <a:ext cx="3703320" cy="94997"/>
          </a:xfrm>
          <a:prstGeom prst="rect">
            <a:avLst/>
          </a:prstGeom>
          <a:pattFill prst="wdUpDiag">
            <a:fgClr>
              <a:schemeClr val="accent1"/>
            </a:fgClr>
            <a:bgClr>
              <a:schemeClr val="accent2">
                <a:lumMod val="50000"/>
              </a:schemeClr>
            </a:bgClr>
          </a:patt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pattFill prst="wdUpDiag">
            <a:fgClr>
              <a:schemeClr val="accent4">
                <a:lumMod val="75000"/>
              </a:schemeClr>
            </a:fgClr>
            <a:bgClr>
              <a:schemeClr val="accent6">
                <a:lumMod val="75000"/>
              </a:schemeClr>
            </a:bgClr>
          </a:patt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pattFill prst="wdUpDiag">
            <a:fgClr>
              <a:schemeClr val="accent1"/>
            </a:fgClr>
            <a:bgClr>
              <a:schemeClr val="accent2"/>
            </a:bgClr>
          </a:pattFill>
          <a:ln>
            <a:noFill/>
          </a:ln>
          <a:effectLst/>
        </p:spPr>
        <p:style>
          <a:lnRef idx="1">
            <a:schemeClr val="accent1"/>
          </a:lnRef>
          <a:fillRef idx="3">
            <a:schemeClr val="accent1"/>
          </a:fillRef>
          <a:effectRef idx="2">
            <a:schemeClr val="accent1"/>
          </a:effectRef>
          <a:fontRef idx="minor">
            <a:schemeClr val="lt1"/>
          </a:fontRef>
        </p:style>
      </p:sp>
      <p:sp>
        <p:nvSpPr>
          <p:cNvPr id="15" name="Date Placeholder 3"/>
          <p:cNvSpPr>
            <a:spLocks noGrp="1"/>
          </p:cNvSpPr>
          <p:nvPr>
            <p:ph type="dt" sz="half" idx="10"/>
          </p:nvPr>
        </p:nvSpPr>
        <p:spPr>
          <a:xfrm>
            <a:off x="7605951" y="6346662"/>
            <a:ext cx="2844799" cy="365125"/>
          </a:xfrm>
          <a:prstGeom prst="rect">
            <a:avLst/>
          </a:prstGeom>
        </p:spPr>
        <p:txBody>
          <a:bodyPr/>
          <a:lstStyle/>
          <a:p>
            <a:fld id="{B61BEF0D-F0BB-DE4B-95CE-6DB70DBA9567}" type="datetimeFigureOut">
              <a:rPr lang="en-US" dirty="0"/>
              <a:pPr/>
              <a:t>4/23/2025</a:t>
            </a:fld>
            <a:endParaRPr lang="en-US" dirty="0"/>
          </a:p>
        </p:txBody>
      </p:sp>
      <p:sp>
        <p:nvSpPr>
          <p:cNvPr id="16" name="Footer Placeholder 4"/>
          <p:cNvSpPr>
            <a:spLocks noGrp="1"/>
          </p:cNvSpPr>
          <p:nvPr>
            <p:ph type="ftr" sz="quarter" idx="11"/>
          </p:nvPr>
        </p:nvSpPr>
        <p:spPr>
          <a:xfrm>
            <a:off x="581192" y="6342336"/>
            <a:ext cx="691721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10558300" y="6346662"/>
            <a:ext cx="1052508" cy="365125"/>
          </a:xfrm>
          <a:prstGeom prst="rect">
            <a:avLst/>
          </a:prstGeom>
        </p:spPr>
        <p:txBody>
          <a:bodyPr/>
          <a:lstStyle/>
          <a:p>
            <a:fld id="{D57F1E4F-1CFF-5643-939E-217C01CDF565}" type="slidenum">
              <a:rPr lang="en-US" dirty="0"/>
              <a:pPr/>
              <a:t>‹Nº›</a:t>
            </a:fld>
            <a:endParaRPr lang="en-US" dirty="0"/>
          </a:p>
        </p:txBody>
      </p:sp>
      <p:sp>
        <p:nvSpPr>
          <p:cNvPr id="19" name="Title 1"/>
          <p:cNvSpPr txBox="1">
            <a:spLocks/>
          </p:cNvSpPr>
          <p:nvPr userDrawn="1"/>
        </p:nvSpPr>
        <p:spPr>
          <a:xfrm>
            <a:off x="581192" y="702156"/>
            <a:ext cx="11029616" cy="717069"/>
          </a:xfrm>
          <a:prstGeom prst="rect">
            <a:avLst/>
          </a:prstGeom>
        </p:spPr>
        <p:txBody>
          <a:bodyPr anchor="ctr" anchorCtr="0">
            <a:normAutofit/>
          </a:bodyPr>
          <a:lstStyle>
            <a:lvl1pPr algn="l" defTabSz="457200" rtl="0" eaLnBrk="1" latinLnBrk="0" hangingPunct="1">
              <a:spcBef>
                <a:spcPct val="0"/>
              </a:spcBef>
              <a:buNone/>
              <a:defRPr sz="2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62" r:id="rId4"/>
    <p:sldLayoutId id="2147483659" r:id="rId5"/>
    <p:sldLayoutId id="2147483661" r:id="rId6"/>
    <p:sldLayoutId id="2147483660" r:id="rId7"/>
    <p:sldLayoutId id="2147483663" r:id="rId8"/>
    <p:sldLayoutId id="2147483650" r:id="rId9"/>
    <p:sldLayoutId id="2147483652" r:id="rId10"/>
    <p:sldLayoutId id="2147483653" r:id="rId11"/>
    <p:sldLayoutId id="2147483654" r:id="rId12"/>
    <p:sldLayoutId id="2147483655" r:id="rId13"/>
    <p:sldLayoutId id="2147483656" r:id="rId14"/>
    <p:sldLayoutId id="2147483657" r:id="rId1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ernestolexresendiz@gmail.com" TargetMode="Externa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3" y="3043910"/>
            <a:ext cx="6185367" cy="961707"/>
          </a:xfrm>
        </p:spPr>
        <p:txBody>
          <a:bodyPr>
            <a:normAutofit fontScale="90000"/>
          </a:bodyPr>
          <a:lstStyle/>
          <a:p>
            <a:r>
              <a:rPr lang="es-MX" dirty="0" smtClean="0"/>
              <a:t>IMPACTO DE REFORMAS SEGUNDO CURSO</a:t>
            </a:r>
            <a:endParaRPr lang="es-MX" dirty="0"/>
          </a:p>
        </p:txBody>
      </p:sp>
      <p:sp>
        <p:nvSpPr>
          <p:cNvPr id="3" name="Marcador de texto 2"/>
          <p:cNvSpPr>
            <a:spLocks noGrp="1"/>
          </p:cNvSpPr>
          <p:nvPr>
            <p:ph type="body" idx="1"/>
          </p:nvPr>
        </p:nvSpPr>
        <p:spPr/>
        <p:txBody>
          <a:bodyPr/>
          <a:lstStyle/>
          <a:p>
            <a:r>
              <a:rPr lang="es-MX" dirty="0"/>
              <a:t>Mtro. Ernesto García Reséndiz</a:t>
            </a:r>
          </a:p>
        </p:txBody>
      </p:sp>
      <p:pic>
        <p:nvPicPr>
          <p:cNvPr id="4" name="Imagen 3"/>
          <p:cNvPicPr>
            <a:picLocks noChangeAspect="1"/>
          </p:cNvPicPr>
          <p:nvPr/>
        </p:nvPicPr>
        <p:blipFill>
          <a:blip r:embed="rId2"/>
          <a:stretch>
            <a:fillRect/>
          </a:stretch>
        </p:blipFill>
        <p:spPr>
          <a:xfrm>
            <a:off x="401542" y="676594"/>
            <a:ext cx="5694458" cy="881665"/>
          </a:xfrm>
          <a:prstGeom prst="rect">
            <a:avLst/>
          </a:prstGeom>
        </p:spPr>
      </p:pic>
      <p:pic>
        <p:nvPicPr>
          <p:cNvPr id="5" name="Imagen 4">
            <a:extLst>
              <a:ext uri="{FF2B5EF4-FFF2-40B4-BE49-F238E27FC236}">
                <a16:creationId xmlns:a16="http://schemas.microsoft.com/office/drawing/2014/main" id="{9B05A389-2EA9-48F7-B99E-309495D91263}"/>
              </a:ext>
            </a:extLst>
          </p:cNvPr>
          <p:cNvPicPr>
            <a:picLocks noChangeAspect="1"/>
          </p:cNvPicPr>
          <p:nvPr/>
        </p:nvPicPr>
        <p:blipFill rotWithShape="1">
          <a:blip r:embed="rId3"/>
          <a:srcRect l="10878" r="6097" b="42222"/>
          <a:stretch/>
        </p:blipFill>
        <p:spPr>
          <a:xfrm>
            <a:off x="8106354" y="1621146"/>
            <a:ext cx="3684105" cy="3962400"/>
          </a:xfrm>
          <a:prstGeom prst="rect">
            <a:avLst/>
          </a:prstGeom>
        </p:spPr>
      </p:pic>
      <p:pic>
        <p:nvPicPr>
          <p:cNvPr id="6" name="Imagen 5">
            <a:extLst>
              <a:ext uri="{FF2B5EF4-FFF2-40B4-BE49-F238E27FC236}">
                <a16:creationId xmlns:a16="http://schemas.microsoft.com/office/drawing/2014/main" id="{FC9097EE-AFCA-406C-BA5D-019938082A68}"/>
              </a:ext>
            </a:extLst>
          </p:cNvPr>
          <p:cNvPicPr>
            <a:picLocks noChangeAspect="1"/>
          </p:cNvPicPr>
          <p:nvPr/>
        </p:nvPicPr>
        <p:blipFill>
          <a:blip r:embed="rId4"/>
          <a:stretch>
            <a:fillRect/>
          </a:stretch>
        </p:blipFill>
        <p:spPr>
          <a:xfrm>
            <a:off x="7296526" y="676594"/>
            <a:ext cx="4314281" cy="881665"/>
          </a:xfrm>
          <a:prstGeom prst="rect">
            <a:avLst/>
          </a:prstGeom>
        </p:spPr>
      </p:pic>
    </p:spTree>
    <p:extLst>
      <p:ext uri="{BB962C8B-B14F-4D97-AF65-F5344CB8AC3E}">
        <p14:creationId xmlns:p14="http://schemas.microsoft.com/office/powerpoint/2010/main" val="166621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49743-5932-483E-931B-AB5E1B3FEB5F}"/>
              </a:ext>
            </a:extLst>
          </p:cNvPr>
          <p:cNvSpPr>
            <a:spLocks noGrp="1"/>
          </p:cNvSpPr>
          <p:nvPr>
            <p:ph type="title"/>
          </p:nvPr>
        </p:nvSpPr>
        <p:spPr/>
        <p:txBody>
          <a:bodyPr/>
          <a:lstStyle/>
          <a:p>
            <a:r>
              <a:rPr lang="es-MX" dirty="0"/>
              <a:t>TERMINACIÓN </a:t>
            </a:r>
          </a:p>
        </p:txBody>
      </p:sp>
      <p:sp>
        <p:nvSpPr>
          <p:cNvPr id="3" name="Marcador de contenido 2">
            <a:extLst>
              <a:ext uri="{FF2B5EF4-FFF2-40B4-BE49-F238E27FC236}">
                <a16:creationId xmlns:a16="http://schemas.microsoft.com/office/drawing/2014/main" id="{D4F90473-C801-4163-8D11-68E18710232A}"/>
              </a:ext>
            </a:extLst>
          </p:cNvPr>
          <p:cNvSpPr>
            <a:spLocks noGrp="1"/>
          </p:cNvSpPr>
          <p:nvPr>
            <p:ph idx="1"/>
          </p:nvPr>
        </p:nvSpPr>
        <p:spPr/>
        <p:txBody>
          <a:bodyPr/>
          <a:lstStyle/>
          <a:p>
            <a:r>
              <a:rPr lang="es-MX" sz="1800" b="1" dirty="0"/>
              <a:t>Artículo 53.- </a:t>
            </a:r>
            <a:r>
              <a:rPr lang="es-MX" sz="1800" dirty="0"/>
              <a:t>Son causas de terminación de las relaciones de trabajo:</a:t>
            </a:r>
          </a:p>
          <a:p>
            <a:r>
              <a:rPr lang="es-MX" sz="1800" b="1" dirty="0"/>
              <a:t>I.</a:t>
            </a:r>
            <a:r>
              <a:rPr lang="es-MX" sz="1800" dirty="0"/>
              <a:t> El mutuo consentimiento de las partes; Relación art19 LFT</a:t>
            </a:r>
          </a:p>
          <a:p>
            <a:r>
              <a:rPr lang="es-MX" sz="1800" b="1" dirty="0"/>
              <a:t>II.</a:t>
            </a:r>
            <a:r>
              <a:rPr lang="es-MX" sz="1800" dirty="0"/>
              <a:t> La muerte del trabajador;</a:t>
            </a:r>
          </a:p>
          <a:p>
            <a:r>
              <a:rPr lang="es-MX" sz="1800" b="1" dirty="0"/>
              <a:t>III.</a:t>
            </a:r>
            <a:r>
              <a:rPr lang="es-MX" sz="1800" dirty="0"/>
              <a:t> La terminación de la obra o vencimiento del término o inversión del capital, de conformidad con los artículos 36, 37 y 38;</a:t>
            </a:r>
          </a:p>
          <a:p>
            <a:r>
              <a:rPr lang="es-MX" sz="1800" b="1" dirty="0"/>
              <a:t>IV.</a:t>
            </a:r>
            <a:r>
              <a:rPr lang="es-MX" sz="1800" dirty="0"/>
              <a:t> La incapacidad física o mental o inhabilidad manifiesta del trabajador, que haga imposible la prestación del trabajo; y</a:t>
            </a:r>
          </a:p>
          <a:p>
            <a:r>
              <a:rPr lang="es-MX" sz="1800" b="1" dirty="0"/>
              <a:t>V.</a:t>
            </a:r>
            <a:r>
              <a:rPr lang="es-MX" sz="1800" dirty="0"/>
              <a:t> Los casos a que se refiere el artículo 434.</a:t>
            </a:r>
          </a:p>
          <a:p>
            <a:pPr marL="0" indent="0">
              <a:buNone/>
            </a:pPr>
            <a:endParaRPr lang="es-MX" dirty="0"/>
          </a:p>
        </p:txBody>
      </p:sp>
      <p:pic>
        <p:nvPicPr>
          <p:cNvPr id="4" name="Imagen 3">
            <a:extLst>
              <a:ext uri="{FF2B5EF4-FFF2-40B4-BE49-F238E27FC236}">
                <a16:creationId xmlns:a16="http://schemas.microsoft.com/office/drawing/2014/main" id="{3BA1DF69-FC95-44B3-BD4A-D1A11B20F14A}"/>
              </a:ext>
            </a:extLst>
          </p:cNvPr>
          <p:cNvPicPr>
            <a:picLocks noChangeAspect="1"/>
          </p:cNvPicPr>
          <p:nvPr/>
        </p:nvPicPr>
        <p:blipFill>
          <a:blip r:embed="rId2"/>
          <a:stretch>
            <a:fillRect/>
          </a:stretch>
        </p:blipFill>
        <p:spPr>
          <a:xfrm>
            <a:off x="7296526" y="629059"/>
            <a:ext cx="4314281" cy="881665"/>
          </a:xfrm>
          <a:prstGeom prst="rect">
            <a:avLst/>
          </a:prstGeom>
        </p:spPr>
      </p:pic>
    </p:spTree>
    <p:extLst>
      <p:ext uri="{BB962C8B-B14F-4D97-AF65-F5344CB8AC3E}">
        <p14:creationId xmlns:p14="http://schemas.microsoft.com/office/powerpoint/2010/main" val="4092978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BE81D-F180-48BC-812B-6E815DAB61C9}"/>
              </a:ext>
            </a:extLst>
          </p:cNvPr>
          <p:cNvSpPr>
            <a:spLocks noGrp="1"/>
          </p:cNvSpPr>
          <p:nvPr>
            <p:ph type="title"/>
          </p:nvPr>
        </p:nvSpPr>
        <p:spPr/>
        <p:txBody>
          <a:bodyPr/>
          <a:lstStyle/>
          <a:p>
            <a:r>
              <a:rPr lang="es-MX" dirty="0"/>
              <a:t>CONVENIO DE TERMINACIÓN </a:t>
            </a:r>
          </a:p>
        </p:txBody>
      </p:sp>
      <p:sp>
        <p:nvSpPr>
          <p:cNvPr id="3" name="Marcador de contenido 2">
            <a:extLst>
              <a:ext uri="{FF2B5EF4-FFF2-40B4-BE49-F238E27FC236}">
                <a16:creationId xmlns:a16="http://schemas.microsoft.com/office/drawing/2014/main" id="{076274EE-CCF4-4F4C-A4D0-56F6C208D708}"/>
              </a:ext>
            </a:extLst>
          </p:cNvPr>
          <p:cNvSpPr>
            <a:spLocks noGrp="1"/>
          </p:cNvSpPr>
          <p:nvPr>
            <p:ph idx="1"/>
          </p:nvPr>
        </p:nvSpPr>
        <p:spPr/>
        <p:txBody>
          <a:bodyPr/>
          <a:lstStyle/>
          <a:p>
            <a:pPr algn="just"/>
            <a:r>
              <a:rPr lang="es-MX" dirty="0"/>
              <a:t>Constar por escrito el contrato, puede ser ratificado ante la Junta de Conciliación y Arbitraje.</a:t>
            </a:r>
          </a:p>
          <a:p>
            <a:pPr algn="just"/>
            <a:r>
              <a:rPr lang="es-MX" dirty="0"/>
              <a:t>No deberá contener renuncia a los derechos de los trabajadores.</a:t>
            </a:r>
          </a:p>
          <a:p>
            <a:pPr algn="just"/>
            <a:r>
              <a:rPr lang="es-MX" dirty="0"/>
              <a:t>Debe tener una relación clara de fecha de ingreso del trabajador, salario, puesto, fecha de la terminación y conceptos que se le pagan y cantidades que se le pagan por cada concepto.</a:t>
            </a:r>
          </a:p>
          <a:p>
            <a:pPr algn="just"/>
            <a:r>
              <a:rPr lang="es-MX" dirty="0"/>
              <a:t>Si se aprueba y celebra ante la junta adquiere el carácter de cosa juzgada y laudo ejecutoriado.</a:t>
            </a:r>
          </a:p>
          <a:p>
            <a:r>
              <a:rPr lang="es-MX" dirty="0"/>
              <a:t>Aguinaldo. Si, la parte proporcional</a:t>
            </a:r>
          </a:p>
          <a:p>
            <a:r>
              <a:rPr lang="es-MX" dirty="0"/>
              <a:t>Vacaciones y prima vacacional. Si, la parte proporcional</a:t>
            </a:r>
          </a:p>
          <a:p>
            <a:r>
              <a:rPr lang="es-MX" dirty="0"/>
              <a:t>Prima de antigüedad. No, no lo indica la LFT es opcional otorgarlo.</a:t>
            </a:r>
          </a:p>
          <a:p>
            <a:r>
              <a:rPr lang="es-MX" dirty="0"/>
              <a:t>20 días por cada año. No, no lo indica la LFT</a:t>
            </a:r>
          </a:p>
          <a:p>
            <a:r>
              <a:rPr lang="es-MX" dirty="0"/>
              <a:t>Indemnización de tres meses. Se recomienda entregar un mes y medio todo depende de la negociación como se lleve, si se entrega deberá especificarse en el convenio como “gratificación a los servicios prestados” no indemnización ya que no es un despido debes tener cuidado en eso.</a:t>
            </a:r>
          </a:p>
        </p:txBody>
      </p:sp>
    </p:spTree>
    <p:extLst>
      <p:ext uri="{BB962C8B-B14F-4D97-AF65-F5344CB8AC3E}">
        <p14:creationId xmlns:p14="http://schemas.microsoft.com/office/powerpoint/2010/main" val="2713534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45B88-4E53-4C6B-A30D-06113A060D88}"/>
              </a:ext>
            </a:extLst>
          </p:cNvPr>
          <p:cNvSpPr>
            <a:spLocks noGrp="1"/>
          </p:cNvSpPr>
          <p:nvPr>
            <p:ph type="title"/>
          </p:nvPr>
        </p:nvSpPr>
        <p:spPr/>
        <p:txBody>
          <a:bodyPr/>
          <a:lstStyle/>
          <a:p>
            <a:r>
              <a:rPr lang="es-MX" dirty="0"/>
              <a:t>RESCISIÓN POR CAUSAS IMPUTABLES AL PATRÓN</a:t>
            </a:r>
          </a:p>
        </p:txBody>
      </p:sp>
      <p:sp>
        <p:nvSpPr>
          <p:cNvPr id="3" name="Marcador de contenido 2">
            <a:extLst>
              <a:ext uri="{FF2B5EF4-FFF2-40B4-BE49-F238E27FC236}">
                <a16:creationId xmlns:a16="http://schemas.microsoft.com/office/drawing/2014/main" id="{1A7190DA-04E7-45EB-9242-789791B7DB7B}"/>
              </a:ext>
            </a:extLst>
          </p:cNvPr>
          <p:cNvSpPr>
            <a:spLocks noGrp="1"/>
          </p:cNvSpPr>
          <p:nvPr>
            <p:ph idx="1"/>
          </p:nvPr>
        </p:nvSpPr>
        <p:spPr/>
        <p:txBody>
          <a:bodyPr>
            <a:normAutofit lnSpcReduction="10000"/>
          </a:bodyPr>
          <a:lstStyle/>
          <a:p>
            <a:r>
              <a:rPr lang="es-MX" sz="1800" dirty="0"/>
              <a:t>Aquí es uno de los supuestos del articulo 51 en el cual el patrón comete causas graves que permitan al trabajador separarse del empleo y demandar una indemnización debido a ese mal actuar del patrón.</a:t>
            </a:r>
          </a:p>
          <a:p>
            <a:endParaRPr lang="es-MX" sz="1800" dirty="0"/>
          </a:p>
          <a:p>
            <a:r>
              <a:rPr lang="es-MX" sz="1800" dirty="0"/>
              <a:t>QUE SE PUEDE RECLAMAR</a:t>
            </a:r>
          </a:p>
          <a:p>
            <a:pPr marL="0" indent="0">
              <a:buNone/>
            </a:pPr>
            <a:endParaRPr lang="es-MX" sz="1800" dirty="0"/>
          </a:p>
          <a:p>
            <a:r>
              <a:rPr lang="es-MX" sz="1800" dirty="0"/>
              <a:t>Indemnización de tres meses- Si  Reinstalación- No</a:t>
            </a:r>
          </a:p>
          <a:p>
            <a:r>
              <a:rPr lang="es-MX" sz="1800" dirty="0"/>
              <a:t>Salarios caídos- Si, hasta por 12 meses, después interés legal 2% importe de 15 meses</a:t>
            </a:r>
          </a:p>
          <a:p>
            <a:r>
              <a:rPr lang="es-MX" sz="1800" dirty="0"/>
              <a:t>Salarios devengados- Si, hasta su ultimo día laborado</a:t>
            </a:r>
          </a:p>
          <a:p>
            <a:r>
              <a:rPr lang="es-MX" sz="1800" dirty="0"/>
              <a:t>20 días por año- Si, a salario integrado por ser una conducta imputable al patrón </a:t>
            </a:r>
          </a:p>
          <a:p>
            <a:r>
              <a:rPr lang="es-MX" sz="1800" dirty="0"/>
              <a:t>Vacaciones y prima vacacional- Si, sus partes proporcionales</a:t>
            </a:r>
          </a:p>
          <a:p>
            <a:r>
              <a:rPr lang="es-MX" sz="1800" dirty="0"/>
              <a:t>Aguinaldo- Si, su parte proporcional</a:t>
            </a:r>
          </a:p>
          <a:p>
            <a:r>
              <a:rPr lang="es-MX" sz="1800" dirty="0"/>
              <a:t>Prima de antigüedad- Si, topada al doble del salario mínimo</a:t>
            </a:r>
          </a:p>
        </p:txBody>
      </p:sp>
    </p:spTree>
    <p:extLst>
      <p:ext uri="{BB962C8B-B14F-4D97-AF65-F5344CB8AC3E}">
        <p14:creationId xmlns:p14="http://schemas.microsoft.com/office/powerpoint/2010/main" val="303968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9F460-6DE9-4681-83F1-04251B5CB9F2}"/>
              </a:ext>
            </a:extLst>
          </p:cNvPr>
          <p:cNvSpPr>
            <a:spLocks noGrp="1"/>
          </p:cNvSpPr>
          <p:nvPr>
            <p:ph type="title"/>
          </p:nvPr>
        </p:nvSpPr>
        <p:spPr/>
        <p:txBody>
          <a:bodyPr/>
          <a:lstStyle/>
          <a:p>
            <a:r>
              <a:rPr lang="es-MX" dirty="0"/>
              <a:t>CUIDADO</a:t>
            </a:r>
          </a:p>
        </p:txBody>
      </p:sp>
      <p:sp>
        <p:nvSpPr>
          <p:cNvPr id="3" name="Marcador de contenido 2">
            <a:extLst>
              <a:ext uri="{FF2B5EF4-FFF2-40B4-BE49-F238E27FC236}">
                <a16:creationId xmlns:a16="http://schemas.microsoft.com/office/drawing/2014/main" id="{6C4617DB-B270-4C6C-9366-88BFAFA1F770}"/>
              </a:ext>
            </a:extLst>
          </p:cNvPr>
          <p:cNvSpPr>
            <a:spLocks noGrp="1"/>
          </p:cNvSpPr>
          <p:nvPr>
            <p:ph idx="1"/>
          </p:nvPr>
        </p:nvSpPr>
        <p:spPr/>
        <p:txBody>
          <a:bodyPr/>
          <a:lstStyle/>
          <a:p>
            <a:r>
              <a:rPr lang="es-MX" dirty="0"/>
              <a:t>Carga de la prueba dinámica, el trabajador deberá acreditar las causas que originaron la rescisión.</a:t>
            </a:r>
          </a:p>
          <a:p>
            <a:r>
              <a:rPr lang="es-MX" dirty="0"/>
              <a:t>Así como también deberá probar los extremos manifestados en su escrito de demanda.</a:t>
            </a:r>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pic>
        <p:nvPicPr>
          <p:cNvPr id="4" name="Imagen 3">
            <a:extLst>
              <a:ext uri="{FF2B5EF4-FFF2-40B4-BE49-F238E27FC236}">
                <a16:creationId xmlns:a16="http://schemas.microsoft.com/office/drawing/2014/main" id="{8FAA7C82-D1A0-4F56-87C6-F0F8146DD906}"/>
              </a:ext>
            </a:extLst>
          </p:cNvPr>
          <p:cNvPicPr>
            <a:picLocks noChangeAspect="1"/>
          </p:cNvPicPr>
          <p:nvPr/>
        </p:nvPicPr>
        <p:blipFill>
          <a:blip r:embed="rId2"/>
          <a:stretch>
            <a:fillRect/>
          </a:stretch>
        </p:blipFill>
        <p:spPr>
          <a:xfrm>
            <a:off x="4022034" y="2907196"/>
            <a:ext cx="4572000" cy="3429000"/>
          </a:xfrm>
          <a:prstGeom prst="rect">
            <a:avLst/>
          </a:prstGeom>
        </p:spPr>
      </p:pic>
    </p:spTree>
    <p:extLst>
      <p:ext uri="{BB962C8B-B14F-4D97-AF65-F5344CB8AC3E}">
        <p14:creationId xmlns:p14="http://schemas.microsoft.com/office/powerpoint/2010/main" val="3035651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a:bodyPr>
          <a:lstStyle/>
          <a:p>
            <a:r>
              <a:rPr lang="es-ES" sz="36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75057" dist="38100" dir="5400000" sy="-20000" rotWithShape="0">
                    <a:prstClr val="black">
                      <a:alpha val="25000"/>
                    </a:prstClr>
                  </a:outerShdw>
                  <a:reflection blurRad="6350" stA="55000" endA="300" endPos="45500" dir="5400000" sy="-100000" algn="bl" rotWithShape="0"/>
                </a:effectLst>
              </a:rPr>
              <a:t>GRACIAS POR SU ATENCIÓN </a:t>
            </a:r>
          </a:p>
          <a:p>
            <a:pPr marL="0" indent="0">
              <a:buNone/>
            </a:pPr>
            <a:endParaRPr lang="es-ES" sz="36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75057" dist="38100" dir="5400000" sy="-20000" rotWithShape="0">
                  <a:prstClr val="black">
                    <a:alpha val="25000"/>
                  </a:prstClr>
                </a:outerShdw>
                <a:reflection blurRad="6350" stA="55000" endA="300" endPos="45500" dir="5400000" sy="-100000" algn="bl" rotWithShape="0"/>
              </a:effectLst>
            </a:endParaRPr>
          </a:p>
          <a:p>
            <a:r>
              <a:rPr lang="es-ES"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75057" dist="38100" dir="5400000" sy="-20000" rotWithShape="0">
                    <a:prstClr val="black">
                      <a:alpha val="25000"/>
                    </a:prstClr>
                  </a:outerShdw>
                  <a:reflection blurRad="6350" stA="55000" endA="300" endPos="45500" dir="5400000" sy="-100000" algn="bl" rotWithShape="0"/>
                </a:effectLst>
                <a:hlinkClick r:id="rId2"/>
              </a:rPr>
              <a:t>ernestolexresendiz@gmail.com</a:t>
            </a:r>
            <a:r>
              <a:rPr lang="es-ES"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75057" dist="38100" dir="5400000" sy="-20000" rotWithShape="0">
                    <a:prstClr val="black">
                      <a:alpha val="25000"/>
                    </a:prstClr>
                  </a:outerShdw>
                  <a:reflection blurRad="6350" stA="55000" endA="300" endPos="45500" dir="5400000" sy="-100000" algn="bl" rotWithShape="0"/>
                </a:effectLst>
              </a:rPr>
              <a:t>                                   </a:t>
            </a:r>
          </a:p>
          <a:p>
            <a:r>
              <a:rPr lang="es-MX" sz="2000" dirty="0"/>
              <a:t>5513090603</a:t>
            </a:r>
            <a:endParaRPr lang="es-ES"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75057" dist="38100" dir="5400000" sy="-20000" rotWithShape="0">
                  <a:prstClr val="black">
                    <a:alpha val="25000"/>
                  </a:prstClr>
                </a:outerShdw>
                <a:reflection blurRad="6350" stA="55000" endA="300" endPos="45500" dir="5400000" sy="-100000" algn="bl" rotWithShape="0"/>
              </a:effectLst>
            </a:endParaRPr>
          </a:p>
        </p:txBody>
      </p:sp>
      <p:pic>
        <p:nvPicPr>
          <p:cNvPr id="4" name="Imagen 3"/>
          <p:cNvPicPr>
            <a:picLocks noChangeAspect="1"/>
          </p:cNvPicPr>
          <p:nvPr/>
        </p:nvPicPr>
        <p:blipFill>
          <a:blip r:embed="rId3"/>
          <a:stretch>
            <a:fillRect/>
          </a:stretch>
        </p:blipFill>
        <p:spPr>
          <a:xfrm>
            <a:off x="1534779" y="659440"/>
            <a:ext cx="8680374" cy="961706"/>
          </a:xfrm>
          <a:prstGeom prst="rect">
            <a:avLst/>
          </a:prstGeom>
        </p:spPr>
      </p:pic>
      <p:pic>
        <p:nvPicPr>
          <p:cNvPr id="5" name="Imagen 4">
            <a:extLst>
              <a:ext uri="{FF2B5EF4-FFF2-40B4-BE49-F238E27FC236}">
                <a16:creationId xmlns:a16="http://schemas.microsoft.com/office/drawing/2014/main" id="{BF9ADF70-9462-4E83-A532-A2D7055C56FE}"/>
              </a:ext>
            </a:extLst>
          </p:cNvPr>
          <p:cNvPicPr>
            <a:picLocks noChangeAspect="1"/>
          </p:cNvPicPr>
          <p:nvPr/>
        </p:nvPicPr>
        <p:blipFill>
          <a:blip r:embed="rId4"/>
          <a:stretch>
            <a:fillRect/>
          </a:stretch>
        </p:blipFill>
        <p:spPr>
          <a:xfrm>
            <a:off x="7086598" y="4374111"/>
            <a:ext cx="4314281" cy="881665"/>
          </a:xfrm>
          <a:prstGeom prst="rect">
            <a:avLst/>
          </a:prstGeom>
        </p:spPr>
      </p:pic>
    </p:spTree>
    <p:extLst>
      <p:ext uri="{BB962C8B-B14F-4D97-AF65-F5344CB8AC3E}">
        <p14:creationId xmlns:p14="http://schemas.microsoft.com/office/powerpoint/2010/main" val="247331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F0F95-74EF-4E3E-BC89-A53FDA266A4B}"/>
              </a:ext>
            </a:extLst>
          </p:cNvPr>
          <p:cNvSpPr>
            <a:spLocks noGrp="1"/>
          </p:cNvSpPr>
          <p:nvPr>
            <p:ph type="title"/>
          </p:nvPr>
        </p:nvSpPr>
        <p:spPr/>
        <p:txBody>
          <a:bodyPr/>
          <a:lstStyle/>
          <a:p>
            <a:r>
              <a:rPr lang="es-MX" sz="2400" dirty="0"/>
              <a:t>Modificaciones a la Ley Federal del Trabajo </a:t>
            </a:r>
            <a:endParaRPr lang="es-MX" dirty="0"/>
          </a:p>
        </p:txBody>
      </p:sp>
      <p:sp>
        <p:nvSpPr>
          <p:cNvPr id="3" name="Marcador de contenido 2">
            <a:extLst>
              <a:ext uri="{FF2B5EF4-FFF2-40B4-BE49-F238E27FC236}">
                <a16:creationId xmlns:a16="http://schemas.microsoft.com/office/drawing/2014/main" id="{892D6B2D-3592-4546-AAE2-2FDE758C8E9E}"/>
              </a:ext>
            </a:extLst>
          </p:cNvPr>
          <p:cNvSpPr>
            <a:spLocks noGrp="1"/>
          </p:cNvSpPr>
          <p:nvPr>
            <p:ph idx="1"/>
          </p:nvPr>
        </p:nvSpPr>
        <p:spPr/>
        <p:txBody>
          <a:bodyPr>
            <a:normAutofit fontScale="92500" lnSpcReduction="10000"/>
          </a:bodyPr>
          <a:lstStyle/>
          <a:p>
            <a:pPr marL="0" indent="0" algn="just">
              <a:buNone/>
            </a:pPr>
            <a:r>
              <a:rPr lang="es-MX" dirty="0"/>
              <a:t>Artículo 12. - Queda prohibida la subcontratación de personal, entendiéndose esta cuando un persona física o moral proporciona o pone a disposición trabajadores propios en beneficio de otra. </a:t>
            </a:r>
          </a:p>
          <a:p>
            <a:pPr marL="0" indent="0" algn="just">
              <a:buNone/>
            </a:pPr>
            <a:r>
              <a:rPr lang="es-MX" dirty="0"/>
              <a:t>Las agencias de empleo o intermediarios que intervienen en el proceso de contratación de personal podrán participar en el </a:t>
            </a:r>
            <a:r>
              <a:rPr lang="es-MX" b="1" dirty="0"/>
              <a:t>reclutamiento, selección, entrenamiento y capacitación, entre otros</a:t>
            </a:r>
            <a:r>
              <a:rPr lang="es-MX" dirty="0"/>
              <a:t>. Estas no se considerarán patrones ya que este carácter lo tiene quien se beneficia de los servicios.</a:t>
            </a:r>
          </a:p>
          <a:p>
            <a:pPr marL="0" indent="0" algn="just">
              <a:buNone/>
            </a:pPr>
            <a:r>
              <a:rPr lang="es-MX" dirty="0"/>
              <a:t>Artículo 13. - </a:t>
            </a:r>
            <a:r>
              <a:rPr lang="es-MX" b="1" dirty="0"/>
              <a:t>Se permite la subcontratación de servicios especializados</a:t>
            </a:r>
            <a:r>
              <a:rPr lang="es-MX" dirty="0"/>
              <a:t> o de ejecución de obras especializadas </a:t>
            </a:r>
            <a:r>
              <a:rPr lang="es-MX" b="1" dirty="0"/>
              <a:t>que no formen parte del objeto social ni de la actividad económica preponderante de la beneficiaria de estos</a:t>
            </a:r>
            <a:r>
              <a:rPr lang="es-MX" dirty="0"/>
              <a:t>, siempre que el contratista esté registrado en el padrón público a que se refiere el artículo 15 de esta Ley. Los servicios u obras complementarias o compartidas prestadas entre empresas de un mismo grupo empresarial, también serán considerados como especializados siempre y cuando no formen parte del objeto social ni de la actividad económica preponderante de la empresa que los reciba. Se entenderá por grupo empresarial lo establecido en el artículo 2, fracción X de la Ley del Mercado de Valores. </a:t>
            </a:r>
          </a:p>
          <a:p>
            <a:pPr marL="0" indent="0" algn="just">
              <a:buNone/>
            </a:pPr>
            <a:r>
              <a:rPr lang="es-MX" dirty="0"/>
              <a:t>X. Grupo empresarial, el conjunto de personas morales organizadas bajo esquemas de participación directa o indirecta del capital social, en las que una misma sociedad mantiene el control de dichas personas morales. Asimismo, se considerarán como grupo empresarial a los grupos financieros constituidos conforme a la Ley para Regular las Agrupaciones Financieras. </a:t>
            </a:r>
          </a:p>
          <a:p>
            <a:endParaRPr lang="es-MX" dirty="0"/>
          </a:p>
        </p:txBody>
      </p:sp>
    </p:spTree>
    <p:extLst>
      <p:ext uri="{BB962C8B-B14F-4D97-AF65-F5344CB8AC3E}">
        <p14:creationId xmlns:p14="http://schemas.microsoft.com/office/powerpoint/2010/main" val="244163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1CCD2-F1BC-42D9-9F08-A4DE4BE7D529}"/>
              </a:ext>
            </a:extLst>
          </p:cNvPr>
          <p:cNvSpPr>
            <a:spLocks noGrp="1"/>
          </p:cNvSpPr>
          <p:nvPr>
            <p:ph type="title"/>
          </p:nvPr>
        </p:nvSpPr>
        <p:spPr/>
        <p:txBody>
          <a:bodyPr/>
          <a:lstStyle/>
          <a:p>
            <a:r>
              <a:rPr lang="es-MX" dirty="0"/>
              <a:t>Renuncia</a:t>
            </a:r>
          </a:p>
        </p:txBody>
      </p:sp>
      <p:sp>
        <p:nvSpPr>
          <p:cNvPr id="3" name="Marcador de contenido 2">
            <a:extLst>
              <a:ext uri="{FF2B5EF4-FFF2-40B4-BE49-F238E27FC236}">
                <a16:creationId xmlns:a16="http://schemas.microsoft.com/office/drawing/2014/main" id="{579A60EA-889A-474B-82DE-2E9986EA14D5}"/>
              </a:ext>
            </a:extLst>
          </p:cNvPr>
          <p:cNvSpPr>
            <a:spLocks noGrp="1"/>
          </p:cNvSpPr>
          <p:nvPr>
            <p:ph idx="1"/>
          </p:nvPr>
        </p:nvSpPr>
        <p:spPr/>
        <p:txBody>
          <a:bodyPr>
            <a:normAutofit fontScale="92500" lnSpcReduction="20000"/>
          </a:bodyPr>
          <a:lstStyle/>
          <a:p>
            <a:r>
              <a:rPr lang="es-MX" dirty="0"/>
              <a:t>Es la disolución del vinculo laboral por voluntad propia del trabajador.</a:t>
            </a:r>
          </a:p>
          <a:p>
            <a:endParaRPr lang="es-MX" dirty="0"/>
          </a:p>
          <a:p>
            <a:r>
              <a:rPr lang="es-MX" dirty="0"/>
              <a:t>QUE SE TIENE DERECHO A RECIBIR SI RENUNCIA EL TRABAJADOR</a:t>
            </a:r>
          </a:p>
          <a:p>
            <a:r>
              <a:rPr lang="es-MX" dirty="0"/>
              <a:t>Indemnización de tres meses de salario- NO</a:t>
            </a:r>
          </a:p>
          <a:p>
            <a:r>
              <a:rPr lang="es-MX" dirty="0"/>
              <a:t>Salario devengado- Si, hasta su ultima semana laborada</a:t>
            </a:r>
          </a:p>
          <a:p>
            <a:r>
              <a:rPr lang="es-MX" dirty="0"/>
              <a:t>Prima de antigüedad- Si, siempre y cuando el trabajador tenga mas de 15 años laborando dentro de la fuente de trabajo</a:t>
            </a:r>
          </a:p>
          <a:p>
            <a:r>
              <a:rPr lang="es-MX" dirty="0"/>
              <a:t>Vacaciones- Si, solo su parte proporcional</a:t>
            </a:r>
          </a:p>
          <a:p>
            <a:r>
              <a:rPr lang="es-MX" dirty="0"/>
              <a:t>Prima vacacional- Si, solo su parte proporcional</a:t>
            </a:r>
          </a:p>
          <a:p>
            <a:r>
              <a:rPr lang="es-MX" dirty="0"/>
              <a:t>Aguinaldo- Si, solo su parte proporcional</a:t>
            </a:r>
          </a:p>
          <a:p>
            <a:r>
              <a:rPr lang="es-MX" dirty="0"/>
              <a:t>20 días por año- No, eso solo se paga a trabajadores de confianza, domésticos, con antigüedad menor a un año y solo se paga si demandan reinstalación y no los quieres reinstalar.</a:t>
            </a:r>
          </a:p>
          <a:p>
            <a:pPr marL="0" indent="0">
              <a:buNone/>
            </a:pPr>
            <a:endParaRPr lang="es-MX" dirty="0"/>
          </a:p>
          <a:p>
            <a:pPr marL="0" indent="0">
              <a:buNone/>
            </a:pPr>
            <a:r>
              <a:rPr lang="es-MX" dirty="0"/>
              <a:t>Recomendaciones: a toda renuncia que el trabajador la cruce diciendo la fecha en que renuncia y que ponga su huella digital, le entregamos el finiquito y que lo cruce con fecha y que diga recibí tal cantidad y su huella digital.</a:t>
            </a:r>
          </a:p>
        </p:txBody>
      </p:sp>
      <p:pic>
        <p:nvPicPr>
          <p:cNvPr id="4" name="Imagen 3">
            <a:extLst>
              <a:ext uri="{FF2B5EF4-FFF2-40B4-BE49-F238E27FC236}">
                <a16:creationId xmlns:a16="http://schemas.microsoft.com/office/drawing/2014/main" id="{2CBC0C6E-D1E2-4179-A000-C21E664F0D9E}"/>
              </a:ext>
            </a:extLst>
          </p:cNvPr>
          <p:cNvPicPr>
            <a:picLocks noChangeAspect="1"/>
          </p:cNvPicPr>
          <p:nvPr/>
        </p:nvPicPr>
        <p:blipFill>
          <a:blip r:embed="rId2"/>
          <a:stretch>
            <a:fillRect/>
          </a:stretch>
        </p:blipFill>
        <p:spPr>
          <a:xfrm>
            <a:off x="7132318" y="619857"/>
            <a:ext cx="4314281" cy="881665"/>
          </a:xfrm>
          <a:prstGeom prst="rect">
            <a:avLst/>
          </a:prstGeom>
        </p:spPr>
      </p:pic>
    </p:spTree>
    <p:extLst>
      <p:ext uri="{BB962C8B-B14F-4D97-AF65-F5344CB8AC3E}">
        <p14:creationId xmlns:p14="http://schemas.microsoft.com/office/powerpoint/2010/main" val="1738787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9891A-12CD-4DA3-B9CE-8965E346F98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6B541B0-6A03-411C-87DA-E099C1A34407}"/>
              </a:ext>
            </a:extLst>
          </p:cNvPr>
          <p:cNvSpPr>
            <a:spLocks noGrp="1"/>
          </p:cNvSpPr>
          <p:nvPr>
            <p:ph idx="1"/>
          </p:nvPr>
        </p:nvSpPr>
        <p:spPr/>
        <p:txBody>
          <a:bodyPr/>
          <a:lstStyle/>
          <a:p>
            <a:endParaRPr lang="es-MX" dirty="0"/>
          </a:p>
        </p:txBody>
      </p:sp>
      <p:pic>
        <p:nvPicPr>
          <p:cNvPr id="5" name="Imagen 4">
            <a:extLst>
              <a:ext uri="{FF2B5EF4-FFF2-40B4-BE49-F238E27FC236}">
                <a16:creationId xmlns:a16="http://schemas.microsoft.com/office/drawing/2014/main" id="{EEB2B78E-A048-419D-BFFC-0B6AA454BAE8}"/>
              </a:ext>
            </a:extLst>
          </p:cNvPr>
          <p:cNvPicPr>
            <a:picLocks noChangeAspect="1"/>
          </p:cNvPicPr>
          <p:nvPr/>
        </p:nvPicPr>
        <p:blipFill rotWithShape="1">
          <a:blip r:embed="rId2"/>
          <a:srcRect l="60870" t="22296" r="9565" b="18738"/>
          <a:stretch/>
        </p:blipFill>
        <p:spPr>
          <a:xfrm>
            <a:off x="742119" y="369772"/>
            <a:ext cx="9925880" cy="6349640"/>
          </a:xfrm>
          <a:prstGeom prst="rect">
            <a:avLst/>
          </a:prstGeom>
        </p:spPr>
      </p:pic>
    </p:spTree>
    <p:extLst>
      <p:ext uri="{BB962C8B-B14F-4D97-AF65-F5344CB8AC3E}">
        <p14:creationId xmlns:p14="http://schemas.microsoft.com/office/powerpoint/2010/main" val="201825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78038-52A9-4BF2-8D09-4B2FD0F0717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1DD466C-1743-46A6-B049-CB286B5C411A}"/>
              </a:ext>
            </a:extLst>
          </p:cNvPr>
          <p:cNvSpPr>
            <a:spLocks noGrp="1"/>
          </p:cNvSpPr>
          <p:nvPr>
            <p:ph idx="1"/>
          </p:nvPr>
        </p:nvSpPr>
        <p:spPr/>
        <p:txBody>
          <a:bodyPr/>
          <a:lstStyle/>
          <a:p>
            <a:r>
              <a:rPr lang="es-MX" dirty="0"/>
              <a:t>Registro digital: 163024Instancia: Tribunales Colegiados de </a:t>
            </a:r>
            <a:r>
              <a:rPr lang="es-MX" dirty="0" err="1"/>
              <a:t>CircuitoNovena</a:t>
            </a:r>
            <a:r>
              <a:rPr lang="es-MX" dirty="0"/>
              <a:t> </a:t>
            </a:r>
            <a:r>
              <a:rPr lang="es-MX" dirty="0" err="1"/>
              <a:t>ÉpocaMaterias</a:t>
            </a:r>
            <a:r>
              <a:rPr lang="es-MX" dirty="0"/>
              <a:t>(s): </a:t>
            </a:r>
            <a:r>
              <a:rPr lang="es-MX" dirty="0" err="1"/>
              <a:t>LaboralTesis</a:t>
            </a:r>
            <a:r>
              <a:rPr lang="es-MX" dirty="0"/>
              <a:t>: I.6o.T. J/107       Fuente: Semanario Judicial de la Federación y su Gaceta. Tomo XXXIII, Enero de 2011, página 3080Tipo: Jurisprudencia</a:t>
            </a:r>
          </a:p>
          <a:p>
            <a:r>
              <a:rPr lang="es-MX" dirty="0"/>
              <a:t>RENUNCIA, CONVENIO FINIQUITO O SOLICITUD DE RETIRO DEL SERVICIO. CUANDO EL TRABAJADOR AFIRMA QUE FUE COACCIONADO VERBALMENTE PARA PRESENTARLA O FIRMARLOS, A ÉL CORRESPONDE LA CARGA PROCESAL DE DEMOSTRAR ESA AFIRMACIÓN.</a:t>
            </a:r>
          </a:p>
          <a:p>
            <a:r>
              <a:rPr lang="es-MX" dirty="0"/>
              <a:t>Registro digital: 2003135Instancia: Tribunales Colegiados de </a:t>
            </a:r>
            <a:r>
              <a:rPr lang="es-MX" dirty="0" err="1"/>
              <a:t>CircuitoDécima</a:t>
            </a:r>
            <a:r>
              <a:rPr lang="es-MX" dirty="0"/>
              <a:t> </a:t>
            </a:r>
            <a:r>
              <a:rPr lang="es-MX" dirty="0" err="1"/>
              <a:t>ÉpocaMaterias</a:t>
            </a:r>
            <a:r>
              <a:rPr lang="es-MX" dirty="0"/>
              <a:t>(s): </a:t>
            </a:r>
            <a:r>
              <a:rPr lang="es-MX" dirty="0" err="1"/>
              <a:t>LaboralTesis</a:t>
            </a:r>
            <a:r>
              <a:rPr lang="es-MX" dirty="0"/>
              <a:t>: I.6o.T. J/2 (10a.)Fuente: Semanario Judicial de la Federación y su Gaceta. Libro XVIII, Marzo de 2013, Tomo 3, página 1786Tipo: Jurisprudencia</a:t>
            </a:r>
          </a:p>
          <a:p>
            <a:r>
              <a:rPr lang="es-MX" dirty="0"/>
              <a:t>RENUNCIA O CONVENIO FINIQUITO FIRMADO BAJO COACCIÓN O ENGAÑO. CORRESPONDE AL TRABAJADOR ACREDITAR LOS HECHOS EN QUE LO SUSTENTA.</a:t>
            </a:r>
          </a:p>
        </p:txBody>
      </p:sp>
    </p:spTree>
    <p:extLst>
      <p:ext uri="{BB962C8B-B14F-4D97-AF65-F5344CB8AC3E}">
        <p14:creationId xmlns:p14="http://schemas.microsoft.com/office/powerpoint/2010/main" val="335980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07E45-C296-4636-9A1B-292741AB180B}"/>
              </a:ext>
            </a:extLst>
          </p:cNvPr>
          <p:cNvSpPr>
            <a:spLocks noGrp="1"/>
          </p:cNvSpPr>
          <p:nvPr>
            <p:ph type="title"/>
          </p:nvPr>
        </p:nvSpPr>
        <p:spPr/>
        <p:txBody>
          <a:bodyPr/>
          <a:lstStyle/>
          <a:p>
            <a:r>
              <a:rPr lang="es-MX" dirty="0"/>
              <a:t>DESPIDO JUSTIFICADO</a:t>
            </a:r>
          </a:p>
        </p:txBody>
      </p:sp>
      <p:sp>
        <p:nvSpPr>
          <p:cNvPr id="3" name="Marcador de contenido 2">
            <a:extLst>
              <a:ext uri="{FF2B5EF4-FFF2-40B4-BE49-F238E27FC236}">
                <a16:creationId xmlns:a16="http://schemas.microsoft.com/office/drawing/2014/main" id="{212F5A22-A741-429C-812C-643C26F480D9}"/>
              </a:ext>
            </a:extLst>
          </p:cNvPr>
          <p:cNvSpPr>
            <a:spLocks noGrp="1"/>
          </p:cNvSpPr>
          <p:nvPr>
            <p:ph idx="1"/>
          </p:nvPr>
        </p:nvSpPr>
        <p:spPr/>
        <p:txBody>
          <a:bodyPr>
            <a:normAutofit fontScale="92500" lnSpcReduction="10000"/>
          </a:bodyPr>
          <a:lstStyle/>
          <a:p>
            <a:pPr algn="just"/>
            <a:r>
              <a:rPr lang="es-MX" sz="1800" dirty="0"/>
              <a:t>Es cuando el trabajador incurre en una de las causales del art.47 de la ley federal del trabajo dando la posibilidad al patrón de disolver el vinculo jurídico que los unía.</a:t>
            </a:r>
          </a:p>
          <a:p>
            <a:pPr algn="just"/>
            <a:r>
              <a:rPr lang="es-MX" sz="1800" dirty="0"/>
              <a:t>QUE TIENE DERECHO A QUE SE LE PAGUE AL TRABAJADOR</a:t>
            </a:r>
          </a:p>
          <a:p>
            <a:pPr algn="just"/>
            <a:r>
              <a:rPr lang="es-MX" sz="1800" dirty="0"/>
              <a:t>Indemnización de tres meses- NO</a:t>
            </a:r>
          </a:p>
          <a:p>
            <a:pPr algn="just"/>
            <a:r>
              <a:rPr lang="es-MX" sz="1800" dirty="0"/>
              <a:t>20 días por año- NO</a:t>
            </a:r>
          </a:p>
          <a:p>
            <a:pPr algn="just"/>
            <a:r>
              <a:rPr lang="es-MX" sz="1800" dirty="0"/>
              <a:t>Vacaciones y prima vacacional- Si, solo sus partes proporcionales</a:t>
            </a:r>
          </a:p>
          <a:p>
            <a:pPr algn="just"/>
            <a:r>
              <a:rPr lang="es-MX" sz="1800" dirty="0"/>
              <a:t>Salario devengado- Si, hasta la ultima semana o día laborado</a:t>
            </a:r>
          </a:p>
          <a:p>
            <a:pPr algn="just"/>
            <a:r>
              <a:rPr lang="es-MX" sz="1800" dirty="0"/>
              <a:t>Aguinaldo- Si, la parte proporcional </a:t>
            </a:r>
          </a:p>
          <a:p>
            <a:pPr algn="just"/>
            <a:r>
              <a:rPr lang="es-MX" sz="1800" dirty="0"/>
              <a:t>Prima de antigüedad- Si, la cual deberá ser de conformidad al 162, 12 días por año laborado y topado al doble del salario mínimo.</a:t>
            </a:r>
          </a:p>
          <a:p>
            <a:pPr algn="just"/>
            <a:r>
              <a:rPr lang="es-MX" sz="1800" dirty="0"/>
              <a:t>Si el trabajador da motivos de un despido justificado obligación del patrón es entregar el aviso de despido ya sea directamente al trabajador o mandarlo por medio de la junta de conciliación y arbitraje dentro de los 5 días siguientes a que se hubiese generado la causa del despido o que el trabajador se hubiese negado a recibir el aviso de despido. La falta de aviso da la determinación de que fue despido injustificado</a:t>
            </a:r>
          </a:p>
        </p:txBody>
      </p:sp>
    </p:spTree>
    <p:extLst>
      <p:ext uri="{BB962C8B-B14F-4D97-AF65-F5344CB8AC3E}">
        <p14:creationId xmlns:p14="http://schemas.microsoft.com/office/powerpoint/2010/main" val="2245049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DBB67BD-0C9F-424A-AE27-1E05E7C83D98}"/>
              </a:ext>
            </a:extLst>
          </p:cNvPr>
          <p:cNvSpPr>
            <a:spLocks noGrp="1"/>
          </p:cNvSpPr>
          <p:nvPr>
            <p:ph idx="1"/>
          </p:nvPr>
        </p:nvSpPr>
        <p:spPr/>
        <p:txBody>
          <a:bodyPr/>
          <a:lstStyle/>
          <a:p>
            <a:r>
              <a:rPr lang="es-MX" dirty="0"/>
              <a:t>Deberá ir firmado por persona facultada para representar al patrón y tomar decisiones puede ser el mismo patrón, representante legal, apoderado o personal de confianza.</a:t>
            </a:r>
          </a:p>
          <a:p>
            <a:r>
              <a:rPr lang="es-MX" dirty="0"/>
              <a:t>Deberá indicarse las conductas del trabajador sancionadas y en que fechas cometió dichas conductas sancionadas.</a:t>
            </a:r>
          </a:p>
          <a:p>
            <a:r>
              <a:rPr lang="es-MX" dirty="0"/>
              <a:t>Fracción de la ley, reglamento o contrato en el cual se soporta la gravedad y la justificación del despido.</a:t>
            </a:r>
          </a:p>
          <a:p>
            <a:r>
              <a:rPr lang="es-MX" dirty="0"/>
              <a:t>A partir de cuando dejará de requerirse los servicios del trabajador.</a:t>
            </a:r>
          </a:p>
          <a:p>
            <a:r>
              <a:rPr lang="es-MX" dirty="0"/>
              <a:t>Adjunto se podrá entregar el finiquito o indicarle en donde deberá de recoger su finiquito.</a:t>
            </a:r>
          </a:p>
          <a:p>
            <a:r>
              <a:rPr lang="es-MX" dirty="0"/>
              <a:t>Firma el acuse el trabajador.</a:t>
            </a:r>
          </a:p>
        </p:txBody>
      </p:sp>
      <p:sp>
        <p:nvSpPr>
          <p:cNvPr id="4" name="Título 1">
            <a:extLst>
              <a:ext uri="{FF2B5EF4-FFF2-40B4-BE49-F238E27FC236}">
                <a16:creationId xmlns:a16="http://schemas.microsoft.com/office/drawing/2014/main" id="{AA0A785D-4C50-4461-A65A-93A147C2DE29}"/>
              </a:ext>
            </a:extLst>
          </p:cNvPr>
          <p:cNvSpPr>
            <a:spLocks noGrp="1"/>
          </p:cNvSpPr>
          <p:nvPr>
            <p:ph type="title"/>
          </p:nvPr>
        </p:nvSpPr>
        <p:spPr>
          <a:xfrm>
            <a:off x="581025" y="701675"/>
            <a:ext cx="11029950" cy="717550"/>
          </a:xfrm>
        </p:spPr>
        <p:txBody>
          <a:bodyPr>
            <a:normAutofit/>
          </a:bodyPr>
          <a:lstStyle/>
          <a:p>
            <a:r>
              <a:rPr lang="es-MX" dirty="0"/>
              <a:t>Aviso de despido</a:t>
            </a:r>
          </a:p>
        </p:txBody>
      </p:sp>
    </p:spTree>
    <p:extLst>
      <p:ext uri="{BB962C8B-B14F-4D97-AF65-F5344CB8AC3E}">
        <p14:creationId xmlns:p14="http://schemas.microsoft.com/office/powerpoint/2010/main" val="425351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6226F-F616-46EB-BF2F-C98AEFB01671}"/>
              </a:ext>
            </a:extLst>
          </p:cNvPr>
          <p:cNvSpPr>
            <a:spLocks noGrp="1"/>
          </p:cNvSpPr>
          <p:nvPr>
            <p:ph type="title"/>
          </p:nvPr>
        </p:nvSpPr>
        <p:spPr/>
        <p:txBody>
          <a:bodyPr/>
          <a:lstStyle/>
          <a:p>
            <a:r>
              <a:rPr lang="es-MX" dirty="0"/>
              <a:t>causas</a:t>
            </a:r>
          </a:p>
        </p:txBody>
      </p:sp>
      <p:sp>
        <p:nvSpPr>
          <p:cNvPr id="3" name="Marcador de contenido 2">
            <a:extLst>
              <a:ext uri="{FF2B5EF4-FFF2-40B4-BE49-F238E27FC236}">
                <a16:creationId xmlns:a16="http://schemas.microsoft.com/office/drawing/2014/main" id="{BDD08DB2-D346-43A2-9E8E-5FE20B425AFB}"/>
              </a:ext>
            </a:extLst>
          </p:cNvPr>
          <p:cNvSpPr>
            <a:spLocks noGrp="1"/>
          </p:cNvSpPr>
          <p:nvPr>
            <p:ph idx="1"/>
          </p:nvPr>
        </p:nvSpPr>
        <p:spPr/>
        <p:txBody>
          <a:bodyPr/>
          <a:lstStyle/>
          <a:p>
            <a:r>
              <a:rPr lang="es-MX" dirty="0"/>
              <a:t>Faltas de probidad u honradez </a:t>
            </a:r>
          </a:p>
          <a:p>
            <a:r>
              <a:rPr lang="es-MX" dirty="0"/>
              <a:t>Presentarse con certificados falsos o documentación que acredite tener conocimientos y no cuenta con los mismos, 1 mes a partir de su contratación </a:t>
            </a:r>
          </a:p>
          <a:p>
            <a:r>
              <a:rPr lang="es-MX" dirty="0"/>
              <a:t>Actos de violencia, acoso u hostigamiento en contra del patrón, sus representantes, sus familiares dentro y fuera del trabajo.</a:t>
            </a:r>
          </a:p>
          <a:p>
            <a:r>
              <a:rPr lang="es-MX" dirty="0"/>
              <a:t>Más de 3 faltas en el periodo de 30 días a partir de la primer falta.</a:t>
            </a:r>
          </a:p>
          <a:p>
            <a:r>
              <a:rPr lang="es-MX" dirty="0"/>
              <a:t>Incurrir en estado de embriaguez o bajo drogas psicotrópicos o enervantes.</a:t>
            </a:r>
          </a:p>
          <a:p>
            <a:r>
              <a:rPr lang="es-MX" dirty="0"/>
              <a:t>Realizar actos para romper el equipo de trabajo o materiales y herramientas de trabajo.</a:t>
            </a:r>
          </a:p>
          <a:p>
            <a:r>
              <a:rPr lang="es-MX" dirty="0"/>
              <a:t>Por su negligencia e impericia poner en peligro el centro de trabajo, su vida o la de sus compañeros.</a:t>
            </a:r>
          </a:p>
          <a:p>
            <a:r>
              <a:rPr lang="es-MX" dirty="0"/>
              <a:t>Todas aquellas causas del artículo 47 LFT.</a:t>
            </a:r>
          </a:p>
        </p:txBody>
      </p:sp>
    </p:spTree>
    <p:extLst>
      <p:ext uri="{BB962C8B-B14F-4D97-AF65-F5344CB8AC3E}">
        <p14:creationId xmlns:p14="http://schemas.microsoft.com/office/powerpoint/2010/main" val="2444079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60DEE-6159-4DEB-9B93-0F6CA5D23529}"/>
              </a:ext>
            </a:extLst>
          </p:cNvPr>
          <p:cNvSpPr>
            <a:spLocks noGrp="1"/>
          </p:cNvSpPr>
          <p:nvPr>
            <p:ph type="title"/>
          </p:nvPr>
        </p:nvSpPr>
        <p:spPr/>
        <p:txBody>
          <a:bodyPr/>
          <a:lstStyle/>
          <a:p>
            <a:r>
              <a:rPr lang="es-MX" dirty="0"/>
              <a:t>DESPIDO INJUSTIFICADO</a:t>
            </a:r>
          </a:p>
        </p:txBody>
      </p:sp>
      <p:sp>
        <p:nvSpPr>
          <p:cNvPr id="3" name="Marcador de contenido 2">
            <a:extLst>
              <a:ext uri="{FF2B5EF4-FFF2-40B4-BE49-F238E27FC236}">
                <a16:creationId xmlns:a16="http://schemas.microsoft.com/office/drawing/2014/main" id="{44585179-D617-4BF9-A449-341E2A729D58}"/>
              </a:ext>
            </a:extLst>
          </p:cNvPr>
          <p:cNvSpPr>
            <a:spLocks noGrp="1"/>
          </p:cNvSpPr>
          <p:nvPr>
            <p:ph idx="1"/>
          </p:nvPr>
        </p:nvSpPr>
        <p:spPr/>
        <p:txBody>
          <a:bodyPr/>
          <a:lstStyle/>
          <a:p>
            <a:r>
              <a:rPr lang="es-MX" sz="1800" dirty="0"/>
              <a:t>Se da por simple capricho del patrón y el trabajador se encuentra en estado de indefensión ante tal capricho</a:t>
            </a:r>
          </a:p>
          <a:p>
            <a:endParaRPr lang="es-MX" sz="1800" dirty="0"/>
          </a:p>
          <a:p>
            <a:r>
              <a:rPr lang="es-MX" sz="1800" dirty="0"/>
              <a:t>QUE SE TIENE DERECHO A RECLAMAR</a:t>
            </a:r>
          </a:p>
          <a:p>
            <a:r>
              <a:rPr lang="es-MX" sz="1800" dirty="0"/>
              <a:t>Indemnización de tres meses o reinstalación- Si</a:t>
            </a:r>
          </a:p>
          <a:p>
            <a:r>
              <a:rPr lang="es-MX" sz="1800" dirty="0"/>
              <a:t>20 días por año- No, salvo que sea de confianza, menor a un año de servicios prestados o domestico y demande reinstalación y no lo quiera reinstalar.</a:t>
            </a:r>
          </a:p>
          <a:p>
            <a:r>
              <a:rPr lang="es-MX" sz="1800" dirty="0"/>
              <a:t>Salarios caídos- Si </a:t>
            </a:r>
          </a:p>
          <a:p>
            <a:r>
              <a:rPr lang="es-MX" sz="1800" dirty="0"/>
              <a:t>Aguinaldo- Si, su parte proporcional</a:t>
            </a:r>
          </a:p>
          <a:p>
            <a:r>
              <a:rPr lang="es-MX" sz="1800" dirty="0"/>
              <a:t>Vacaciones y prima vacacional- Si, su parte proporcional</a:t>
            </a:r>
          </a:p>
          <a:p>
            <a:r>
              <a:rPr lang="es-MX" sz="1800" dirty="0"/>
              <a:t>Prima de antigüedad- Si, 12 días por año topado al doble del salario mínimo.</a:t>
            </a:r>
          </a:p>
          <a:p>
            <a:r>
              <a:rPr lang="es-MX" sz="1800" dirty="0"/>
              <a:t>Salario devengado- Si, hasta el ultimo día laborado</a:t>
            </a:r>
          </a:p>
        </p:txBody>
      </p:sp>
    </p:spTree>
    <p:extLst>
      <p:ext uri="{BB962C8B-B14F-4D97-AF65-F5344CB8AC3E}">
        <p14:creationId xmlns:p14="http://schemas.microsoft.com/office/powerpoint/2010/main" val="4240132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o">
  <a:themeElements>
    <a:clrScheme name="UNAM">
      <a:dk1>
        <a:sysClr val="windowText" lastClr="000000"/>
      </a:dk1>
      <a:lt1>
        <a:sysClr val="window" lastClr="FFFFFF"/>
      </a:lt1>
      <a:dk2>
        <a:srgbClr val="002C54"/>
      </a:dk2>
      <a:lt2>
        <a:srgbClr val="E3EEF8"/>
      </a:lt2>
      <a:accent1>
        <a:srgbClr val="002C54"/>
      </a:accent1>
      <a:accent2>
        <a:srgbClr val="003F77"/>
      </a:accent2>
      <a:accent3>
        <a:srgbClr val="83B4E0"/>
      </a:accent3>
      <a:accent4>
        <a:srgbClr val="977F09"/>
      </a:accent4>
      <a:accent5>
        <a:srgbClr val="E6D373"/>
      </a:accent5>
      <a:accent6>
        <a:srgbClr val="7B6807"/>
      </a:accent6>
      <a:hlink>
        <a:srgbClr val="977F09"/>
      </a:hlink>
      <a:folHlink>
        <a:srgbClr val="977F09"/>
      </a:folHlink>
    </a:clrScheme>
    <a:fontScheme name="Segoe UI">
      <a:majorFont>
        <a:latin typeface="Segoe UI"/>
        <a:ea typeface=""/>
        <a:cs typeface=""/>
      </a:majorFont>
      <a:minorFont>
        <a:latin typeface="Segoe U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
  <TotalTime>3591</TotalTime>
  <Words>1440</Words>
  <Application>Microsoft Office PowerPoint</Application>
  <PresentationFormat>Panorámica</PresentationFormat>
  <Paragraphs>103</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Segoe UI</vt:lpstr>
      <vt:lpstr>Wingdings 2</vt:lpstr>
      <vt:lpstr>Dividendo</vt:lpstr>
      <vt:lpstr>IMPACTO DE REFORMAS SEGUNDO CURSO</vt:lpstr>
      <vt:lpstr>Modificaciones a la Ley Federal del Trabajo </vt:lpstr>
      <vt:lpstr>Renuncia</vt:lpstr>
      <vt:lpstr>Presentación de PowerPoint</vt:lpstr>
      <vt:lpstr>Presentación de PowerPoint</vt:lpstr>
      <vt:lpstr>DESPIDO JUSTIFICADO</vt:lpstr>
      <vt:lpstr>Aviso de despido</vt:lpstr>
      <vt:lpstr>causas</vt:lpstr>
      <vt:lpstr>DESPIDO INJUSTIFICADO</vt:lpstr>
      <vt:lpstr>TERMINACIÓN </vt:lpstr>
      <vt:lpstr>CONVENIO DE TERMINACIÓN </vt:lpstr>
      <vt:lpstr>RESCISIÓN POR CAUSAS IMPUTABLES AL PATRÓN</vt:lpstr>
      <vt:lpstr>CUIDADO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Coutiño</dc:creator>
  <cp:lastModifiedBy>lenovo</cp:lastModifiedBy>
  <cp:revision>88</cp:revision>
  <dcterms:created xsi:type="dcterms:W3CDTF">2016-01-11T22:15:39Z</dcterms:created>
  <dcterms:modified xsi:type="dcterms:W3CDTF">2025-04-24T21:55:27Z</dcterms:modified>
</cp:coreProperties>
</file>