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288" r:id="rId31"/>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94660"/>
  </p:normalViewPr>
  <p:slideViewPr>
    <p:cSldViewPr snapToGrid="0">
      <p:cViewPr varScale="1">
        <p:scale>
          <a:sx n="72" d="100"/>
          <a:sy n="72" d="100"/>
        </p:scale>
        <p:origin x="58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dirty="0"/>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C6CD55F-7B28-4E10-B223-2A8F294CB8A4}" type="datetimeFigureOut">
              <a:rPr lang="es-MX" smtClean="0"/>
              <a:t>30/01/2025</a:t>
            </a:fld>
            <a:endParaRPr lang="es-MX" dirty="0"/>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FF4D2A-EB85-4741-8860-F4F2190A6DAD}" type="slidenum">
              <a:rPr lang="es-MX" smtClean="0"/>
              <a:t>‹Nº›</a:t>
            </a:fld>
            <a:endParaRPr lang="es-MX" dirty="0"/>
          </a:p>
        </p:txBody>
      </p:sp>
    </p:spTree>
    <p:extLst>
      <p:ext uri="{BB962C8B-B14F-4D97-AF65-F5344CB8AC3E}">
        <p14:creationId xmlns:p14="http://schemas.microsoft.com/office/powerpoint/2010/main" val="906043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C6AD8AE3-CE3C-444B-9AA2-BFE177F2A5FB}" type="datetime1">
              <a:rPr lang="es-MX" smtClean="0"/>
              <a:t>30/01/2025</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47645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5A9163A4-FF32-49A2-806B-C22F47FE2B89}" type="datetime1">
              <a:rPr lang="es-MX" smtClean="0"/>
              <a:t>30/01/2025</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1369316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0716AAB-4EFE-4E70-8EF9-3C112100CCA8}" type="datetime1">
              <a:rPr lang="es-MX" smtClean="0"/>
              <a:t>30/01/2025</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3886556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378938D-2513-41FA-AC2E-1020749DC1C6}" type="datetime1">
              <a:rPr lang="es-MX" smtClean="0"/>
              <a:t>30/01/2025</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45871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6381A95-5CDE-47A9-89CC-7E6E42A5CE68}" type="datetime1">
              <a:rPr lang="es-MX" smtClean="0"/>
              <a:t>30/01/2025</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2613797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46D024FD-7CF1-42D5-888E-9FDF5B5EA040}" type="datetime1">
              <a:rPr lang="es-MX" smtClean="0"/>
              <a:t>30/01/2025</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850711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E5F8994-A310-4922-90CA-76D09C31C153}" type="datetime1">
              <a:rPr lang="es-MX" smtClean="0"/>
              <a:t>30/01/2025</a:t>
            </a:fld>
            <a:endParaRPr lang="es-MX" dirty="0"/>
          </a:p>
        </p:txBody>
      </p:sp>
      <p:sp>
        <p:nvSpPr>
          <p:cNvPr id="8" name="Marcador de pie de página 7"/>
          <p:cNvSpPr>
            <a:spLocks noGrp="1"/>
          </p:cNvSpPr>
          <p:nvPr>
            <p:ph type="ftr" sz="quarter" idx="11"/>
          </p:nvPr>
        </p:nvSpPr>
        <p:spPr/>
        <p:txBody>
          <a:bodyPr/>
          <a:lstStyle/>
          <a:p>
            <a:endParaRPr lang="es-MX" dirty="0"/>
          </a:p>
        </p:txBody>
      </p:sp>
      <p:sp>
        <p:nvSpPr>
          <p:cNvPr id="9" name="Marcador de número de diapositiva 8"/>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198817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97C0541-E49B-47BC-B1A2-38FD203CF194}" type="datetime1">
              <a:rPr lang="es-MX" smtClean="0"/>
              <a:t>30/01/2025</a:t>
            </a:fld>
            <a:endParaRPr lang="es-MX" dirty="0"/>
          </a:p>
        </p:txBody>
      </p:sp>
      <p:sp>
        <p:nvSpPr>
          <p:cNvPr id="4" name="Marcador de pie de página 3"/>
          <p:cNvSpPr>
            <a:spLocks noGrp="1"/>
          </p:cNvSpPr>
          <p:nvPr>
            <p:ph type="ftr" sz="quarter" idx="11"/>
          </p:nvPr>
        </p:nvSpPr>
        <p:spPr/>
        <p:txBody>
          <a:bodyPr/>
          <a:lstStyle/>
          <a:p>
            <a:endParaRPr lang="es-MX" dirty="0"/>
          </a:p>
        </p:txBody>
      </p:sp>
      <p:sp>
        <p:nvSpPr>
          <p:cNvPr id="5" name="Marcador de número de diapositiva 4"/>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3466448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C94BB1D-5045-47B1-86EB-5250E19C4B02}" type="datetime1">
              <a:rPr lang="es-MX" smtClean="0"/>
              <a:t>30/01/2025</a:t>
            </a:fld>
            <a:endParaRPr lang="es-MX" dirty="0"/>
          </a:p>
        </p:txBody>
      </p:sp>
      <p:sp>
        <p:nvSpPr>
          <p:cNvPr id="3" name="Marcador de pie de página 2"/>
          <p:cNvSpPr>
            <a:spLocks noGrp="1"/>
          </p:cNvSpPr>
          <p:nvPr>
            <p:ph type="ftr" sz="quarter" idx="11"/>
          </p:nvPr>
        </p:nvSpPr>
        <p:spPr/>
        <p:txBody>
          <a:bodyPr/>
          <a:lstStyle/>
          <a:p>
            <a:endParaRPr lang="es-MX" dirty="0"/>
          </a:p>
        </p:txBody>
      </p:sp>
      <p:sp>
        <p:nvSpPr>
          <p:cNvPr id="4" name="Marcador de número de diapositiva 3"/>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268364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DE9938CC-DD7E-4AAF-B584-E1A9A92274CB}" type="datetime1">
              <a:rPr lang="es-MX" smtClean="0"/>
              <a:t>30/01/2025</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435616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787FF341-5D24-422B-9286-7D849DD8C85E}" type="datetime1">
              <a:rPr lang="es-MX" smtClean="0"/>
              <a:t>30/01/2025</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68432295-429D-48A8-8BB4-BC6A94E7B0B1}" type="slidenum">
              <a:rPr lang="es-MX" smtClean="0"/>
              <a:t>‹Nº›</a:t>
            </a:fld>
            <a:endParaRPr lang="es-MX" dirty="0"/>
          </a:p>
        </p:txBody>
      </p:sp>
    </p:spTree>
    <p:extLst>
      <p:ext uri="{BB962C8B-B14F-4D97-AF65-F5344CB8AC3E}">
        <p14:creationId xmlns:p14="http://schemas.microsoft.com/office/powerpoint/2010/main" val="2166803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98D4F-07A4-4E96-87C2-08C2C8A3D7FE}" type="datetime1">
              <a:rPr lang="es-MX" smtClean="0"/>
              <a:t>30/01/2025</a:t>
            </a:fld>
            <a:endParaRPr lang="es-MX"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432295-429D-48A8-8BB4-BC6A94E7B0B1}" type="slidenum">
              <a:rPr lang="es-MX" smtClean="0"/>
              <a:t>‹Nº›</a:t>
            </a:fld>
            <a:endParaRPr lang="es-MX" dirty="0"/>
          </a:p>
        </p:txBody>
      </p:sp>
    </p:spTree>
    <p:extLst>
      <p:ext uri="{BB962C8B-B14F-4D97-AF65-F5344CB8AC3E}">
        <p14:creationId xmlns:p14="http://schemas.microsoft.com/office/powerpoint/2010/main" val="2163996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041400"/>
            <a:ext cx="9144000" cy="1927087"/>
          </a:xfrm>
        </p:spPr>
        <p:txBody>
          <a:bodyPr>
            <a:normAutofit/>
          </a:bodyPr>
          <a:lstStyle/>
          <a:p>
            <a:r>
              <a:rPr lang="es-ES" b="1" dirty="0"/>
              <a:t>Fiscalización y Medios de Defensa Parte II</a:t>
            </a:r>
            <a:endParaRPr lang="es-MX" b="1" dirty="0"/>
          </a:p>
        </p:txBody>
      </p:sp>
      <p:sp>
        <p:nvSpPr>
          <p:cNvPr id="3" name="Subtítulo 2"/>
          <p:cNvSpPr>
            <a:spLocks noGrp="1"/>
          </p:cNvSpPr>
          <p:nvPr>
            <p:ph type="subTitle" idx="1"/>
          </p:nvPr>
        </p:nvSpPr>
        <p:spPr>
          <a:xfrm>
            <a:off x="1524000" y="3215575"/>
            <a:ext cx="9144000" cy="1223903"/>
          </a:xfrm>
        </p:spPr>
        <p:txBody>
          <a:bodyPr>
            <a:normAutofit fontScale="92500" lnSpcReduction="10000"/>
          </a:bodyPr>
          <a:lstStyle/>
          <a:p>
            <a:endParaRPr lang="es-MX" dirty="0"/>
          </a:p>
          <a:p>
            <a:r>
              <a:rPr lang="es-MX" dirty="0"/>
              <a:t>C.P.C. Manuel Jesús Cárdenas Espinosa</a:t>
            </a:r>
          </a:p>
          <a:p>
            <a:r>
              <a:rPr lang="es-MX" dirty="0"/>
              <a:t>Licenciado Diego Cárdenas Aguilar</a:t>
            </a:r>
          </a:p>
        </p:txBody>
      </p:sp>
      <p:sp>
        <p:nvSpPr>
          <p:cNvPr id="4" name="Marcador de número de diapositiva 3"/>
          <p:cNvSpPr>
            <a:spLocks noGrp="1"/>
          </p:cNvSpPr>
          <p:nvPr>
            <p:ph type="sldNum" sz="quarter" idx="12"/>
          </p:nvPr>
        </p:nvSpPr>
        <p:spPr/>
        <p:txBody>
          <a:bodyPr/>
          <a:lstStyle/>
          <a:p>
            <a:fld id="{68432295-429D-48A8-8BB4-BC6A94E7B0B1}" type="slidenum">
              <a:rPr lang="es-MX" smtClean="0"/>
              <a:t>1</a:t>
            </a:fld>
            <a:endParaRPr lang="es-MX" dirty="0"/>
          </a:p>
        </p:txBody>
      </p:sp>
    </p:spTree>
    <p:extLst>
      <p:ext uri="{BB962C8B-B14F-4D97-AF65-F5344CB8AC3E}">
        <p14:creationId xmlns:p14="http://schemas.microsoft.com/office/powerpoint/2010/main" val="4277009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6767B40-DD99-48E7-2ED2-82A0963FB896}"/>
              </a:ext>
            </a:extLst>
          </p:cNvPr>
          <p:cNvSpPr>
            <a:spLocks noGrp="1"/>
          </p:cNvSpPr>
          <p:nvPr>
            <p:ph idx="1"/>
          </p:nvPr>
        </p:nvSpPr>
        <p:spPr>
          <a:xfrm>
            <a:off x="838200" y="675861"/>
            <a:ext cx="10515600" cy="5501102"/>
          </a:xfrm>
        </p:spPr>
        <p:txBody>
          <a:bodyPr/>
          <a:lstStyle/>
          <a:p>
            <a:pPr algn="just"/>
            <a:r>
              <a:rPr lang="es-ES" dirty="0"/>
              <a:t>Cuando la resolución impugnada esté </a:t>
            </a:r>
            <a:r>
              <a:rPr lang="es-ES" b="1" dirty="0"/>
              <a:t>viciada en cuanto al fondo</a:t>
            </a:r>
            <a:r>
              <a:rPr lang="es-ES" dirty="0"/>
              <a:t>, la autoridad no podrá dictar una nueva resolución sobre los mismos hechos, salvo que la resolución le señale efectos que le permitan volver a dictar el acto. </a:t>
            </a:r>
          </a:p>
          <a:p>
            <a:pPr algn="just"/>
            <a:endParaRPr lang="es-ES" dirty="0"/>
          </a:p>
          <a:p>
            <a:pPr algn="just"/>
            <a:r>
              <a:rPr lang="es-ES" dirty="0"/>
              <a:t>En ningún caso el nuevo acto administrativo puede perjudicar más al actor que la resolución impugnada ni puede dictarse después de haber transcurrido cuatro meses.</a:t>
            </a:r>
          </a:p>
          <a:p>
            <a:pPr algn="just"/>
            <a:endParaRPr lang="es-ES" dirty="0"/>
          </a:p>
          <a:p>
            <a:pPr algn="just"/>
            <a:r>
              <a:rPr lang="es-ES" dirty="0"/>
              <a:t>Los plazos para cumplimiento de la resolución que establece este artículo, empezarán a correr a partir del día hábil siguiente a aquél en el que haya quedado firme la resolución para el obligado a cumplirla. </a:t>
            </a:r>
            <a:endParaRPr lang="es-MX" dirty="0"/>
          </a:p>
        </p:txBody>
      </p:sp>
      <p:sp>
        <p:nvSpPr>
          <p:cNvPr id="4" name="Marcador de número de diapositiva 3">
            <a:extLst>
              <a:ext uri="{FF2B5EF4-FFF2-40B4-BE49-F238E27FC236}">
                <a16:creationId xmlns:a16="http://schemas.microsoft.com/office/drawing/2014/main" id="{B9D02015-ECCF-C081-7870-F6314CB7C129}"/>
              </a:ext>
            </a:extLst>
          </p:cNvPr>
          <p:cNvSpPr>
            <a:spLocks noGrp="1"/>
          </p:cNvSpPr>
          <p:nvPr>
            <p:ph type="sldNum" sz="quarter" idx="12"/>
          </p:nvPr>
        </p:nvSpPr>
        <p:spPr/>
        <p:txBody>
          <a:bodyPr/>
          <a:lstStyle/>
          <a:p>
            <a:fld id="{68432295-429D-48A8-8BB4-BC6A94E7B0B1}" type="slidenum">
              <a:rPr lang="es-MX" smtClean="0"/>
              <a:t>10</a:t>
            </a:fld>
            <a:endParaRPr lang="es-MX" dirty="0"/>
          </a:p>
        </p:txBody>
      </p:sp>
    </p:spTree>
    <p:extLst>
      <p:ext uri="{BB962C8B-B14F-4D97-AF65-F5344CB8AC3E}">
        <p14:creationId xmlns:p14="http://schemas.microsoft.com/office/powerpoint/2010/main" val="168394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188A1F-3F0D-3A3F-9125-A45A21AC14CF}"/>
              </a:ext>
            </a:extLst>
          </p:cNvPr>
          <p:cNvSpPr>
            <a:spLocks noGrp="1"/>
          </p:cNvSpPr>
          <p:nvPr>
            <p:ph type="title"/>
          </p:nvPr>
        </p:nvSpPr>
        <p:spPr/>
        <p:txBody>
          <a:bodyPr/>
          <a:lstStyle/>
          <a:p>
            <a:r>
              <a:rPr lang="es-ES" dirty="0"/>
              <a:t>Juicio Contencioso Administrativo (Jurisdiccional) </a:t>
            </a:r>
            <a:endParaRPr lang="es-MX" dirty="0"/>
          </a:p>
        </p:txBody>
      </p:sp>
      <p:sp>
        <p:nvSpPr>
          <p:cNvPr id="3" name="Marcador de contenido 2">
            <a:extLst>
              <a:ext uri="{FF2B5EF4-FFF2-40B4-BE49-F238E27FC236}">
                <a16:creationId xmlns:a16="http://schemas.microsoft.com/office/drawing/2014/main" id="{EA0E08C4-2934-29EA-686A-9F7C6EA2C28C}"/>
              </a:ext>
            </a:extLst>
          </p:cNvPr>
          <p:cNvSpPr>
            <a:spLocks noGrp="1"/>
          </p:cNvSpPr>
          <p:nvPr>
            <p:ph idx="1"/>
          </p:nvPr>
        </p:nvSpPr>
        <p:spPr>
          <a:xfrm>
            <a:off x="838200" y="1961321"/>
            <a:ext cx="10515600" cy="4395029"/>
          </a:xfrm>
        </p:spPr>
        <p:txBody>
          <a:bodyPr>
            <a:normAutofit fontScale="92500" lnSpcReduction="20000"/>
          </a:bodyPr>
          <a:lstStyle/>
          <a:p>
            <a:pPr algn="just"/>
            <a:r>
              <a:rPr lang="es-ES" dirty="0"/>
              <a:t>El demandante podrá presentar su demanda, mediante Juicio en la vía tradicional, por escrito ante la sala regional competente o, en línea, a través del Sistema de Justicia en Línea, para este último caso, el demandante deberá manifestar su opción al momento de presentar la demanda. </a:t>
            </a:r>
          </a:p>
          <a:p>
            <a:pPr algn="just"/>
            <a:endParaRPr lang="es-ES" dirty="0"/>
          </a:p>
          <a:p>
            <a:pPr algn="just"/>
            <a:r>
              <a:rPr lang="es-ES" dirty="0"/>
              <a:t>Una vez que el demandante haya elegido su opción no podrá variarla. Cuando la autoridad tenga este carácter la demanda se presentará en todos los casos en línea a través del Sistema de Justicia en Línea. </a:t>
            </a:r>
          </a:p>
          <a:p>
            <a:pPr algn="just"/>
            <a:endParaRPr lang="es-ES" dirty="0"/>
          </a:p>
          <a:p>
            <a:pPr algn="just"/>
            <a:r>
              <a:rPr lang="es-ES" dirty="0"/>
              <a:t>Para el caso de que el demandante no manifieste su opción al momento de presentar su demanda se entenderá que eligió tramitar el Juicio en la vía tradicional. </a:t>
            </a:r>
            <a:endParaRPr lang="es-MX" dirty="0"/>
          </a:p>
        </p:txBody>
      </p:sp>
      <p:sp>
        <p:nvSpPr>
          <p:cNvPr id="4" name="Marcador de número de diapositiva 3">
            <a:extLst>
              <a:ext uri="{FF2B5EF4-FFF2-40B4-BE49-F238E27FC236}">
                <a16:creationId xmlns:a16="http://schemas.microsoft.com/office/drawing/2014/main" id="{DF1E8528-2D1B-C0EF-A16B-B7F799B9CB21}"/>
              </a:ext>
            </a:extLst>
          </p:cNvPr>
          <p:cNvSpPr>
            <a:spLocks noGrp="1"/>
          </p:cNvSpPr>
          <p:nvPr>
            <p:ph type="sldNum" sz="quarter" idx="12"/>
          </p:nvPr>
        </p:nvSpPr>
        <p:spPr/>
        <p:txBody>
          <a:bodyPr/>
          <a:lstStyle/>
          <a:p>
            <a:fld id="{68432295-429D-48A8-8BB4-BC6A94E7B0B1}" type="slidenum">
              <a:rPr lang="es-MX" smtClean="0"/>
              <a:t>11</a:t>
            </a:fld>
            <a:endParaRPr lang="es-MX" dirty="0"/>
          </a:p>
        </p:txBody>
      </p:sp>
    </p:spTree>
    <p:extLst>
      <p:ext uri="{BB962C8B-B14F-4D97-AF65-F5344CB8AC3E}">
        <p14:creationId xmlns:p14="http://schemas.microsoft.com/office/powerpoint/2010/main" val="2027825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C2FCA9-7959-4EE5-75CE-1818E275C81A}"/>
              </a:ext>
            </a:extLst>
          </p:cNvPr>
          <p:cNvSpPr>
            <a:spLocks noGrp="1"/>
          </p:cNvSpPr>
          <p:nvPr>
            <p:ph type="title"/>
          </p:nvPr>
        </p:nvSpPr>
        <p:spPr/>
        <p:txBody>
          <a:bodyPr/>
          <a:lstStyle/>
          <a:p>
            <a:r>
              <a:rPr lang="es-ES" dirty="0"/>
              <a:t>Plazos para presentar la demanda</a:t>
            </a:r>
            <a:endParaRPr lang="es-MX" dirty="0"/>
          </a:p>
        </p:txBody>
      </p:sp>
      <p:sp>
        <p:nvSpPr>
          <p:cNvPr id="3" name="Marcador de contenido 2">
            <a:extLst>
              <a:ext uri="{FF2B5EF4-FFF2-40B4-BE49-F238E27FC236}">
                <a16:creationId xmlns:a16="http://schemas.microsoft.com/office/drawing/2014/main" id="{B29FA00D-7CE2-F3A8-22AF-DD1C8946D8C5}"/>
              </a:ext>
            </a:extLst>
          </p:cNvPr>
          <p:cNvSpPr>
            <a:spLocks noGrp="1"/>
          </p:cNvSpPr>
          <p:nvPr>
            <p:ph idx="1"/>
          </p:nvPr>
        </p:nvSpPr>
        <p:spPr/>
        <p:txBody>
          <a:bodyPr/>
          <a:lstStyle/>
          <a:p>
            <a:r>
              <a:rPr lang="es-ES" dirty="0"/>
              <a:t>30 días. </a:t>
            </a:r>
          </a:p>
          <a:p>
            <a:pPr algn="just"/>
            <a:endParaRPr lang="es-ES" dirty="0"/>
          </a:p>
          <a:p>
            <a:pPr algn="just"/>
            <a:r>
              <a:rPr lang="es-ES" dirty="0"/>
              <a:t>a) Que haya surtido efectos la notificación de la resolución impugnada, lo que se determinará conforme a la ley aplicable a ésta, inclusive cuando se controvierta simultáneamente como primer acto de aplicación una regla administrativa de carácter general. </a:t>
            </a:r>
          </a:p>
          <a:p>
            <a:pPr algn="just"/>
            <a:r>
              <a:rPr lang="es-ES" dirty="0"/>
              <a:t>b)  Hayan iniciado su vigencia el decreto, acuerdo, acto o resolución administrativa de carácter general impugnada cuando sea auto aplicativa. </a:t>
            </a:r>
            <a:endParaRPr lang="es-MX" dirty="0"/>
          </a:p>
        </p:txBody>
      </p:sp>
      <p:sp>
        <p:nvSpPr>
          <p:cNvPr id="4" name="Marcador de número de diapositiva 3">
            <a:extLst>
              <a:ext uri="{FF2B5EF4-FFF2-40B4-BE49-F238E27FC236}">
                <a16:creationId xmlns:a16="http://schemas.microsoft.com/office/drawing/2014/main" id="{A62B7416-B9D0-8E24-71CC-13FD8D4F7286}"/>
              </a:ext>
            </a:extLst>
          </p:cNvPr>
          <p:cNvSpPr>
            <a:spLocks noGrp="1"/>
          </p:cNvSpPr>
          <p:nvPr>
            <p:ph type="sldNum" sz="quarter" idx="12"/>
          </p:nvPr>
        </p:nvSpPr>
        <p:spPr/>
        <p:txBody>
          <a:bodyPr/>
          <a:lstStyle/>
          <a:p>
            <a:fld id="{68432295-429D-48A8-8BB4-BC6A94E7B0B1}" type="slidenum">
              <a:rPr lang="es-MX" smtClean="0"/>
              <a:t>12</a:t>
            </a:fld>
            <a:endParaRPr lang="es-MX" dirty="0"/>
          </a:p>
        </p:txBody>
      </p:sp>
    </p:spTree>
    <p:extLst>
      <p:ext uri="{BB962C8B-B14F-4D97-AF65-F5344CB8AC3E}">
        <p14:creationId xmlns:p14="http://schemas.microsoft.com/office/powerpoint/2010/main" val="1850518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1DB6BF5-11D9-992A-1967-1FA5633A5997}"/>
              </a:ext>
            </a:extLst>
          </p:cNvPr>
          <p:cNvSpPr>
            <a:spLocks noGrp="1"/>
          </p:cNvSpPr>
          <p:nvPr>
            <p:ph idx="1"/>
          </p:nvPr>
        </p:nvSpPr>
        <p:spPr>
          <a:xfrm>
            <a:off x="838200" y="689113"/>
            <a:ext cx="10515600" cy="5487850"/>
          </a:xfrm>
        </p:spPr>
        <p:txBody>
          <a:bodyPr/>
          <a:lstStyle/>
          <a:p>
            <a:pPr algn="just"/>
            <a:r>
              <a:rPr lang="es-ES" dirty="0"/>
              <a:t>30 días hábiles</a:t>
            </a:r>
          </a:p>
          <a:p>
            <a:pPr algn="just"/>
            <a:endParaRPr lang="es-ES" dirty="0"/>
          </a:p>
          <a:p>
            <a:pPr algn="just"/>
            <a:r>
              <a:rPr lang="es-ES" dirty="0"/>
              <a:t> Cuando surta efectos la notificación de la resolución de la Sala o Sección, que, habiendo conocido una queja, decida que la misma es improcedente y deba tramitarse como juicio. </a:t>
            </a:r>
          </a:p>
          <a:p>
            <a:pPr algn="just"/>
            <a:endParaRPr lang="es-ES" dirty="0"/>
          </a:p>
          <a:p>
            <a:pPr algn="just"/>
            <a:r>
              <a:rPr lang="es-ES" dirty="0"/>
              <a:t>Para ello, deberá prevenirse al promovente para que, dentro de dicho plazo, presente demanda en contra de la resolución administrativa que tenga carácter definitivo. </a:t>
            </a:r>
          </a:p>
          <a:p>
            <a:pPr algn="just"/>
            <a:endParaRPr lang="es-ES" dirty="0"/>
          </a:p>
          <a:p>
            <a:pPr algn="just"/>
            <a:endParaRPr lang="es-MX" dirty="0"/>
          </a:p>
        </p:txBody>
      </p:sp>
      <p:sp>
        <p:nvSpPr>
          <p:cNvPr id="4" name="Marcador de número de diapositiva 3">
            <a:extLst>
              <a:ext uri="{FF2B5EF4-FFF2-40B4-BE49-F238E27FC236}">
                <a16:creationId xmlns:a16="http://schemas.microsoft.com/office/drawing/2014/main" id="{9DCA9FBE-3841-91DE-F3BE-BA338548C617}"/>
              </a:ext>
            </a:extLst>
          </p:cNvPr>
          <p:cNvSpPr>
            <a:spLocks noGrp="1"/>
          </p:cNvSpPr>
          <p:nvPr>
            <p:ph type="sldNum" sz="quarter" idx="12"/>
          </p:nvPr>
        </p:nvSpPr>
        <p:spPr/>
        <p:txBody>
          <a:bodyPr/>
          <a:lstStyle/>
          <a:p>
            <a:fld id="{68432295-429D-48A8-8BB4-BC6A94E7B0B1}" type="slidenum">
              <a:rPr lang="es-MX" smtClean="0"/>
              <a:t>13</a:t>
            </a:fld>
            <a:endParaRPr lang="es-MX" dirty="0"/>
          </a:p>
        </p:txBody>
      </p:sp>
    </p:spTree>
    <p:extLst>
      <p:ext uri="{BB962C8B-B14F-4D97-AF65-F5344CB8AC3E}">
        <p14:creationId xmlns:p14="http://schemas.microsoft.com/office/powerpoint/2010/main" val="3626154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46835D2-A4B3-E256-5E3F-E3B426348361}"/>
              </a:ext>
            </a:extLst>
          </p:cNvPr>
          <p:cNvSpPr>
            <a:spLocks noGrp="1"/>
          </p:cNvSpPr>
          <p:nvPr>
            <p:ph idx="1"/>
          </p:nvPr>
        </p:nvSpPr>
        <p:spPr>
          <a:xfrm>
            <a:off x="838200" y="901148"/>
            <a:ext cx="10515600" cy="5275815"/>
          </a:xfrm>
        </p:spPr>
        <p:txBody>
          <a:bodyPr/>
          <a:lstStyle/>
          <a:p>
            <a:r>
              <a:rPr lang="es-ES" dirty="0"/>
              <a:t>5 años.</a:t>
            </a:r>
          </a:p>
          <a:p>
            <a:endParaRPr lang="es-ES" dirty="0"/>
          </a:p>
          <a:p>
            <a:pPr algn="just"/>
            <a:r>
              <a:rPr lang="es-ES" dirty="0"/>
              <a:t>Cuando las autoridades demanden la modificación o nulidad de una resolución favorable a un particular, los que se contarán a partir del día siguiente a la fecha en que éste se haya emitido, salvo que haya producido efectos de tracto sucesivo, caso en el que se podrá demandar la modificación o nulidad en cualquier época sin exceder de los cinco años del último efecto, pero los efectos de la sentencia, en caso de ser total o parcialmente desfavorable para el particular, sólo se retrotraerán a los cinco años anteriores a la presentación de la demanda. </a:t>
            </a:r>
            <a:endParaRPr lang="es-MX" dirty="0"/>
          </a:p>
        </p:txBody>
      </p:sp>
      <p:sp>
        <p:nvSpPr>
          <p:cNvPr id="4" name="Marcador de número de diapositiva 3">
            <a:extLst>
              <a:ext uri="{FF2B5EF4-FFF2-40B4-BE49-F238E27FC236}">
                <a16:creationId xmlns:a16="http://schemas.microsoft.com/office/drawing/2014/main" id="{DE33FCE9-F59A-0158-9826-CBAEA9DAB57B}"/>
              </a:ext>
            </a:extLst>
          </p:cNvPr>
          <p:cNvSpPr>
            <a:spLocks noGrp="1"/>
          </p:cNvSpPr>
          <p:nvPr>
            <p:ph type="sldNum" sz="quarter" idx="12"/>
          </p:nvPr>
        </p:nvSpPr>
        <p:spPr/>
        <p:txBody>
          <a:bodyPr/>
          <a:lstStyle/>
          <a:p>
            <a:fld id="{68432295-429D-48A8-8BB4-BC6A94E7B0B1}" type="slidenum">
              <a:rPr lang="es-MX" smtClean="0"/>
              <a:t>14</a:t>
            </a:fld>
            <a:endParaRPr lang="es-MX" dirty="0"/>
          </a:p>
        </p:txBody>
      </p:sp>
    </p:spTree>
    <p:extLst>
      <p:ext uri="{BB962C8B-B14F-4D97-AF65-F5344CB8AC3E}">
        <p14:creationId xmlns:p14="http://schemas.microsoft.com/office/powerpoint/2010/main" val="3513716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B10DEA-C022-CD44-284D-B9476FEAD41A}"/>
              </a:ext>
            </a:extLst>
          </p:cNvPr>
          <p:cNvSpPr>
            <a:spLocks noGrp="1"/>
          </p:cNvSpPr>
          <p:nvPr>
            <p:ph type="title"/>
          </p:nvPr>
        </p:nvSpPr>
        <p:spPr/>
        <p:txBody>
          <a:bodyPr/>
          <a:lstStyle/>
          <a:p>
            <a:r>
              <a:rPr lang="es-ES" dirty="0"/>
              <a:t>Estructura de la demanda</a:t>
            </a:r>
            <a:endParaRPr lang="es-MX" dirty="0"/>
          </a:p>
        </p:txBody>
      </p:sp>
      <p:sp>
        <p:nvSpPr>
          <p:cNvPr id="3" name="Marcador de contenido 2">
            <a:extLst>
              <a:ext uri="{FF2B5EF4-FFF2-40B4-BE49-F238E27FC236}">
                <a16:creationId xmlns:a16="http://schemas.microsoft.com/office/drawing/2014/main" id="{2031AC0E-31B2-30B3-6E78-C71DF21E42FB}"/>
              </a:ext>
            </a:extLst>
          </p:cNvPr>
          <p:cNvSpPr>
            <a:spLocks noGrp="1"/>
          </p:cNvSpPr>
          <p:nvPr>
            <p:ph idx="1"/>
          </p:nvPr>
        </p:nvSpPr>
        <p:spPr/>
        <p:txBody>
          <a:bodyPr>
            <a:normAutofit lnSpcReduction="10000"/>
          </a:bodyPr>
          <a:lstStyle/>
          <a:p>
            <a:pPr algn="just"/>
            <a:r>
              <a:rPr lang="es-ES" dirty="0"/>
              <a:t>El nombre del demandante, domicilio fiscal, así como domicilio para oír y recibir notificaciones dentro de la jurisdicción de la Sala Regional competente, y su dirección de correo electrónico. </a:t>
            </a:r>
          </a:p>
          <a:p>
            <a:pPr algn="just"/>
            <a:r>
              <a:rPr lang="es-ES" dirty="0"/>
              <a:t>La resolución que se impugna. </a:t>
            </a:r>
          </a:p>
          <a:p>
            <a:pPr algn="just"/>
            <a:r>
              <a:rPr lang="es-ES" dirty="0"/>
              <a:t>En el caso de que se controvierta un decreto, acuerdo, acto o resolución de carácter general, precisará la fecha de su publicación. </a:t>
            </a:r>
          </a:p>
          <a:p>
            <a:pPr algn="just"/>
            <a:r>
              <a:rPr lang="es-ES" dirty="0"/>
              <a:t>La autoridad o autoridades demandadas o el nombre y domicilio del particular demandado cuando el juicio sea promovido por la autoridad administrativa. </a:t>
            </a:r>
          </a:p>
          <a:p>
            <a:pPr algn="just"/>
            <a:r>
              <a:rPr lang="es-ES" dirty="0"/>
              <a:t>Los hechos que den motivo a la demanda. </a:t>
            </a:r>
            <a:endParaRPr lang="es-MX" dirty="0"/>
          </a:p>
        </p:txBody>
      </p:sp>
      <p:sp>
        <p:nvSpPr>
          <p:cNvPr id="4" name="Marcador de número de diapositiva 3">
            <a:extLst>
              <a:ext uri="{FF2B5EF4-FFF2-40B4-BE49-F238E27FC236}">
                <a16:creationId xmlns:a16="http://schemas.microsoft.com/office/drawing/2014/main" id="{990FB004-3F53-DDBA-FE60-817C54451E70}"/>
              </a:ext>
            </a:extLst>
          </p:cNvPr>
          <p:cNvSpPr>
            <a:spLocks noGrp="1"/>
          </p:cNvSpPr>
          <p:nvPr>
            <p:ph type="sldNum" sz="quarter" idx="12"/>
          </p:nvPr>
        </p:nvSpPr>
        <p:spPr/>
        <p:txBody>
          <a:bodyPr/>
          <a:lstStyle/>
          <a:p>
            <a:fld id="{68432295-429D-48A8-8BB4-BC6A94E7B0B1}" type="slidenum">
              <a:rPr lang="es-MX" smtClean="0"/>
              <a:t>15</a:t>
            </a:fld>
            <a:endParaRPr lang="es-MX" dirty="0"/>
          </a:p>
        </p:txBody>
      </p:sp>
    </p:spTree>
    <p:extLst>
      <p:ext uri="{BB962C8B-B14F-4D97-AF65-F5344CB8AC3E}">
        <p14:creationId xmlns:p14="http://schemas.microsoft.com/office/powerpoint/2010/main" val="3282123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1B292A7-BED2-75F2-E876-61700975A331}"/>
              </a:ext>
            </a:extLst>
          </p:cNvPr>
          <p:cNvSpPr>
            <a:spLocks noGrp="1"/>
          </p:cNvSpPr>
          <p:nvPr>
            <p:ph idx="1"/>
          </p:nvPr>
        </p:nvSpPr>
        <p:spPr>
          <a:xfrm>
            <a:off x="838200" y="622852"/>
            <a:ext cx="10515600" cy="5554111"/>
          </a:xfrm>
        </p:spPr>
        <p:txBody>
          <a:bodyPr>
            <a:normAutofit fontScale="92500" lnSpcReduction="20000"/>
          </a:bodyPr>
          <a:lstStyle/>
          <a:p>
            <a:pPr algn="just"/>
            <a:r>
              <a:rPr lang="es-ES" dirty="0"/>
              <a:t>Las pruebas que ofrezca. </a:t>
            </a:r>
          </a:p>
          <a:p>
            <a:pPr algn="just"/>
            <a:endParaRPr lang="es-ES" b="1" dirty="0"/>
          </a:p>
          <a:p>
            <a:pPr algn="just"/>
            <a:r>
              <a:rPr lang="es-ES" dirty="0"/>
              <a:t>En caso de que se ofrezca prueba pericial o testimonial se precisarán los hechos sobre los que deban versar y señalarán los nombres y domicilios del perito o de los testigos. </a:t>
            </a:r>
          </a:p>
          <a:p>
            <a:pPr algn="just"/>
            <a:r>
              <a:rPr lang="es-ES" dirty="0"/>
              <a:t>En caso de que ofrezca pruebas documentales, podrá ofrecer también el expediente administrativo en que se haya dictado la resolución impugnada. </a:t>
            </a:r>
          </a:p>
          <a:p>
            <a:pPr algn="just"/>
            <a:r>
              <a:rPr lang="es-ES" dirty="0"/>
              <a:t>Se entiende por expediente administrativo el que contenga toda la información relacionada con el procedimiento que dio lugar a la resolución impugnada; dicha documentación será la que corresponda al inicio del procedimiento, los actos administrativos posteriores y a la resolución impugnada. </a:t>
            </a:r>
          </a:p>
          <a:p>
            <a:pPr algn="just"/>
            <a:r>
              <a:rPr lang="es-ES" dirty="0"/>
              <a:t>La remisión del expediente administrativo no incluirá las documentales privadas del actor, salvo que las especifique como ofrecidas. El expediente administrativo será remitido en un solo ejemplar por la autoridad, el cuál estará en la Sala correspondiente a disposición de las partes que pretendan consultarlo. </a:t>
            </a:r>
            <a:endParaRPr lang="es-MX" dirty="0"/>
          </a:p>
        </p:txBody>
      </p:sp>
      <p:sp>
        <p:nvSpPr>
          <p:cNvPr id="4" name="Marcador de número de diapositiva 3">
            <a:extLst>
              <a:ext uri="{FF2B5EF4-FFF2-40B4-BE49-F238E27FC236}">
                <a16:creationId xmlns:a16="http://schemas.microsoft.com/office/drawing/2014/main" id="{F1B36C2C-AD29-B898-AB35-0BFAD1BD2267}"/>
              </a:ext>
            </a:extLst>
          </p:cNvPr>
          <p:cNvSpPr>
            <a:spLocks noGrp="1"/>
          </p:cNvSpPr>
          <p:nvPr>
            <p:ph type="sldNum" sz="quarter" idx="12"/>
          </p:nvPr>
        </p:nvSpPr>
        <p:spPr/>
        <p:txBody>
          <a:bodyPr/>
          <a:lstStyle/>
          <a:p>
            <a:fld id="{68432295-429D-48A8-8BB4-BC6A94E7B0B1}" type="slidenum">
              <a:rPr lang="es-MX" smtClean="0"/>
              <a:t>16</a:t>
            </a:fld>
            <a:endParaRPr lang="es-MX" dirty="0"/>
          </a:p>
        </p:txBody>
      </p:sp>
    </p:spTree>
    <p:extLst>
      <p:ext uri="{BB962C8B-B14F-4D97-AF65-F5344CB8AC3E}">
        <p14:creationId xmlns:p14="http://schemas.microsoft.com/office/powerpoint/2010/main" val="1924841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6D86AA6-FE47-18E6-C3FE-78A1C240F5D7}"/>
              </a:ext>
            </a:extLst>
          </p:cNvPr>
          <p:cNvSpPr>
            <a:spLocks noGrp="1"/>
          </p:cNvSpPr>
          <p:nvPr>
            <p:ph idx="1"/>
          </p:nvPr>
        </p:nvSpPr>
        <p:spPr>
          <a:xfrm>
            <a:off x="838200" y="609600"/>
            <a:ext cx="10515600" cy="5567363"/>
          </a:xfrm>
        </p:spPr>
        <p:txBody>
          <a:bodyPr/>
          <a:lstStyle/>
          <a:p>
            <a:pPr algn="just"/>
            <a:r>
              <a:rPr lang="es-ES" dirty="0"/>
              <a:t>Los conceptos de impugnación. </a:t>
            </a:r>
          </a:p>
          <a:p>
            <a:pPr algn="just"/>
            <a:r>
              <a:rPr lang="es-ES" dirty="0"/>
              <a:t>El nombre y domicilio del tercero interesado, cuando lo haya. </a:t>
            </a:r>
          </a:p>
          <a:p>
            <a:pPr algn="just"/>
            <a:r>
              <a:rPr lang="es-ES" dirty="0"/>
              <a:t> Lo que se pida, señalando en caso de solicitar una sentencia de condena, las cantidades o actos cuyo cumplimiento se demanda. </a:t>
            </a:r>
          </a:p>
          <a:p>
            <a:pPr algn="just"/>
            <a:endParaRPr lang="es-ES" dirty="0"/>
          </a:p>
          <a:p>
            <a:pPr algn="just"/>
            <a:r>
              <a:rPr lang="es-ES" dirty="0"/>
              <a:t>En cada demanda sólo podrá aparecer un demandante, salvo en los casos que se trate de la impugnación de resoluciones conexas, o que se afecte los intereses jurídicos de dos o más personas, mismas que podrán promover el juicio contra dichas resoluciones en una sola demanda. </a:t>
            </a:r>
          </a:p>
          <a:p>
            <a:pPr algn="just"/>
            <a:r>
              <a:rPr lang="es-ES" dirty="0"/>
              <a:t>En los casos en que sean dos o más demandantes éstos ejercerán su opción a través de un representante común. </a:t>
            </a:r>
            <a:endParaRPr lang="es-MX" dirty="0"/>
          </a:p>
        </p:txBody>
      </p:sp>
      <p:sp>
        <p:nvSpPr>
          <p:cNvPr id="4" name="Marcador de número de diapositiva 3">
            <a:extLst>
              <a:ext uri="{FF2B5EF4-FFF2-40B4-BE49-F238E27FC236}">
                <a16:creationId xmlns:a16="http://schemas.microsoft.com/office/drawing/2014/main" id="{96118A7C-7199-9C9D-12D1-273CCA35239B}"/>
              </a:ext>
            </a:extLst>
          </p:cNvPr>
          <p:cNvSpPr>
            <a:spLocks noGrp="1"/>
          </p:cNvSpPr>
          <p:nvPr>
            <p:ph type="sldNum" sz="quarter" idx="12"/>
          </p:nvPr>
        </p:nvSpPr>
        <p:spPr/>
        <p:txBody>
          <a:bodyPr/>
          <a:lstStyle/>
          <a:p>
            <a:fld id="{68432295-429D-48A8-8BB4-BC6A94E7B0B1}" type="slidenum">
              <a:rPr lang="es-MX" smtClean="0"/>
              <a:t>17</a:t>
            </a:fld>
            <a:endParaRPr lang="es-MX" dirty="0"/>
          </a:p>
        </p:txBody>
      </p:sp>
    </p:spTree>
    <p:extLst>
      <p:ext uri="{BB962C8B-B14F-4D97-AF65-F5344CB8AC3E}">
        <p14:creationId xmlns:p14="http://schemas.microsoft.com/office/powerpoint/2010/main" val="3722033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7298A3-CA22-B51B-7B5B-3395D5B9262B}"/>
              </a:ext>
            </a:extLst>
          </p:cNvPr>
          <p:cNvSpPr>
            <a:spLocks noGrp="1"/>
          </p:cNvSpPr>
          <p:nvPr>
            <p:ph type="title"/>
          </p:nvPr>
        </p:nvSpPr>
        <p:spPr/>
        <p:txBody>
          <a:bodyPr/>
          <a:lstStyle/>
          <a:p>
            <a:r>
              <a:rPr lang="es-ES" dirty="0"/>
              <a:t>Documentos que de deben de adjuntar en su presentación</a:t>
            </a:r>
            <a:endParaRPr lang="es-MX" dirty="0"/>
          </a:p>
        </p:txBody>
      </p:sp>
      <p:sp>
        <p:nvSpPr>
          <p:cNvPr id="3" name="Marcador de contenido 2">
            <a:extLst>
              <a:ext uri="{FF2B5EF4-FFF2-40B4-BE49-F238E27FC236}">
                <a16:creationId xmlns:a16="http://schemas.microsoft.com/office/drawing/2014/main" id="{90BD0E26-739F-4633-08CD-A44B22208F20}"/>
              </a:ext>
            </a:extLst>
          </p:cNvPr>
          <p:cNvSpPr>
            <a:spLocks noGrp="1"/>
          </p:cNvSpPr>
          <p:nvPr>
            <p:ph idx="1"/>
          </p:nvPr>
        </p:nvSpPr>
        <p:spPr/>
        <p:txBody>
          <a:bodyPr>
            <a:normAutofit fontScale="92500" lnSpcReduction="10000"/>
          </a:bodyPr>
          <a:lstStyle/>
          <a:p>
            <a:pPr algn="just"/>
            <a:r>
              <a:rPr lang="es-ES" dirty="0"/>
              <a:t>Una copia de la misma y de los documentos anexos para cada una de las partes. </a:t>
            </a:r>
          </a:p>
          <a:p>
            <a:pPr algn="just"/>
            <a:r>
              <a:rPr lang="es-ES" dirty="0"/>
              <a:t>El documento que acredite su personalidad o en el que conste que le fue reconocida por la autoridad demandada, o bien señalar los datos de registro del documento con la que esté acreditada ante el Tribunal, cuando no gestione en nombre propio. </a:t>
            </a:r>
          </a:p>
          <a:p>
            <a:pPr algn="just"/>
            <a:r>
              <a:rPr lang="es-ES" dirty="0"/>
              <a:t>El documento en que conste la resolución impugnada. </a:t>
            </a:r>
          </a:p>
          <a:p>
            <a:pPr algn="just"/>
            <a:r>
              <a:rPr lang="es-ES" dirty="0"/>
              <a:t>En el supuesto de que se impugne una resolución negativa ficta, deberá acompañar una copia en la que obre el sello de recepción de la instancia no resuelta expresamente por la autoridad. </a:t>
            </a:r>
          </a:p>
          <a:p>
            <a:pPr algn="just"/>
            <a:r>
              <a:rPr lang="es-ES" dirty="0"/>
              <a:t>La constancia de la notificación de la resolución impugnada. </a:t>
            </a:r>
            <a:endParaRPr lang="es-MX" dirty="0"/>
          </a:p>
        </p:txBody>
      </p:sp>
      <p:sp>
        <p:nvSpPr>
          <p:cNvPr id="4" name="Marcador de número de diapositiva 3">
            <a:extLst>
              <a:ext uri="{FF2B5EF4-FFF2-40B4-BE49-F238E27FC236}">
                <a16:creationId xmlns:a16="http://schemas.microsoft.com/office/drawing/2014/main" id="{B47FBDE7-20F6-441A-60D2-E5D19B867AE4}"/>
              </a:ext>
            </a:extLst>
          </p:cNvPr>
          <p:cNvSpPr>
            <a:spLocks noGrp="1"/>
          </p:cNvSpPr>
          <p:nvPr>
            <p:ph type="sldNum" sz="quarter" idx="12"/>
          </p:nvPr>
        </p:nvSpPr>
        <p:spPr/>
        <p:txBody>
          <a:bodyPr/>
          <a:lstStyle/>
          <a:p>
            <a:fld id="{68432295-429D-48A8-8BB4-BC6A94E7B0B1}" type="slidenum">
              <a:rPr lang="es-MX" smtClean="0"/>
              <a:t>18</a:t>
            </a:fld>
            <a:endParaRPr lang="es-MX" dirty="0"/>
          </a:p>
        </p:txBody>
      </p:sp>
    </p:spTree>
    <p:extLst>
      <p:ext uri="{BB962C8B-B14F-4D97-AF65-F5344CB8AC3E}">
        <p14:creationId xmlns:p14="http://schemas.microsoft.com/office/powerpoint/2010/main" val="421038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3CEC194-934A-FBC6-8E00-249D7F17BBF6}"/>
              </a:ext>
            </a:extLst>
          </p:cNvPr>
          <p:cNvSpPr>
            <a:spLocks noGrp="1"/>
          </p:cNvSpPr>
          <p:nvPr>
            <p:ph idx="1"/>
          </p:nvPr>
        </p:nvSpPr>
        <p:spPr>
          <a:xfrm>
            <a:off x="838200" y="861391"/>
            <a:ext cx="10515600" cy="5315572"/>
          </a:xfrm>
        </p:spPr>
        <p:txBody>
          <a:bodyPr>
            <a:normAutofit/>
          </a:bodyPr>
          <a:lstStyle/>
          <a:p>
            <a:pPr algn="just"/>
            <a:r>
              <a:rPr lang="es-ES" dirty="0"/>
              <a:t>Cuando no se haya recibido constancia de notificación o la misma hubiere sido practicada por correo, así se hará constar en el escrito de demanda, señalando la fecha en que dicha notificación se practicó. Si la autoridad demandada al contestar la demanda hace valer su extemporaneidad, anexando las constancias de notificación en que la apoya, se hará el computo para determinar su extemporaneidad. </a:t>
            </a:r>
          </a:p>
          <a:p>
            <a:pPr algn="just"/>
            <a:r>
              <a:rPr lang="es-ES" dirty="0"/>
              <a:t>El cuestionario que debe desahogar el perito, el cual deberá ir firmado por el demandante. </a:t>
            </a:r>
          </a:p>
          <a:p>
            <a:pPr algn="just"/>
            <a:r>
              <a:rPr lang="es-ES" dirty="0"/>
              <a:t>El interrogatorio para el desahogo de la prueba testimonial, el que debe ir firmado por el demandante.</a:t>
            </a:r>
          </a:p>
          <a:p>
            <a:pPr algn="just"/>
            <a:r>
              <a:rPr lang="es-ES" dirty="0"/>
              <a:t>Las pruebas documentales que ofrezca. </a:t>
            </a:r>
            <a:endParaRPr lang="es-MX" dirty="0"/>
          </a:p>
        </p:txBody>
      </p:sp>
      <p:sp>
        <p:nvSpPr>
          <p:cNvPr id="4" name="Marcador de número de diapositiva 3">
            <a:extLst>
              <a:ext uri="{FF2B5EF4-FFF2-40B4-BE49-F238E27FC236}">
                <a16:creationId xmlns:a16="http://schemas.microsoft.com/office/drawing/2014/main" id="{5805BC3A-D8F0-BB8F-DFEF-BC3FF43FC8E2}"/>
              </a:ext>
            </a:extLst>
          </p:cNvPr>
          <p:cNvSpPr>
            <a:spLocks noGrp="1"/>
          </p:cNvSpPr>
          <p:nvPr>
            <p:ph type="sldNum" sz="quarter" idx="12"/>
          </p:nvPr>
        </p:nvSpPr>
        <p:spPr/>
        <p:txBody>
          <a:bodyPr/>
          <a:lstStyle/>
          <a:p>
            <a:fld id="{68432295-429D-48A8-8BB4-BC6A94E7B0B1}" type="slidenum">
              <a:rPr lang="es-MX" smtClean="0"/>
              <a:t>19</a:t>
            </a:fld>
            <a:endParaRPr lang="es-MX" dirty="0"/>
          </a:p>
        </p:txBody>
      </p:sp>
    </p:spTree>
    <p:extLst>
      <p:ext uri="{BB962C8B-B14F-4D97-AF65-F5344CB8AC3E}">
        <p14:creationId xmlns:p14="http://schemas.microsoft.com/office/powerpoint/2010/main" val="3284654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3013B6-CC7D-F9B6-212D-105968F64557}"/>
              </a:ext>
            </a:extLst>
          </p:cNvPr>
          <p:cNvSpPr>
            <a:spLocks noGrp="1"/>
          </p:cNvSpPr>
          <p:nvPr>
            <p:ph type="title"/>
          </p:nvPr>
        </p:nvSpPr>
        <p:spPr/>
        <p:txBody>
          <a:bodyPr/>
          <a:lstStyle/>
          <a:p>
            <a:r>
              <a:rPr lang="es-ES" dirty="0"/>
              <a:t>Formalidades del escrito de Recurso de Revocación</a:t>
            </a:r>
            <a:endParaRPr lang="es-MX" dirty="0"/>
          </a:p>
        </p:txBody>
      </p:sp>
      <p:sp>
        <p:nvSpPr>
          <p:cNvPr id="3" name="Marcador de contenido 2">
            <a:extLst>
              <a:ext uri="{FF2B5EF4-FFF2-40B4-BE49-F238E27FC236}">
                <a16:creationId xmlns:a16="http://schemas.microsoft.com/office/drawing/2014/main" id="{0B17DA64-340F-B011-2EDC-D282F558FFFD}"/>
              </a:ext>
            </a:extLst>
          </p:cNvPr>
          <p:cNvSpPr>
            <a:spLocks noGrp="1"/>
          </p:cNvSpPr>
          <p:nvPr>
            <p:ph idx="1"/>
          </p:nvPr>
        </p:nvSpPr>
        <p:spPr>
          <a:xfrm>
            <a:off x="838200" y="2199861"/>
            <a:ext cx="10515600" cy="3977102"/>
          </a:xfrm>
        </p:spPr>
        <p:txBody>
          <a:bodyPr/>
          <a:lstStyle/>
          <a:p>
            <a:pPr algn="just"/>
            <a:r>
              <a:rPr lang="es-ES" dirty="0"/>
              <a:t>El nombre, la denominación o razón social, y el domicilio fiscal manifestado al registro federal de contribuyentes, para el efecto de fijar la competencia de la autoridad, y la clave que le correspondió en dicho registro. </a:t>
            </a:r>
          </a:p>
          <a:p>
            <a:pPr algn="just"/>
            <a:r>
              <a:rPr lang="es-ES" dirty="0"/>
              <a:t>Señalar la autoridad a la que se dirige y el propósito de la promoción. </a:t>
            </a:r>
          </a:p>
          <a:p>
            <a:pPr algn="just"/>
            <a:r>
              <a:rPr lang="es-ES" dirty="0"/>
              <a:t>La dirección de correo electrónico para recibir notificaciones. </a:t>
            </a:r>
            <a:endParaRPr lang="es-MX" dirty="0"/>
          </a:p>
        </p:txBody>
      </p:sp>
      <p:sp>
        <p:nvSpPr>
          <p:cNvPr id="4" name="Marcador de número de diapositiva 3">
            <a:extLst>
              <a:ext uri="{FF2B5EF4-FFF2-40B4-BE49-F238E27FC236}">
                <a16:creationId xmlns:a16="http://schemas.microsoft.com/office/drawing/2014/main" id="{7D523B73-F115-DED5-94F3-7C2C579E1E3E}"/>
              </a:ext>
            </a:extLst>
          </p:cNvPr>
          <p:cNvSpPr>
            <a:spLocks noGrp="1"/>
          </p:cNvSpPr>
          <p:nvPr>
            <p:ph type="sldNum" sz="quarter" idx="12"/>
          </p:nvPr>
        </p:nvSpPr>
        <p:spPr/>
        <p:txBody>
          <a:bodyPr/>
          <a:lstStyle/>
          <a:p>
            <a:fld id="{68432295-429D-48A8-8BB4-BC6A94E7B0B1}" type="slidenum">
              <a:rPr lang="es-MX" smtClean="0"/>
              <a:t>2</a:t>
            </a:fld>
            <a:endParaRPr lang="es-MX" dirty="0"/>
          </a:p>
        </p:txBody>
      </p:sp>
    </p:spTree>
    <p:extLst>
      <p:ext uri="{BB962C8B-B14F-4D97-AF65-F5344CB8AC3E}">
        <p14:creationId xmlns:p14="http://schemas.microsoft.com/office/powerpoint/2010/main" val="4231908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3C2229-0363-032B-35D0-1CCDA8398EEA}"/>
              </a:ext>
            </a:extLst>
          </p:cNvPr>
          <p:cNvSpPr>
            <a:spLocks noGrp="1"/>
          </p:cNvSpPr>
          <p:nvPr>
            <p:ph type="title"/>
          </p:nvPr>
        </p:nvSpPr>
        <p:spPr/>
        <p:txBody>
          <a:bodyPr/>
          <a:lstStyle/>
          <a:p>
            <a:r>
              <a:rPr lang="es-ES" dirty="0"/>
              <a:t>¿Qué pasa si no conozco el acto impugnado, o fue notificado ilegalmente?</a:t>
            </a:r>
            <a:endParaRPr lang="es-MX" dirty="0"/>
          </a:p>
        </p:txBody>
      </p:sp>
      <p:sp>
        <p:nvSpPr>
          <p:cNvPr id="3" name="Marcador de contenido 2">
            <a:extLst>
              <a:ext uri="{FF2B5EF4-FFF2-40B4-BE49-F238E27FC236}">
                <a16:creationId xmlns:a16="http://schemas.microsoft.com/office/drawing/2014/main" id="{95AA9B0C-93A3-381D-C3D3-D1015C39D61E}"/>
              </a:ext>
            </a:extLst>
          </p:cNvPr>
          <p:cNvSpPr>
            <a:spLocks noGrp="1"/>
          </p:cNvSpPr>
          <p:nvPr>
            <p:ph idx="1"/>
          </p:nvPr>
        </p:nvSpPr>
        <p:spPr/>
        <p:txBody>
          <a:bodyPr/>
          <a:lstStyle/>
          <a:p>
            <a:pPr algn="just"/>
            <a:r>
              <a:rPr lang="es-ES" dirty="0"/>
              <a:t>Si el demandante afirma conocer la resolución administrativa, los conceptos de impugnación contra su notificación y contra la resolución misma, deberán hacerse valer en la demanda, en la que manifestará la fecha en que la conoció. </a:t>
            </a:r>
            <a:endParaRPr lang="es-MX" dirty="0"/>
          </a:p>
          <a:p>
            <a:pPr algn="just"/>
            <a:r>
              <a:rPr lang="es-ES" dirty="0"/>
              <a:t>Si el actor manifiesta que no conoce la resolución administrativa que pretende impugnar, así lo expresará en su demanda, señalando la autoridad a quien la atribuye, su notificación o su ejecución. En este caso, al contestar la demanda, la autoridad acompañará constancia de la resolución administrativa y de su notificación, mismas que el actor deberá combatir mediante ampliación de la demanda. </a:t>
            </a:r>
          </a:p>
        </p:txBody>
      </p:sp>
      <p:sp>
        <p:nvSpPr>
          <p:cNvPr id="4" name="Marcador de número de diapositiva 3">
            <a:extLst>
              <a:ext uri="{FF2B5EF4-FFF2-40B4-BE49-F238E27FC236}">
                <a16:creationId xmlns:a16="http://schemas.microsoft.com/office/drawing/2014/main" id="{9D15FD3C-E0C7-78F3-C87C-35AEA2926264}"/>
              </a:ext>
            </a:extLst>
          </p:cNvPr>
          <p:cNvSpPr>
            <a:spLocks noGrp="1"/>
          </p:cNvSpPr>
          <p:nvPr>
            <p:ph type="sldNum" sz="quarter" idx="12"/>
          </p:nvPr>
        </p:nvSpPr>
        <p:spPr/>
        <p:txBody>
          <a:bodyPr/>
          <a:lstStyle/>
          <a:p>
            <a:fld id="{68432295-429D-48A8-8BB4-BC6A94E7B0B1}" type="slidenum">
              <a:rPr lang="es-MX" smtClean="0"/>
              <a:t>20</a:t>
            </a:fld>
            <a:endParaRPr lang="es-MX" dirty="0"/>
          </a:p>
        </p:txBody>
      </p:sp>
    </p:spTree>
    <p:extLst>
      <p:ext uri="{BB962C8B-B14F-4D97-AF65-F5344CB8AC3E}">
        <p14:creationId xmlns:p14="http://schemas.microsoft.com/office/powerpoint/2010/main" val="2295721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3A1DF1C-793C-E30E-66D1-1AF35D0EA9CF}"/>
              </a:ext>
            </a:extLst>
          </p:cNvPr>
          <p:cNvSpPr>
            <a:spLocks noGrp="1"/>
          </p:cNvSpPr>
          <p:nvPr>
            <p:ph idx="1"/>
          </p:nvPr>
        </p:nvSpPr>
        <p:spPr>
          <a:xfrm>
            <a:off x="838200" y="874643"/>
            <a:ext cx="10515600" cy="5302320"/>
          </a:xfrm>
        </p:spPr>
        <p:txBody>
          <a:bodyPr>
            <a:normAutofit lnSpcReduction="10000"/>
          </a:bodyPr>
          <a:lstStyle/>
          <a:p>
            <a:pPr algn="just"/>
            <a:r>
              <a:rPr lang="es-ES" dirty="0"/>
              <a:t>El Tribunal estudiará los conceptos de impugnación expresados contra la notificación, en forma previa al examen de los agravios expresados en contra de la resolución administrativa. </a:t>
            </a:r>
          </a:p>
          <a:p>
            <a:pPr algn="just"/>
            <a:r>
              <a:rPr lang="es-ES" dirty="0"/>
              <a:t>Si resuelve que no hubo notificación o que fue ilegal, considerará que el actor fue sabedor de la resolución administrativa desde la fecha en que manifestó conocerla o en la que se le dio a conocer, según se trate, quedando sin efectos todo lo actuado en base a dicha notificación, y procederá al estudio de la impugnación que se hubiese formulado contra la resolución. </a:t>
            </a:r>
          </a:p>
          <a:p>
            <a:pPr algn="just"/>
            <a:r>
              <a:rPr lang="es-ES" dirty="0"/>
              <a:t>Si resuelve que la notificación fue legalmente practicada y, como consecuencia de ello la demanda fue presentada extemporáneamente, sobreseerá el juicio en relación con la resolución administrativa combatida. </a:t>
            </a:r>
            <a:endParaRPr lang="es-MX" dirty="0"/>
          </a:p>
        </p:txBody>
      </p:sp>
      <p:sp>
        <p:nvSpPr>
          <p:cNvPr id="4" name="Marcador de número de diapositiva 3">
            <a:extLst>
              <a:ext uri="{FF2B5EF4-FFF2-40B4-BE49-F238E27FC236}">
                <a16:creationId xmlns:a16="http://schemas.microsoft.com/office/drawing/2014/main" id="{8E803CC5-FF17-7638-BEF1-4C715906DA12}"/>
              </a:ext>
            </a:extLst>
          </p:cNvPr>
          <p:cNvSpPr>
            <a:spLocks noGrp="1"/>
          </p:cNvSpPr>
          <p:nvPr>
            <p:ph type="sldNum" sz="quarter" idx="12"/>
          </p:nvPr>
        </p:nvSpPr>
        <p:spPr/>
        <p:txBody>
          <a:bodyPr/>
          <a:lstStyle/>
          <a:p>
            <a:fld id="{68432295-429D-48A8-8BB4-BC6A94E7B0B1}" type="slidenum">
              <a:rPr lang="es-MX" smtClean="0"/>
              <a:t>21</a:t>
            </a:fld>
            <a:endParaRPr lang="es-MX" dirty="0"/>
          </a:p>
        </p:txBody>
      </p:sp>
    </p:spTree>
    <p:extLst>
      <p:ext uri="{BB962C8B-B14F-4D97-AF65-F5344CB8AC3E}">
        <p14:creationId xmlns:p14="http://schemas.microsoft.com/office/powerpoint/2010/main" val="1539806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438EA1-8698-3A2F-BE90-050BD6983D90}"/>
              </a:ext>
            </a:extLst>
          </p:cNvPr>
          <p:cNvSpPr>
            <a:spLocks noGrp="1"/>
          </p:cNvSpPr>
          <p:nvPr>
            <p:ph type="title"/>
          </p:nvPr>
        </p:nvSpPr>
        <p:spPr/>
        <p:txBody>
          <a:bodyPr/>
          <a:lstStyle/>
          <a:p>
            <a:r>
              <a:rPr lang="es-ES" dirty="0"/>
              <a:t>Ampliación de la demanda</a:t>
            </a:r>
            <a:endParaRPr lang="es-MX" dirty="0"/>
          </a:p>
        </p:txBody>
      </p:sp>
      <p:sp>
        <p:nvSpPr>
          <p:cNvPr id="3" name="Marcador de contenido 2">
            <a:extLst>
              <a:ext uri="{FF2B5EF4-FFF2-40B4-BE49-F238E27FC236}">
                <a16:creationId xmlns:a16="http://schemas.microsoft.com/office/drawing/2014/main" id="{D2222728-C39D-440F-3C6E-CBD884BCFB84}"/>
              </a:ext>
            </a:extLst>
          </p:cNvPr>
          <p:cNvSpPr>
            <a:spLocks noGrp="1"/>
          </p:cNvSpPr>
          <p:nvPr>
            <p:ph idx="1"/>
          </p:nvPr>
        </p:nvSpPr>
        <p:spPr/>
        <p:txBody>
          <a:bodyPr>
            <a:normAutofit fontScale="92500" lnSpcReduction="20000"/>
          </a:bodyPr>
          <a:lstStyle/>
          <a:p>
            <a:pPr algn="just"/>
            <a:r>
              <a:rPr lang="es-ES" dirty="0"/>
              <a:t>10 días hábiles para ello</a:t>
            </a:r>
          </a:p>
          <a:p>
            <a:pPr algn="just"/>
            <a:endParaRPr lang="es-ES" dirty="0"/>
          </a:p>
          <a:p>
            <a:pPr algn="just"/>
            <a:r>
              <a:rPr lang="es-ES" dirty="0"/>
              <a:t>Cuando se impugne una negativa ficta. </a:t>
            </a:r>
          </a:p>
          <a:p>
            <a:pPr algn="just"/>
            <a:r>
              <a:rPr lang="es-ES" dirty="0"/>
              <a:t>Contra el acto principal del que derive la resolución impugnada en la demanda, así como su notificación, cuando se den a conocer en la contestación. </a:t>
            </a:r>
          </a:p>
          <a:p>
            <a:pPr algn="just"/>
            <a:r>
              <a:rPr lang="es-ES" dirty="0"/>
              <a:t>En los casos previstos en el artículo anterior. </a:t>
            </a:r>
          </a:p>
          <a:p>
            <a:pPr algn="just"/>
            <a:r>
              <a:rPr lang="es-ES" dirty="0"/>
              <a:t>Cuando con motivo de la contestación, se introduzcan cuestiones que, sin violar el primer párrafo del artículo 22, no sean conocidas por el actor al presentar la demanda.</a:t>
            </a:r>
          </a:p>
          <a:p>
            <a:pPr algn="just"/>
            <a:r>
              <a:rPr lang="es-ES" dirty="0"/>
              <a:t>Cuando la autoridad demandada plantee el sobreseimiento del juicio por extemporaneidad en la presentación de la demanda. </a:t>
            </a:r>
            <a:endParaRPr lang="es-MX" dirty="0"/>
          </a:p>
        </p:txBody>
      </p:sp>
      <p:sp>
        <p:nvSpPr>
          <p:cNvPr id="4" name="Marcador de número de diapositiva 3">
            <a:extLst>
              <a:ext uri="{FF2B5EF4-FFF2-40B4-BE49-F238E27FC236}">
                <a16:creationId xmlns:a16="http://schemas.microsoft.com/office/drawing/2014/main" id="{D42CC909-1BD5-17CF-A351-C8E6EA18312B}"/>
              </a:ext>
            </a:extLst>
          </p:cNvPr>
          <p:cNvSpPr>
            <a:spLocks noGrp="1"/>
          </p:cNvSpPr>
          <p:nvPr>
            <p:ph type="sldNum" sz="quarter" idx="12"/>
          </p:nvPr>
        </p:nvSpPr>
        <p:spPr/>
        <p:txBody>
          <a:bodyPr/>
          <a:lstStyle/>
          <a:p>
            <a:fld id="{68432295-429D-48A8-8BB4-BC6A94E7B0B1}" type="slidenum">
              <a:rPr lang="es-MX" smtClean="0"/>
              <a:t>22</a:t>
            </a:fld>
            <a:endParaRPr lang="es-MX" dirty="0"/>
          </a:p>
        </p:txBody>
      </p:sp>
    </p:spTree>
    <p:extLst>
      <p:ext uri="{BB962C8B-B14F-4D97-AF65-F5344CB8AC3E}">
        <p14:creationId xmlns:p14="http://schemas.microsoft.com/office/powerpoint/2010/main" val="361808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EFDFB2-2EAA-515E-58F8-7D2AC14ED88D}"/>
              </a:ext>
            </a:extLst>
          </p:cNvPr>
          <p:cNvSpPr>
            <a:spLocks noGrp="1"/>
          </p:cNvSpPr>
          <p:nvPr>
            <p:ph type="title"/>
          </p:nvPr>
        </p:nvSpPr>
        <p:spPr/>
        <p:txBody>
          <a:bodyPr/>
          <a:lstStyle/>
          <a:p>
            <a:r>
              <a:rPr lang="es-ES" dirty="0"/>
              <a:t>Contestación de demanda</a:t>
            </a:r>
            <a:endParaRPr lang="es-MX" dirty="0"/>
          </a:p>
        </p:txBody>
      </p:sp>
      <p:sp>
        <p:nvSpPr>
          <p:cNvPr id="3" name="Marcador de contenido 2">
            <a:extLst>
              <a:ext uri="{FF2B5EF4-FFF2-40B4-BE49-F238E27FC236}">
                <a16:creationId xmlns:a16="http://schemas.microsoft.com/office/drawing/2014/main" id="{D85BE40B-F1EF-4B20-0547-D29D4803EC73}"/>
              </a:ext>
            </a:extLst>
          </p:cNvPr>
          <p:cNvSpPr>
            <a:spLocks noGrp="1"/>
          </p:cNvSpPr>
          <p:nvPr>
            <p:ph idx="1"/>
          </p:nvPr>
        </p:nvSpPr>
        <p:spPr/>
        <p:txBody>
          <a:bodyPr/>
          <a:lstStyle/>
          <a:p>
            <a:pPr algn="just"/>
            <a:r>
              <a:rPr lang="es-ES" dirty="0"/>
              <a:t>Dentro de los treinta días siguientes a aquél en que surta efectos el emplazamiento. </a:t>
            </a:r>
          </a:p>
          <a:p>
            <a:pPr algn="just"/>
            <a:r>
              <a:rPr lang="es-ES" dirty="0"/>
              <a:t>El plazo para contestar la ampliación de la demanda será de diez días siguientes a aquél en que surta efectos la notificación del acuerdo que admita la ampliación. </a:t>
            </a:r>
          </a:p>
          <a:p>
            <a:pPr algn="just"/>
            <a:r>
              <a:rPr lang="es-ES" dirty="0"/>
              <a:t>Si no se produce la contestación en tiempo y forma, o ésta no se refiere a todos los hechos, se tendrán como ciertos los que el actor impute de manera precisa al demandado, salvo que por las pruebas rendidas o por hechos notorios resulten desvirtuados. </a:t>
            </a:r>
            <a:endParaRPr lang="es-MX" dirty="0"/>
          </a:p>
        </p:txBody>
      </p:sp>
      <p:sp>
        <p:nvSpPr>
          <p:cNvPr id="4" name="Marcador de número de diapositiva 3">
            <a:extLst>
              <a:ext uri="{FF2B5EF4-FFF2-40B4-BE49-F238E27FC236}">
                <a16:creationId xmlns:a16="http://schemas.microsoft.com/office/drawing/2014/main" id="{4E346628-09D4-D263-288B-9BE0F280DB1D}"/>
              </a:ext>
            </a:extLst>
          </p:cNvPr>
          <p:cNvSpPr>
            <a:spLocks noGrp="1"/>
          </p:cNvSpPr>
          <p:nvPr>
            <p:ph type="sldNum" sz="quarter" idx="12"/>
          </p:nvPr>
        </p:nvSpPr>
        <p:spPr/>
        <p:txBody>
          <a:bodyPr/>
          <a:lstStyle/>
          <a:p>
            <a:fld id="{68432295-429D-48A8-8BB4-BC6A94E7B0B1}" type="slidenum">
              <a:rPr lang="es-MX" smtClean="0"/>
              <a:t>23</a:t>
            </a:fld>
            <a:endParaRPr lang="es-MX" dirty="0"/>
          </a:p>
        </p:txBody>
      </p:sp>
    </p:spTree>
    <p:extLst>
      <p:ext uri="{BB962C8B-B14F-4D97-AF65-F5344CB8AC3E}">
        <p14:creationId xmlns:p14="http://schemas.microsoft.com/office/powerpoint/2010/main" val="2228350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8D089F2-AB10-DF7B-4852-3FE8E221CB7A}"/>
              </a:ext>
            </a:extLst>
          </p:cNvPr>
          <p:cNvSpPr>
            <a:spLocks noGrp="1"/>
          </p:cNvSpPr>
          <p:nvPr>
            <p:ph idx="1"/>
          </p:nvPr>
        </p:nvSpPr>
        <p:spPr>
          <a:xfrm>
            <a:off x="838200" y="593172"/>
            <a:ext cx="10515600" cy="5661853"/>
          </a:xfrm>
        </p:spPr>
        <p:txBody>
          <a:bodyPr>
            <a:normAutofit lnSpcReduction="10000"/>
          </a:bodyPr>
          <a:lstStyle/>
          <a:p>
            <a:pPr algn="just"/>
            <a:r>
              <a:rPr lang="es-ES" dirty="0"/>
              <a:t>Cuando alguna autoridad que deba ser parte en el juicio no fuese señalada por el actor como demandada, de oficio se le correrá traslado de la demanda para que la conteste en el plazo a que se refiere el párrafo anterior. </a:t>
            </a:r>
          </a:p>
          <a:p>
            <a:pPr algn="just"/>
            <a:r>
              <a:rPr lang="es-ES" dirty="0"/>
              <a:t>Cuando los demandados fueren varios el término para contestar les correrá individualmente. </a:t>
            </a:r>
          </a:p>
          <a:p>
            <a:pPr algn="just"/>
            <a:r>
              <a:rPr lang="es-ES" dirty="0"/>
              <a:t>Las dependencias, organismos o autoridades cuyos actos o resoluciones sean susceptibles de impugnarse ante el Tribunal, así como aquéllas encargadas de su defensa en el juicio y quienes puedan promover juicio de lesividad, deben registrar su dirección de correo electrónico institucional, así como el domicilio oficial de las unidades administrativas a las que corresponda su representación en los juicios contencioso administrativos, para el efecto del envío del aviso electrónico, salvo en los casos en que ya se encuentren registrados en el Sistema de Justicia en Línea. </a:t>
            </a:r>
            <a:endParaRPr lang="es-MX" dirty="0"/>
          </a:p>
        </p:txBody>
      </p:sp>
      <p:sp>
        <p:nvSpPr>
          <p:cNvPr id="4" name="Marcador de número de diapositiva 3">
            <a:extLst>
              <a:ext uri="{FF2B5EF4-FFF2-40B4-BE49-F238E27FC236}">
                <a16:creationId xmlns:a16="http://schemas.microsoft.com/office/drawing/2014/main" id="{14932B7C-790E-6E13-D398-003A853F0364}"/>
              </a:ext>
            </a:extLst>
          </p:cNvPr>
          <p:cNvSpPr>
            <a:spLocks noGrp="1"/>
          </p:cNvSpPr>
          <p:nvPr>
            <p:ph type="sldNum" sz="quarter" idx="12"/>
          </p:nvPr>
        </p:nvSpPr>
        <p:spPr/>
        <p:txBody>
          <a:bodyPr/>
          <a:lstStyle/>
          <a:p>
            <a:fld id="{68432295-429D-48A8-8BB4-BC6A94E7B0B1}" type="slidenum">
              <a:rPr lang="es-MX" smtClean="0"/>
              <a:t>24</a:t>
            </a:fld>
            <a:endParaRPr lang="es-MX" dirty="0"/>
          </a:p>
        </p:txBody>
      </p:sp>
    </p:spTree>
    <p:extLst>
      <p:ext uri="{BB962C8B-B14F-4D97-AF65-F5344CB8AC3E}">
        <p14:creationId xmlns:p14="http://schemas.microsoft.com/office/powerpoint/2010/main" val="13233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C83C9B6-79B8-9178-D11F-8FE43C4179B1}"/>
              </a:ext>
            </a:extLst>
          </p:cNvPr>
          <p:cNvSpPr>
            <a:spLocks noGrp="1"/>
          </p:cNvSpPr>
          <p:nvPr>
            <p:ph idx="1"/>
          </p:nvPr>
        </p:nvSpPr>
        <p:spPr>
          <a:xfrm>
            <a:off x="705678" y="1408871"/>
            <a:ext cx="10515600" cy="5130041"/>
          </a:xfrm>
        </p:spPr>
        <p:txBody>
          <a:bodyPr/>
          <a:lstStyle/>
          <a:p>
            <a:pPr algn="just"/>
            <a:r>
              <a:rPr lang="es-ES" dirty="0"/>
              <a:t>En la contestación de la demanda no podrán cambiarse los fundamentos de derecho de la resolución impugnada. </a:t>
            </a:r>
          </a:p>
          <a:p>
            <a:pPr algn="just"/>
            <a:r>
              <a:rPr lang="es-ES" dirty="0"/>
              <a:t>En caso de resolución negativa ficta, la autoridad demandada o la facultada para contestar la demanda, expresará los hechos y el derecho en que se apoya la misma. </a:t>
            </a:r>
          </a:p>
          <a:p>
            <a:pPr algn="just"/>
            <a:r>
              <a:rPr lang="es-ES" dirty="0"/>
              <a:t>En la contestación de la demanda, o hasta antes del cierre de la instrucción, la autoridad demandada podrá allanarse a las pretensiones del demandante o revocar la resolución impugnada. </a:t>
            </a:r>
            <a:endParaRPr lang="es-MX" dirty="0"/>
          </a:p>
        </p:txBody>
      </p:sp>
      <p:sp>
        <p:nvSpPr>
          <p:cNvPr id="4" name="Marcador de número de diapositiva 3">
            <a:extLst>
              <a:ext uri="{FF2B5EF4-FFF2-40B4-BE49-F238E27FC236}">
                <a16:creationId xmlns:a16="http://schemas.microsoft.com/office/drawing/2014/main" id="{3AE58074-4DC0-FE08-FF00-29A1E5E1F729}"/>
              </a:ext>
            </a:extLst>
          </p:cNvPr>
          <p:cNvSpPr>
            <a:spLocks noGrp="1"/>
          </p:cNvSpPr>
          <p:nvPr>
            <p:ph type="sldNum" sz="quarter" idx="12"/>
          </p:nvPr>
        </p:nvSpPr>
        <p:spPr/>
        <p:txBody>
          <a:bodyPr/>
          <a:lstStyle/>
          <a:p>
            <a:fld id="{68432295-429D-48A8-8BB4-BC6A94E7B0B1}" type="slidenum">
              <a:rPr lang="es-MX" smtClean="0"/>
              <a:t>25</a:t>
            </a:fld>
            <a:endParaRPr lang="es-MX" dirty="0"/>
          </a:p>
        </p:txBody>
      </p:sp>
    </p:spTree>
    <p:extLst>
      <p:ext uri="{BB962C8B-B14F-4D97-AF65-F5344CB8AC3E}">
        <p14:creationId xmlns:p14="http://schemas.microsoft.com/office/powerpoint/2010/main" val="2020009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E76A69-A86C-64F5-E1D2-3AA3F06F47DF}"/>
              </a:ext>
            </a:extLst>
          </p:cNvPr>
          <p:cNvSpPr>
            <a:spLocks noGrp="1"/>
          </p:cNvSpPr>
          <p:nvPr>
            <p:ph type="title"/>
          </p:nvPr>
        </p:nvSpPr>
        <p:spPr/>
        <p:txBody>
          <a:bodyPr/>
          <a:lstStyle/>
          <a:p>
            <a:r>
              <a:rPr lang="es-ES" dirty="0"/>
              <a:t>Suspensión de la Ejecución del Acto Impugnado (garantía)</a:t>
            </a:r>
            <a:endParaRPr lang="es-MX" dirty="0"/>
          </a:p>
        </p:txBody>
      </p:sp>
      <p:sp>
        <p:nvSpPr>
          <p:cNvPr id="3" name="Marcador de contenido 2">
            <a:extLst>
              <a:ext uri="{FF2B5EF4-FFF2-40B4-BE49-F238E27FC236}">
                <a16:creationId xmlns:a16="http://schemas.microsoft.com/office/drawing/2014/main" id="{99E0601F-D343-E11C-CF9D-CA01F5EA810E}"/>
              </a:ext>
            </a:extLst>
          </p:cNvPr>
          <p:cNvSpPr>
            <a:spLocks noGrp="1"/>
          </p:cNvSpPr>
          <p:nvPr>
            <p:ph idx="1"/>
          </p:nvPr>
        </p:nvSpPr>
        <p:spPr>
          <a:xfrm>
            <a:off x="838200" y="2266121"/>
            <a:ext cx="10515600" cy="3910841"/>
          </a:xfrm>
        </p:spPr>
        <p:txBody>
          <a:bodyPr>
            <a:normAutofit lnSpcReduction="10000"/>
          </a:bodyPr>
          <a:lstStyle/>
          <a:p>
            <a:pPr algn="just"/>
            <a:r>
              <a:rPr lang="es-ES" dirty="0"/>
              <a:t> El Magistrado Instructor podrá decretar la suspensión de la ejecución del acto impugnado, a fin de mantener la situación de hecho existente en el estado en que se encuentra, así como todas las medidas cautelares positivas necesarias para evitar que el litigio quede sin materia o se cause un daño irreparable al actor. </a:t>
            </a:r>
          </a:p>
          <a:p>
            <a:pPr algn="just"/>
            <a:endParaRPr lang="es-ES" dirty="0"/>
          </a:p>
          <a:p>
            <a:pPr algn="just"/>
            <a:r>
              <a:rPr lang="es-ES" dirty="0"/>
              <a:t>No se afecte el interés social, ni se contravengan disposiciones de orden público.</a:t>
            </a:r>
          </a:p>
          <a:p>
            <a:pPr algn="just"/>
            <a:r>
              <a:rPr lang="es-ES" dirty="0"/>
              <a:t>Sean de difícil reparación los daños o perjuicios que se causen al solicitante con la ejecución del acto impugnado. </a:t>
            </a:r>
          </a:p>
          <a:p>
            <a:pPr algn="just"/>
            <a:endParaRPr lang="es-ES" dirty="0"/>
          </a:p>
          <a:p>
            <a:pPr algn="just"/>
            <a:endParaRPr lang="es-MX" dirty="0"/>
          </a:p>
        </p:txBody>
      </p:sp>
      <p:sp>
        <p:nvSpPr>
          <p:cNvPr id="4" name="Marcador de número de diapositiva 3">
            <a:extLst>
              <a:ext uri="{FF2B5EF4-FFF2-40B4-BE49-F238E27FC236}">
                <a16:creationId xmlns:a16="http://schemas.microsoft.com/office/drawing/2014/main" id="{B4AE665E-8FD1-16EF-19CC-97E40C1C8F53}"/>
              </a:ext>
            </a:extLst>
          </p:cNvPr>
          <p:cNvSpPr>
            <a:spLocks noGrp="1"/>
          </p:cNvSpPr>
          <p:nvPr>
            <p:ph type="sldNum" sz="quarter" idx="12"/>
          </p:nvPr>
        </p:nvSpPr>
        <p:spPr/>
        <p:txBody>
          <a:bodyPr/>
          <a:lstStyle/>
          <a:p>
            <a:fld id="{68432295-429D-48A8-8BB4-BC6A94E7B0B1}" type="slidenum">
              <a:rPr lang="es-MX" smtClean="0"/>
              <a:t>26</a:t>
            </a:fld>
            <a:endParaRPr lang="es-MX" dirty="0"/>
          </a:p>
        </p:txBody>
      </p:sp>
    </p:spTree>
    <p:extLst>
      <p:ext uri="{BB962C8B-B14F-4D97-AF65-F5344CB8AC3E}">
        <p14:creationId xmlns:p14="http://schemas.microsoft.com/office/powerpoint/2010/main" val="1050857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0623AB-D6F2-779F-733D-B59D72BE7CEC}"/>
              </a:ext>
            </a:extLst>
          </p:cNvPr>
          <p:cNvSpPr>
            <a:spLocks noGrp="1"/>
          </p:cNvSpPr>
          <p:nvPr>
            <p:ph type="title"/>
          </p:nvPr>
        </p:nvSpPr>
        <p:spPr/>
        <p:txBody>
          <a:bodyPr/>
          <a:lstStyle/>
          <a:p>
            <a:r>
              <a:rPr lang="es-ES" dirty="0"/>
              <a:t>Alegatos</a:t>
            </a:r>
            <a:endParaRPr lang="es-MX" dirty="0"/>
          </a:p>
        </p:txBody>
      </p:sp>
      <p:sp>
        <p:nvSpPr>
          <p:cNvPr id="3" name="Marcador de contenido 2">
            <a:extLst>
              <a:ext uri="{FF2B5EF4-FFF2-40B4-BE49-F238E27FC236}">
                <a16:creationId xmlns:a16="http://schemas.microsoft.com/office/drawing/2014/main" id="{E8E3794F-AD38-AFF6-7550-B65C15A609D6}"/>
              </a:ext>
            </a:extLst>
          </p:cNvPr>
          <p:cNvSpPr>
            <a:spLocks noGrp="1"/>
          </p:cNvSpPr>
          <p:nvPr>
            <p:ph idx="1"/>
          </p:nvPr>
        </p:nvSpPr>
        <p:spPr>
          <a:xfrm>
            <a:off x="838200" y="2040835"/>
            <a:ext cx="10515600" cy="4136128"/>
          </a:xfrm>
        </p:spPr>
        <p:txBody>
          <a:bodyPr/>
          <a:lstStyle/>
          <a:p>
            <a:pPr algn="just"/>
            <a:r>
              <a:rPr lang="es-ES" dirty="0"/>
              <a:t>El Magistrado Instructor, cinco días después de que haya concluido la sustanciación del juicio y/o no existiere ninguna cuestión pendiente que impida su resolución, notificará a las partes que tienen un término de cinco días para formular alegatos de lo bien probado por escrito. </a:t>
            </a:r>
          </a:p>
          <a:p>
            <a:pPr algn="just"/>
            <a:r>
              <a:rPr lang="es-ES" dirty="0"/>
              <a:t>Los alegatos presentados en tiempo deberán ser considerados al dictar sentencia; dichos alegatos no pueden ampliar la litis fijada en los acuerdos de admisión a la demanda o de admisión a la ampliación a la demanda, en su caso. </a:t>
            </a:r>
            <a:endParaRPr lang="es-MX" dirty="0"/>
          </a:p>
        </p:txBody>
      </p:sp>
      <p:sp>
        <p:nvSpPr>
          <p:cNvPr id="4" name="Marcador de número de diapositiva 3">
            <a:extLst>
              <a:ext uri="{FF2B5EF4-FFF2-40B4-BE49-F238E27FC236}">
                <a16:creationId xmlns:a16="http://schemas.microsoft.com/office/drawing/2014/main" id="{47249313-C90E-1822-9E37-0F0853BD2E10}"/>
              </a:ext>
            </a:extLst>
          </p:cNvPr>
          <p:cNvSpPr>
            <a:spLocks noGrp="1"/>
          </p:cNvSpPr>
          <p:nvPr>
            <p:ph type="sldNum" sz="quarter" idx="12"/>
          </p:nvPr>
        </p:nvSpPr>
        <p:spPr/>
        <p:txBody>
          <a:bodyPr/>
          <a:lstStyle/>
          <a:p>
            <a:fld id="{68432295-429D-48A8-8BB4-BC6A94E7B0B1}" type="slidenum">
              <a:rPr lang="es-MX" smtClean="0"/>
              <a:t>27</a:t>
            </a:fld>
            <a:endParaRPr lang="es-MX" dirty="0"/>
          </a:p>
        </p:txBody>
      </p:sp>
    </p:spTree>
    <p:extLst>
      <p:ext uri="{BB962C8B-B14F-4D97-AF65-F5344CB8AC3E}">
        <p14:creationId xmlns:p14="http://schemas.microsoft.com/office/powerpoint/2010/main" val="1657213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5DAD1B-E001-D7FF-90FE-5E9AF5823F25}"/>
              </a:ext>
            </a:extLst>
          </p:cNvPr>
          <p:cNvSpPr>
            <a:spLocks noGrp="1"/>
          </p:cNvSpPr>
          <p:nvPr>
            <p:ph type="title"/>
          </p:nvPr>
        </p:nvSpPr>
        <p:spPr/>
        <p:txBody>
          <a:bodyPr/>
          <a:lstStyle/>
          <a:p>
            <a:r>
              <a:rPr lang="es-ES" dirty="0"/>
              <a:t>Sentencia</a:t>
            </a:r>
            <a:endParaRPr lang="es-MX" dirty="0"/>
          </a:p>
        </p:txBody>
      </p:sp>
      <p:sp>
        <p:nvSpPr>
          <p:cNvPr id="3" name="Marcador de contenido 2">
            <a:extLst>
              <a:ext uri="{FF2B5EF4-FFF2-40B4-BE49-F238E27FC236}">
                <a16:creationId xmlns:a16="http://schemas.microsoft.com/office/drawing/2014/main" id="{4D69E1B2-B34D-1B86-2B27-4F067EF68F02}"/>
              </a:ext>
            </a:extLst>
          </p:cNvPr>
          <p:cNvSpPr>
            <a:spLocks noGrp="1"/>
          </p:cNvSpPr>
          <p:nvPr>
            <p:ph idx="1"/>
          </p:nvPr>
        </p:nvSpPr>
        <p:spPr>
          <a:xfrm>
            <a:off x="838200" y="2239617"/>
            <a:ext cx="10515600" cy="3937346"/>
          </a:xfrm>
        </p:spPr>
        <p:txBody>
          <a:bodyPr/>
          <a:lstStyle/>
          <a:p>
            <a:pPr algn="just"/>
            <a:r>
              <a:rPr lang="es-ES" dirty="0"/>
              <a:t> La sentencia se pronunciará por unanimidad o mayoría de votos de los Magistrados integrantes de la sala, dentro de los 45 días siguientes a aquél en que haya quedado cerrada la instrucción en el juicio. </a:t>
            </a:r>
          </a:p>
          <a:p>
            <a:pPr algn="just"/>
            <a:endParaRPr lang="es-ES" dirty="0"/>
          </a:p>
          <a:p>
            <a:pPr algn="just"/>
            <a:r>
              <a:rPr lang="es-ES" dirty="0"/>
              <a:t>Para este efecto, el Magistrado Instructor formulará el proyecto respectivo dentro de los 30 días siguientes al cierre de instrucción. </a:t>
            </a:r>
          </a:p>
        </p:txBody>
      </p:sp>
      <p:sp>
        <p:nvSpPr>
          <p:cNvPr id="4" name="Marcador de número de diapositiva 3">
            <a:extLst>
              <a:ext uri="{FF2B5EF4-FFF2-40B4-BE49-F238E27FC236}">
                <a16:creationId xmlns:a16="http://schemas.microsoft.com/office/drawing/2014/main" id="{FAF4B7F6-6DD9-8132-6D17-505DE2DC0FCD}"/>
              </a:ext>
            </a:extLst>
          </p:cNvPr>
          <p:cNvSpPr>
            <a:spLocks noGrp="1"/>
          </p:cNvSpPr>
          <p:nvPr>
            <p:ph type="sldNum" sz="quarter" idx="12"/>
          </p:nvPr>
        </p:nvSpPr>
        <p:spPr/>
        <p:txBody>
          <a:bodyPr/>
          <a:lstStyle/>
          <a:p>
            <a:fld id="{68432295-429D-48A8-8BB4-BC6A94E7B0B1}" type="slidenum">
              <a:rPr lang="es-MX" smtClean="0"/>
              <a:t>28</a:t>
            </a:fld>
            <a:endParaRPr lang="es-MX" dirty="0"/>
          </a:p>
        </p:txBody>
      </p:sp>
    </p:spTree>
    <p:extLst>
      <p:ext uri="{BB962C8B-B14F-4D97-AF65-F5344CB8AC3E}">
        <p14:creationId xmlns:p14="http://schemas.microsoft.com/office/powerpoint/2010/main" val="1455706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AEE229-AC18-7BFB-D82B-021308CC0EE5}"/>
              </a:ext>
            </a:extLst>
          </p:cNvPr>
          <p:cNvSpPr>
            <a:spLocks noGrp="1"/>
          </p:cNvSpPr>
          <p:nvPr>
            <p:ph type="title"/>
          </p:nvPr>
        </p:nvSpPr>
        <p:spPr/>
        <p:txBody>
          <a:bodyPr/>
          <a:lstStyle/>
          <a:p>
            <a:r>
              <a:rPr lang="es-ES" dirty="0"/>
              <a:t>Efectos de la sentencia</a:t>
            </a:r>
            <a:endParaRPr lang="es-MX" dirty="0"/>
          </a:p>
        </p:txBody>
      </p:sp>
      <p:sp>
        <p:nvSpPr>
          <p:cNvPr id="3" name="Marcador de contenido 2">
            <a:extLst>
              <a:ext uri="{FF2B5EF4-FFF2-40B4-BE49-F238E27FC236}">
                <a16:creationId xmlns:a16="http://schemas.microsoft.com/office/drawing/2014/main" id="{17A7FF0E-BCE8-3B16-4EB8-0922F2834087}"/>
              </a:ext>
            </a:extLst>
          </p:cNvPr>
          <p:cNvSpPr>
            <a:spLocks noGrp="1"/>
          </p:cNvSpPr>
          <p:nvPr>
            <p:ph idx="1"/>
          </p:nvPr>
        </p:nvSpPr>
        <p:spPr/>
        <p:txBody>
          <a:bodyPr/>
          <a:lstStyle/>
          <a:p>
            <a:pPr algn="just"/>
            <a:r>
              <a:rPr lang="es-ES" dirty="0"/>
              <a:t>Reconocer la validez de la resolución impugnada. </a:t>
            </a:r>
          </a:p>
          <a:p>
            <a:pPr algn="just"/>
            <a:endParaRPr lang="es-ES" dirty="0"/>
          </a:p>
          <a:p>
            <a:pPr algn="just"/>
            <a:r>
              <a:rPr lang="es-ES" dirty="0"/>
              <a:t>Declarar la nulidad de la resolución impugnada. (nulidad lisa y llana o el efecto de que se reponga el procedimiento o se emita nueva resolución; en los demás casos, cuando corresponda a la pretensión deducida, también podrá indicar los términos conforme a los cuales deberá dictar su resolución la autoridad administrativa.)</a:t>
            </a:r>
          </a:p>
          <a:p>
            <a:pPr algn="just"/>
            <a:endParaRPr lang="es-ES" dirty="0"/>
          </a:p>
          <a:p>
            <a:pPr algn="just"/>
            <a:r>
              <a:rPr lang="es-ES" dirty="0"/>
              <a:t>Pago de daños y perjuicio por parte de la autoridad emisora del acto.</a:t>
            </a:r>
          </a:p>
          <a:p>
            <a:endParaRPr lang="es-ES" dirty="0"/>
          </a:p>
          <a:p>
            <a:endParaRPr lang="es-MX" dirty="0"/>
          </a:p>
        </p:txBody>
      </p:sp>
      <p:sp>
        <p:nvSpPr>
          <p:cNvPr id="4" name="Marcador de número de diapositiva 3">
            <a:extLst>
              <a:ext uri="{FF2B5EF4-FFF2-40B4-BE49-F238E27FC236}">
                <a16:creationId xmlns:a16="http://schemas.microsoft.com/office/drawing/2014/main" id="{DA58329D-9797-8E6F-AEA5-29B2F70F12E4}"/>
              </a:ext>
            </a:extLst>
          </p:cNvPr>
          <p:cNvSpPr>
            <a:spLocks noGrp="1"/>
          </p:cNvSpPr>
          <p:nvPr>
            <p:ph type="sldNum" sz="quarter" idx="12"/>
          </p:nvPr>
        </p:nvSpPr>
        <p:spPr/>
        <p:txBody>
          <a:bodyPr/>
          <a:lstStyle/>
          <a:p>
            <a:fld id="{68432295-429D-48A8-8BB4-BC6A94E7B0B1}" type="slidenum">
              <a:rPr lang="es-MX" smtClean="0"/>
              <a:t>29</a:t>
            </a:fld>
            <a:endParaRPr lang="es-MX" dirty="0"/>
          </a:p>
        </p:txBody>
      </p:sp>
    </p:spTree>
    <p:extLst>
      <p:ext uri="{BB962C8B-B14F-4D97-AF65-F5344CB8AC3E}">
        <p14:creationId xmlns:p14="http://schemas.microsoft.com/office/powerpoint/2010/main" val="182383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FC9D9D2-98D7-4362-A570-467ACB1D4FA8}"/>
              </a:ext>
            </a:extLst>
          </p:cNvPr>
          <p:cNvSpPr>
            <a:spLocks noGrp="1"/>
          </p:cNvSpPr>
          <p:nvPr>
            <p:ph idx="1"/>
          </p:nvPr>
        </p:nvSpPr>
        <p:spPr>
          <a:xfrm>
            <a:off x="838200" y="755374"/>
            <a:ext cx="10515600" cy="5421589"/>
          </a:xfrm>
        </p:spPr>
        <p:txBody>
          <a:bodyPr>
            <a:normAutofit fontScale="85000" lnSpcReduction="20000"/>
          </a:bodyPr>
          <a:lstStyle/>
          <a:p>
            <a:r>
              <a:rPr lang="es-ES" dirty="0"/>
              <a:t>La resolución o el acto que se impugna. </a:t>
            </a:r>
          </a:p>
          <a:p>
            <a:r>
              <a:rPr lang="es-ES" dirty="0"/>
              <a:t>Los agravios que le cause la resolución o el acto impugnado. </a:t>
            </a:r>
          </a:p>
          <a:p>
            <a:pPr algn="just"/>
            <a:r>
              <a:rPr lang="es-ES" dirty="0"/>
              <a:t>Las pruebas y los hechos controvertidos de que se trate. </a:t>
            </a:r>
          </a:p>
          <a:p>
            <a:pPr algn="just"/>
            <a:r>
              <a:rPr lang="es-ES" dirty="0"/>
              <a:t>Los documentos que acrediten su personalidad cuando actúe a nombre de otro o de personas morales, o en los que conste que ésta ya hubiera sido reconocida por la autoridad fiscal que emitió el acto o resolución impugnada o que se cumple con los requisitos a que se refiere el primer párrafo del artículo 19 de este Código. </a:t>
            </a:r>
          </a:p>
          <a:p>
            <a:pPr algn="just"/>
            <a:r>
              <a:rPr lang="es-ES" dirty="0"/>
              <a:t>El documento en que conste el acto impugnado. </a:t>
            </a:r>
          </a:p>
          <a:p>
            <a:pPr algn="just"/>
            <a:r>
              <a:rPr lang="es-ES" dirty="0"/>
              <a:t>Constancia de notificación del acto impugnado, excepto cuando el promovente declare bajo protesta de decir verdad que no recibió constancia o cuando la notificación se haya practicado por correo certificado con acuse de recibo o se trate de negativa ficta. </a:t>
            </a:r>
          </a:p>
          <a:p>
            <a:pPr algn="just"/>
            <a:r>
              <a:rPr lang="es-ES" dirty="0"/>
              <a:t>Si la notificación fue por edictos, deberá señalar la fecha de la última publicación y el órgano en que ésta se hizo. </a:t>
            </a:r>
          </a:p>
          <a:p>
            <a:pPr algn="just"/>
            <a:r>
              <a:rPr lang="es-ES" dirty="0"/>
              <a:t>Las pruebas documentales que ofrezca y el dictamen pericial, en su caso. </a:t>
            </a:r>
          </a:p>
          <a:p>
            <a:endParaRPr lang="es-MX" dirty="0"/>
          </a:p>
        </p:txBody>
      </p:sp>
      <p:sp>
        <p:nvSpPr>
          <p:cNvPr id="4" name="Marcador de número de diapositiva 3">
            <a:extLst>
              <a:ext uri="{FF2B5EF4-FFF2-40B4-BE49-F238E27FC236}">
                <a16:creationId xmlns:a16="http://schemas.microsoft.com/office/drawing/2014/main" id="{7279947F-23FC-B8F5-C106-50362D8739F0}"/>
              </a:ext>
            </a:extLst>
          </p:cNvPr>
          <p:cNvSpPr>
            <a:spLocks noGrp="1"/>
          </p:cNvSpPr>
          <p:nvPr>
            <p:ph type="sldNum" sz="quarter" idx="12"/>
          </p:nvPr>
        </p:nvSpPr>
        <p:spPr/>
        <p:txBody>
          <a:bodyPr/>
          <a:lstStyle/>
          <a:p>
            <a:fld id="{68432295-429D-48A8-8BB4-BC6A94E7B0B1}" type="slidenum">
              <a:rPr lang="es-MX" smtClean="0"/>
              <a:t>3</a:t>
            </a:fld>
            <a:endParaRPr lang="es-MX" dirty="0"/>
          </a:p>
        </p:txBody>
      </p:sp>
    </p:spTree>
    <p:extLst>
      <p:ext uri="{BB962C8B-B14F-4D97-AF65-F5344CB8AC3E}">
        <p14:creationId xmlns:p14="http://schemas.microsoft.com/office/powerpoint/2010/main" val="2155046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49721"/>
          </a:xfrm>
        </p:spPr>
        <p:txBody>
          <a:bodyPr/>
          <a:lstStyle/>
          <a:p>
            <a:pPr algn="ctr"/>
            <a:r>
              <a:rPr lang="es-MX" b="1" i="1" dirty="0"/>
              <a:t>Muchas gracias</a:t>
            </a:r>
          </a:p>
        </p:txBody>
      </p:sp>
      <p:sp>
        <p:nvSpPr>
          <p:cNvPr id="3" name="Marcador de contenido 2"/>
          <p:cNvSpPr>
            <a:spLocks noGrp="1"/>
          </p:cNvSpPr>
          <p:nvPr>
            <p:ph idx="1"/>
          </p:nvPr>
        </p:nvSpPr>
        <p:spPr>
          <a:xfrm>
            <a:off x="655983" y="1579971"/>
            <a:ext cx="10515600" cy="4351338"/>
          </a:xfrm>
        </p:spPr>
        <p:txBody>
          <a:bodyPr>
            <a:normAutofit lnSpcReduction="10000"/>
          </a:bodyPr>
          <a:lstStyle/>
          <a:p>
            <a:pPr algn="ctr"/>
            <a:r>
              <a:rPr lang="es-MX" b="1" dirty="0"/>
              <a:t>www.despachocardenas.com</a:t>
            </a:r>
          </a:p>
          <a:p>
            <a:pPr algn="ctr"/>
            <a:endParaRPr lang="es-MX" b="1" dirty="0"/>
          </a:p>
          <a:p>
            <a:pPr algn="ctr"/>
            <a:r>
              <a:rPr lang="es-MX" b="1" dirty="0"/>
              <a:t>Instagram: @despacho_cardenas</a:t>
            </a:r>
          </a:p>
          <a:p>
            <a:pPr algn="ctr"/>
            <a:endParaRPr lang="es-MX" b="1" dirty="0"/>
          </a:p>
          <a:p>
            <a:pPr algn="ctr"/>
            <a:r>
              <a:rPr lang="es-MX" b="1" dirty="0"/>
              <a:t>Facebook y Linkedin: Despacho Cárdenas y Asociados S.C.</a:t>
            </a:r>
          </a:p>
          <a:p>
            <a:pPr algn="ctr"/>
            <a:endParaRPr lang="es-MX" b="1" dirty="0"/>
          </a:p>
          <a:p>
            <a:pPr algn="ctr"/>
            <a:r>
              <a:rPr lang="es-MX" b="1" dirty="0"/>
              <a:t>5555331995</a:t>
            </a:r>
          </a:p>
          <a:p>
            <a:pPr algn="ctr"/>
            <a:endParaRPr lang="es-MX" b="1" dirty="0"/>
          </a:p>
          <a:p>
            <a:pPr algn="ctr"/>
            <a:r>
              <a:rPr lang="es-MX" b="1" dirty="0"/>
              <a:t>contacto@despachocardenas.com</a:t>
            </a:r>
          </a:p>
        </p:txBody>
      </p:sp>
      <p:sp>
        <p:nvSpPr>
          <p:cNvPr id="4" name="Marcador de número de diapositiva 3"/>
          <p:cNvSpPr>
            <a:spLocks noGrp="1"/>
          </p:cNvSpPr>
          <p:nvPr>
            <p:ph type="sldNum" sz="quarter" idx="12"/>
          </p:nvPr>
        </p:nvSpPr>
        <p:spPr/>
        <p:txBody>
          <a:bodyPr/>
          <a:lstStyle/>
          <a:p>
            <a:fld id="{68432295-429D-48A8-8BB4-BC6A94E7B0B1}" type="slidenum">
              <a:rPr lang="es-MX" smtClean="0"/>
              <a:t>30</a:t>
            </a:fld>
            <a:endParaRPr lang="es-MX" dirty="0"/>
          </a:p>
        </p:txBody>
      </p:sp>
    </p:spTree>
    <p:extLst>
      <p:ext uri="{BB962C8B-B14F-4D97-AF65-F5344CB8AC3E}">
        <p14:creationId xmlns:p14="http://schemas.microsoft.com/office/powerpoint/2010/main" val="4126633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70EC76-7E72-432E-AAB5-C74E194ACA30}"/>
              </a:ext>
            </a:extLst>
          </p:cNvPr>
          <p:cNvSpPr>
            <a:spLocks noGrp="1"/>
          </p:cNvSpPr>
          <p:nvPr>
            <p:ph type="title"/>
          </p:nvPr>
        </p:nvSpPr>
        <p:spPr/>
        <p:txBody>
          <a:bodyPr/>
          <a:lstStyle/>
          <a:p>
            <a:r>
              <a:rPr lang="es-ES" dirty="0"/>
              <a:t>Improcedencia del Recurso de Revocación</a:t>
            </a:r>
            <a:endParaRPr lang="es-MX" dirty="0"/>
          </a:p>
        </p:txBody>
      </p:sp>
      <p:sp>
        <p:nvSpPr>
          <p:cNvPr id="3" name="Marcador de contenido 2">
            <a:extLst>
              <a:ext uri="{FF2B5EF4-FFF2-40B4-BE49-F238E27FC236}">
                <a16:creationId xmlns:a16="http://schemas.microsoft.com/office/drawing/2014/main" id="{360C215D-CC81-4ACE-CB48-ED3D57349F04}"/>
              </a:ext>
            </a:extLst>
          </p:cNvPr>
          <p:cNvSpPr>
            <a:spLocks noGrp="1"/>
          </p:cNvSpPr>
          <p:nvPr>
            <p:ph idx="1"/>
          </p:nvPr>
        </p:nvSpPr>
        <p:spPr/>
        <p:txBody>
          <a:bodyPr>
            <a:normAutofit fontScale="92500" lnSpcReduction="10000"/>
          </a:bodyPr>
          <a:lstStyle/>
          <a:p>
            <a:pPr algn="just"/>
            <a:r>
              <a:rPr lang="es-ES" dirty="0"/>
              <a:t>Que no afecten el interés jurídico del recurrente. </a:t>
            </a:r>
          </a:p>
          <a:p>
            <a:pPr algn="just"/>
            <a:r>
              <a:rPr lang="es-ES" dirty="0"/>
              <a:t>Que sean resoluciones dictadas en recurso administrativo o en cumplimiento de sentencias. </a:t>
            </a:r>
          </a:p>
          <a:p>
            <a:pPr algn="just"/>
            <a:r>
              <a:rPr lang="es-ES" dirty="0"/>
              <a:t>Que hayan sido impugnados ante el Tribunal Federal de Justicia Fiscal y Administrativa. </a:t>
            </a:r>
          </a:p>
          <a:p>
            <a:pPr algn="just"/>
            <a:r>
              <a:rPr lang="es-ES" dirty="0"/>
              <a:t>Que se hayan consentido, entendiéndose por consentimiento el de aquellos contra los que no se promovió el recurso en el plazo señalado al efecto. </a:t>
            </a:r>
          </a:p>
          <a:p>
            <a:pPr algn="just"/>
            <a:r>
              <a:rPr lang="es-ES" dirty="0"/>
              <a:t>Que sean conexos a otro que haya sido impugnado por medio de algún recurso o medio de defensa diferente. (Se deroga). VII.  Si son revocados los actos por la autoridad. </a:t>
            </a:r>
            <a:endParaRPr lang="es-MX" dirty="0"/>
          </a:p>
        </p:txBody>
      </p:sp>
      <p:sp>
        <p:nvSpPr>
          <p:cNvPr id="4" name="Marcador de número de diapositiva 3">
            <a:extLst>
              <a:ext uri="{FF2B5EF4-FFF2-40B4-BE49-F238E27FC236}">
                <a16:creationId xmlns:a16="http://schemas.microsoft.com/office/drawing/2014/main" id="{E04970A0-6966-B6EE-876E-30EE7263B8A7}"/>
              </a:ext>
            </a:extLst>
          </p:cNvPr>
          <p:cNvSpPr>
            <a:spLocks noGrp="1"/>
          </p:cNvSpPr>
          <p:nvPr>
            <p:ph type="sldNum" sz="quarter" idx="12"/>
          </p:nvPr>
        </p:nvSpPr>
        <p:spPr/>
        <p:txBody>
          <a:bodyPr/>
          <a:lstStyle/>
          <a:p>
            <a:fld id="{68432295-429D-48A8-8BB4-BC6A94E7B0B1}" type="slidenum">
              <a:rPr lang="es-MX" smtClean="0"/>
              <a:t>4</a:t>
            </a:fld>
            <a:endParaRPr lang="es-MX" dirty="0"/>
          </a:p>
        </p:txBody>
      </p:sp>
    </p:spTree>
    <p:extLst>
      <p:ext uri="{BB962C8B-B14F-4D97-AF65-F5344CB8AC3E}">
        <p14:creationId xmlns:p14="http://schemas.microsoft.com/office/powerpoint/2010/main" val="3117052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2F1521D-4269-9B4C-5361-83ED9AEABF99}"/>
              </a:ext>
            </a:extLst>
          </p:cNvPr>
          <p:cNvSpPr>
            <a:spLocks noGrp="1"/>
          </p:cNvSpPr>
          <p:nvPr>
            <p:ph idx="1"/>
          </p:nvPr>
        </p:nvSpPr>
        <p:spPr>
          <a:xfrm>
            <a:off x="838200" y="742122"/>
            <a:ext cx="10515600" cy="5434841"/>
          </a:xfrm>
        </p:spPr>
        <p:txBody>
          <a:bodyPr/>
          <a:lstStyle/>
          <a:p>
            <a:pPr algn="just"/>
            <a:r>
              <a:rPr lang="es-ES" dirty="0"/>
              <a:t>Que hayan sido dictados por la autoridad administrativa en un procedimiento de resolución de controversias previsto en un tratado para evitar la doble tributación, si dicho procedimiento se inició con posterioridad a la resolución que resuelve un recurso de revocación o después de la conclusión de un juicio ante el Tribunal Federal de Justicia Fiscal y Administrativa. </a:t>
            </a:r>
          </a:p>
          <a:p>
            <a:pPr algn="just"/>
            <a:endParaRPr lang="es-ES" dirty="0"/>
          </a:p>
          <a:p>
            <a:pPr algn="just"/>
            <a:r>
              <a:rPr lang="es-ES" dirty="0"/>
              <a:t>Que sean resoluciones dictadas por autoridades extranjeras que determinen impuestos y sus accesorios cuyo cobro y recaudación hayan sido solicitados a las autoridades fiscales mexicanas, de conformidad con lo dispuesto en los tratados internacionales sobre asistencia mutua en el cobro de los que México sea parte. </a:t>
            </a:r>
            <a:endParaRPr lang="es-MX" dirty="0"/>
          </a:p>
        </p:txBody>
      </p:sp>
      <p:sp>
        <p:nvSpPr>
          <p:cNvPr id="4" name="Marcador de número de diapositiva 3">
            <a:extLst>
              <a:ext uri="{FF2B5EF4-FFF2-40B4-BE49-F238E27FC236}">
                <a16:creationId xmlns:a16="http://schemas.microsoft.com/office/drawing/2014/main" id="{11508752-9235-3BB6-6F66-88C3FC3CE390}"/>
              </a:ext>
            </a:extLst>
          </p:cNvPr>
          <p:cNvSpPr>
            <a:spLocks noGrp="1"/>
          </p:cNvSpPr>
          <p:nvPr>
            <p:ph type="sldNum" sz="quarter" idx="12"/>
          </p:nvPr>
        </p:nvSpPr>
        <p:spPr/>
        <p:txBody>
          <a:bodyPr/>
          <a:lstStyle/>
          <a:p>
            <a:fld id="{68432295-429D-48A8-8BB4-BC6A94E7B0B1}" type="slidenum">
              <a:rPr lang="es-MX" smtClean="0"/>
              <a:t>5</a:t>
            </a:fld>
            <a:endParaRPr lang="es-MX" dirty="0"/>
          </a:p>
        </p:txBody>
      </p:sp>
    </p:spTree>
    <p:extLst>
      <p:ext uri="{BB962C8B-B14F-4D97-AF65-F5344CB8AC3E}">
        <p14:creationId xmlns:p14="http://schemas.microsoft.com/office/powerpoint/2010/main" val="2955214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E8A002-13B0-03CA-2462-3A777B3D43B9}"/>
              </a:ext>
            </a:extLst>
          </p:cNvPr>
          <p:cNvSpPr>
            <a:spLocks noGrp="1"/>
          </p:cNvSpPr>
          <p:nvPr>
            <p:ph type="title"/>
          </p:nvPr>
        </p:nvSpPr>
        <p:spPr/>
        <p:txBody>
          <a:bodyPr/>
          <a:lstStyle/>
          <a:p>
            <a:pPr algn="ctr"/>
            <a:r>
              <a:rPr lang="es-ES" dirty="0"/>
              <a:t>Tramite y Resolución del Recurso</a:t>
            </a:r>
            <a:endParaRPr lang="es-MX" dirty="0"/>
          </a:p>
        </p:txBody>
      </p:sp>
      <p:sp>
        <p:nvSpPr>
          <p:cNvPr id="3" name="Marcador de contenido 2">
            <a:extLst>
              <a:ext uri="{FF2B5EF4-FFF2-40B4-BE49-F238E27FC236}">
                <a16:creationId xmlns:a16="http://schemas.microsoft.com/office/drawing/2014/main" id="{1857C048-4D5D-9ACD-5003-9CD374A76DAE}"/>
              </a:ext>
            </a:extLst>
          </p:cNvPr>
          <p:cNvSpPr>
            <a:spLocks noGrp="1"/>
          </p:cNvSpPr>
          <p:nvPr>
            <p:ph idx="1"/>
          </p:nvPr>
        </p:nvSpPr>
        <p:spPr/>
        <p:txBody>
          <a:bodyPr>
            <a:normAutofit fontScale="70000" lnSpcReduction="20000"/>
          </a:bodyPr>
          <a:lstStyle/>
          <a:p>
            <a:pPr algn="just"/>
            <a:r>
              <a:rPr lang="es-ES" dirty="0"/>
              <a:t>En el recurso de revocación se admitirá toda clase de pruebas, excepto la testimonial y la de confesión de las autoridades mediante absolución de posiciones.</a:t>
            </a:r>
          </a:p>
          <a:p>
            <a:pPr algn="just"/>
            <a:endParaRPr lang="es-ES" dirty="0"/>
          </a:p>
          <a:p>
            <a:pPr algn="just"/>
            <a:r>
              <a:rPr lang="es-ES" dirty="0"/>
              <a:t>Las pruebas supervenientes podrán presentarse siempre que no se haya dictado la resolución del recurso. </a:t>
            </a:r>
          </a:p>
          <a:p>
            <a:pPr algn="just"/>
            <a:endParaRPr lang="es-ES" dirty="0"/>
          </a:p>
          <a:p>
            <a:pPr algn="just"/>
            <a:r>
              <a:rPr lang="es-ES" dirty="0"/>
              <a:t>La autoridad que conozca del recurso, para un mejor conocimiento de los hechos controvertidos, podrá acordar la exhibición de cualquier documento que tenga relación con los mismos, así como ordenar la práctica de cualquier diligencia. </a:t>
            </a:r>
          </a:p>
          <a:p>
            <a:pPr algn="just"/>
            <a:endParaRPr lang="es-ES" dirty="0"/>
          </a:p>
          <a:p>
            <a:pPr algn="just"/>
            <a:r>
              <a:rPr lang="es-ES" dirty="0"/>
              <a:t>Harán prueba plena la confesión expresa del recurrente, las presunciones legales que no admitan prueba en contrario, </a:t>
            </a:r>
            <a:r>
              <a:rPr lang="es-ES" b="1" dirty="0"/>
              <a:t>así como los hechos legalmente afirmados por autoridad en documentos públicos</a:t>
            </a:r>
            <a:r>
              <a:rPr lang="es-ES" dirty="0"/>
              <a:t>, incluyendo los digitales; pero, si en los documentos públicos citados se contienen declaraciones de verdad o manifestaciones de hechos de particulares, los documentos sólo prueban plenamente que, ante la autoridad que los expidió, se hicieron tales declaraciones o manifestaciones, pero no prueban la verdad de lo declarado o manifestado. </a:t>
            </a:r>
            <a:endParaRPr lang="es-MX" dirty="0"/>
          </a:p>
        </p:txBody>
      </p:sp>
      <p:sp>
        <p:nvSpPr>
          <p:cNvPr id="4" name="Marcador de número de diapositiva 3">
            <a:extLst>
              <a:ext uri="{FF2B5EF4-FFF2-40B4-BE49-F238E27FC236}">
                <a16:creationId xmlns:a16="http://schemas.microsoft.com/office/drawing/2014/main" id="{EBDF9457-5B60-7811-135A-268E3642BBDB}"/>
              </a:ext>
            </a:extLst>
          </p:cNvPr>
          <p:cNvSpPr>
            <a:spLocks noGrp="1"/>
          </p:cNvSpPr>
          <p:nvPr>
            <p:ph type="sldNum" sz="quarter" idx="12"/>
          </p:nvPr>
        </p:nvSpPr>
        <p:spPr/>
        <p:txBody>
          <a:bodyPr/>
          <a:lstStyle/>
          <a:p>
            <a:fld id="{68432295-429D-48A8-8BB4-BC6A94E7B0B1}" type="slidenum">
              <a:rPr lang="es-MX" smtClean="0"/>
              <a:t>6</a:t>
            </a:fld>
            <a:endParaRPr lang="es-MX" dirty="0"/>
          </a:p>
        </p:txBody>
      </p:sp>
    </p:spTree>
    <p:extLst>
      <p:ext uri="{BB962C8B-B14F-4D97-AF65-F5344CB8AC3E}">
        <p14:creationId xmlns:p14="http://schemas.microsoft.com/office/powerpoint/2010/main" val="2587781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B2738CB-B66B-F3A8-4CA1-D25F2591218C}"/>
              </a:ext>
            </a:extLst>
          </p:cNvPr>
          <p:cNvSpPr>
            <a:spLocks noGrp="1"/>
          </p:cNvSpPr>
          <p:nvPr>
            <p:ph idx="1"/>
          </p:nvPr>
        </p:nvSpPr>
        <p:spPr>
          <a:xfrm>
            <a:off x="838200" y="1815547"/>
            <a:ext cx="10515600" cy="4361415"/>
          </a:xfrm>
        </p:spPr>
        <p:txBody>
          <a:bodyPr/>
          <a:lstStyle/>
          <a:p>
            <a:pPr algn="just"/>
            <a:r>
              <a:rPr lang="es-ES" dirty="0"/>
              <a:t>La autoridad deberá dictar resolución y notificarla en un término que no excederá </a:t>
            </a:r>
            <a:r>
              <a:rPr lang="es-ES" b="1" dirty="0"/>
              <a:t>de tres meses </a:t>
            </a:r>
            <a:r>
              <a:rPr lang="es-ES" dirty="0"/>
              <a:t>contados a partir de la fecha de interposición del recurso. El silencio de la autoridad significará que se ha confirmado el acto impugnado. El recurrente podrá decidir esperar la resolución expresa o impugnar en cualquier tiempo la presunta confirmación del acto impugnado. </a:t>
            </a:r>
          </a:p>
          <a:p>
            <a:pPr algn="just"/>
            <a:endParaRPr lang="es-ES" dirty="0"/>
          </a:p>
          <a:p>
            <a:pPr algn="just"/>
            <a:endParaRPr lang="es-MX" dirty="0"/>
          </a:p>
        </p:txBody>
      </p:sp>
      <p:sp>
        <p:nvSpPr>
          <p:cNvPr id="4" name="Marcador de número de diapositiva 3">
            <a:extLst>
              <a:ext uri="{FF2B5EF4-FFF2-40B4-BE49-F238E27FC236}">
                <a16:creationId xmlns:a16="http://schemas.microsoft.com/office/drawing/2014/main" id="{12B00429-3E4C-C515-E754-97ACD6206FDB}"/>
              </a:ext>
            </a:extLst>
          </p:cNvPr>
          <p:cNvSpPr>
            <a:spLocks noGrp="1"/>
          </p:cNvSpPr>
          <p:nvPr>
            <p:ph type="sldNum" sz="quarter" idx="12"/>
          </p:nvPr>
        </p:nvSpPr>
        <p:spPr/>
        <p:txBody>
          <a:bodyPr/>
          <a:lstStyle/>
          <a:p>
            <a:fld id="{68432295-429D-48A8-8BB4-BC6A94E7B0B1}" type="slidenum">
              <a:rPr lang="es-MX" smtClean="0"/>
              <a:t>7</a:t>
            </a:fld>
            <a:endParaRPr lang="es-MX" dirty="0"/>
          </a:p>
        </p:txBody>
      </p:sp>
    </p:spTree>
    <p:extLst>
      <p:ext uri="{BB962C8B-B14F-4D97-AF65-F5344CB8AC3E}">
        <p14:creationId xmlns:p14="http://schemas.microsoft.com/office/powerpoint/2010/main" val="724959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29FADBA-4C93-0DAA-7DBD-5FCC873A9576}"/>
              </a:ext>
            </a:extLst>
          </p:cNvPr>
          <p:cNvSpPr>
            <a:spLocks noGrp="1"/>
          </p:cNvSpPr>
          <p:nvPr>
            <p:ph idx="1"/>
          </p:nvPr>
        </p:nvSpPr>
        <p:spPr>
          <a:xfrm>
            <a:off x="838200" y="861391"/>
            <a:ext cx="10515600" cy="5315572"/>
          </a:xfrm>
        </p:spPr>
        <p:txBody>
          <a:bodyPr>
            <a:normAutofit lnSpcReduction="10000"/>
          </a:bodyPr>
          <a:lstStyle/>
          <a:p>
            <a:pPr algn="just"/>
            <a:r>
              <a:rPr lang="es-ES" dirty="0"/>
              <a:t>La </a:t>
            </a:r>
            <a:r>
              <a:rPr lang="es-ES" b="1" dirty="0"/>
              <a:t>resolución que ponga fin al recurso podrá: </a:t>
            </a:r>
          </a:p>
          <a:p>
            <a:pPr algn="just"/>
            <a:endParaRPr lang="es-ES" dirty="0"/>
          </a:p>
          <a:p>
            <a:pPr algn="just"/>
            <a:r>
              <a:rPr lang="es-ES" dirty="0"/>
              <a:t>Desecharlo por improcedente, tenerlo por no interpuesto o sobreseerlo, en su caso. </a:t>
            </a:r>
          </a:p>
          <a:p>
            <a:pPr algn="just"/>
            <a:r>
              <a:rPr lang="es-ES" dirty="0"/>
              <a:t>Confirmar el acto impugnado. </a:t>
            </a:r>
          </a:p>
          <a:p>
            <a:pPr algn="just"/>
            <a:r>
              <a:rPr lang="es-ES" dirty="0"/>
              <a:t>Mandar reponer el procedimiento administrativo o que se emita una nueva resolución. </a:t>
            </a:r>
          </a:p>
          <a:p>
            <a:pPr algn="just"/>
            <a:r>
              <a:rPr lang="es-ES" dirty="0"/>
              <a:t>Dejar sin efectos el acto impugnado. </a:t>
            </a:r>
          </a:p>
          <a:p>
            <a:pPr algn="just"/>
            <a:r>
              <a:rPr lang="es-ES" dirty="0"/>
              <a:t>Modificar el acto impugnado o dictar uno nuevo que lo sustituya, cuando el recurso interpuesto sea total o parcialmente resuelto a favor del recurrente. Cuando se deje sin efectos el acto impugnado por la incompetencia de la autoridad que emitió el acto, la resolución correspondiente declarará la nulidad lisa y llana. </a:t>
            </a:r>
            <a:endParaRPr lang="es-MX" dirty="0"/>
          </a:p>
        </p:txBody>
      </p:sp>
      <p:sp>
        <p:nvSpPr>
          <p:cNvPr id="4" name="Marcador de número de diapositiva 3">
            <a:extLst>
              <a:ext uri="{FF2B5EF4-FFF2-40B4-BE49-F238E27FC236}">
                <a16:creationId xmlns:a16="http://schemas.microsoft.com/office/drawing/2014/main" id="{877174BB-FA8C-2C9F-DB1E-A218C028DBE7}"/>
              </a:ext>
            </a:extLst>
          </p:cNvPr>
          <p:cNvSpPr>
            <a:spLocks noGrp="1"/>
          </p:cNvSpPr>
          <p:nvPr>
            <p:ph type="sldNum" sz="quarter" idx="12"/>
          </p:nvPr>
        </p:nvSpPr>
        <p:spPr/>
        <p:txBody>
          <a:bodyPr/>
          <a:lstStyle/>
          <a:p>
            <a:fld id="{68432295-429D-48A8-8BB4-BC6A94E7B0B1}" type="slidenum">
              <a:rPr lang="es-MX" smtClean="0"/>
              <a:t>8</a:t>
            </a:fld>
            <a:endParaRPr lang="es-MX" dirty="0"/>
          </a:p>
        </p:txBody>
      </p:sp>
    </p:spTree>
    <p:extLst>
      <p:ext uri="{BB962C8B-B14F-4D97-AF65-F5344CB8AC3E}">
        <p14:creationId xmlns:p14="http://schemas.microsoft.com/office/powerpoint/2010/main" val="480999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9B9B23-C747-42B1-D756-DE9E13C0C024}"/>
              </a:ext>
            </a:extLst>
          </p:cNvPr>
          <p:cNvSpPr>
            <a:spLocks noGrp="1"/>
          </p:cNvSpPr>
          <p:nvPr>
            <p:ph type="title"/>
          </p:nvPr>
        </p:nvSpPr>
        <p:spPr/>
        <p:txBody>
          <a:bodyPr/>
          <a:lstStyle/>
          <a:p>
            <a:r>
              <a:rPr lang="es-ES" dirty="0"/>
              <a:t>Cumplimiento de la Resolución</a:t>
            </a:r>
            <a:endParaRPr lang="es-MX" dirty="0"/>
          </a:p>
        </p:txBody>
      </p:sp>
      <p:sp>
        <p:nvSpPr>
          <p:cNvPr id="3" name="Marcador de contenido 2">
            <a:extLst>
              <a:ext uri="{FF2B5EF4-FFF2-40B4-BE49-F238E27FC236}">
                <a16:creationId xmlns:a16="http://schemas.microsoft.com/office/drawing/2014/main" id="{29CBC61F-5692-4EEB-2A59-ADB6B4B0939D}"/>
              </a:ext>
            </a:extLst>
          </p:cNvPr>
          <p:cNvSpPr>
            <a:spLocks noGrp="1"/>
          </p:cNvSpPr>
          <p:nvPr>
            <p:ph idx="1"/>
          </p:nvPr>
        </p:nvSpPr>
        <p:spPr/>
        <p:txBody>
          <a:bodyPr>
            <a:normAutofit fontScale="92500" lnSpcReduction="10000"/>
          </a:bodyPr>
          <a:lstStyle/>
          <a:p>
            <a:pPr algn="just"/>
            <a:r>
              <a:rPr lang="es-ES" dirty="0"/>
              <a:t>Cuando se deje sin efectos el acto o la resolución recurrida por un vicio de forma, éstos se pueden reponer subsanando el vicio que produjo su revocación. Si se revoca por vicios del procedimiento, éste se puede reanudar reponiendo el acto viciado y a partir del mismo. </a:t>
            </a:r>
          </a:p>
          <a:p>
            <a:pPr algn="just"/>
            <a:endParaRPr lang="es-ES" dirty="0"/>
          </a:p>
          <a:p>
            <a:pPr algn="just"/>
            <a:r>
              <a:rPr lang="es-ES" dirty="0"/>
              <a:t>Si tiene su causa en un </a:t>
            </a:r>
            <a:r>
              <a:rPr lang="es-ES" b="1" dirty="0"/>
              <a:t>vicio de forma </a:t>
            </a:r>
            <a:r>
              <a:rPr lang="es-ES" dirty="0"/>
              <a:t>de la resolución impugnada, ésta se puede reponer subsanando el vicio que produjo su revocación; en el caso de revocación por vicios de procedimiento, éste se puede reanudar reponiendo el acto viciado y a partir del mismo. En ambos casos, la autoridad que deba cumplir la resolución firme cuenta con un plazo de cuatro meses para reponer el procedimiento y dictar una nueva resolución definitiva.</a:t>
            </a:r>
            <a:endParaRPr lang="es-MX" dirty="0"/>
          </a:p>
        </p:txBody>
      </p:sp>
      <p:sp>
        <p:nvSpPr>
          <p:cNvPr id="4" name="Marcador de número de diapositiva 3">
            <a:extLst>
              <a:ext uri="{FF2B5EF4-FFF2-40B4-BE49-F238E27FC236}">
                <a16:creationId xmlns:a16="http://schemas.microsoft.com/office/drawing/2014/main" id="{BA8EB4A6-A7DD-B9D0-8681-01E73C9AB72D}"/>
              </a:ext>
            </a:extLst>
          </p:cNvPr>
          <p:cNvSpPr>
            <a:spLocks noGrp="1"/>
          </p:cNvSpPr>
          <p:nvPr>
            <p:ph type="sldNum" sz="quarter" idx="12"/>
          </p:nvPr>
        </p:nvSpPr>
        <p:spPr/>
        <p:txBody>
          <a:bodyPr/>
          <a:lstStyle/>
          <a:p>
            <a:fld id="{68432295-429D-48A8-8BB4-BC6A94E7B0B1}" type="slidenum">
              <a:rPr lang="es-MX" smtClean="0"/>
              <a:t>9</a:t>
            </a:fld>
            <a:endParaRPr lang="es-MX" dirty="0"/>
          </a:p>
        </p:txBody>
      </p:sp>
    </p:spTree>
    <p:extLst>
      <p:ext uri="{BB962C8B-B14F-4D97-AF65-F5344CB8AC3E}">
        <p14:creationId xmlns:p14="http://schemas.microsoft.com/office/powerpoint/2010/main" val="22076929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3223</TotalTime>
  <Words>3112</Words>
  <Application>Microsoft Office PowerPoint</Application>
  <PresentationFormat>Panorámica</PresentationFormat>
  <Paragraphs>179</Paragraphs>
  <Slides>30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30</vt:i4>
      </vt:variant>
    </vt:vector>
  </HeadingPairs>
  <TitlesOfParts>
    <vt:vector size="34" baseType="lpstr">
      <vt:lpstr>Arial</vt:lpstr>
      <vt:lpstr>Calibri</vt:lpstr>
      <vt:lpstr>Calibri Light</vt:lpstr>
      <vt:lpstr>Tema de Office</vt:lpstr>
      <vt:lpstr>Fiscalización y Medios de Defensa Parte II</vt:lpstr>
      <vt:lpstr>Formalidades del escrito de Recurso de Revocación</vt:lpstr>
      <vt:lpstr>Presentación de PowerPoint</vt:lpstr>
      <vt:lpstr>Improcedencia del Recurso de Revocación</vt:lpstr>
      <vt:lpstr>Presentación de PowerPoint</vt:lpstr>
      <vt:lpstr>Tramite y Resolución del Recurso</vt:lpstr>
      <vt:lpstr>Presentación de PowerPoint</vt:lpstr>
      <vt:lpstr>Presentación de PowerPoint</vt:lpstr>
      <vt:lpstr>Cumplimiento de la Resolución</vt:lpstr>
      <vt:lpstr>Presentación de PowerPoint</vt:lpstr>
      <vt:lpstr>Juicio Contencioso Administrativo (Jurisdiccional) </vt:lpstr>
      <vt:lpstr>Plazos para presentar la demanda</vt:lpstr>
      <vt:lpstr>Presentación de PowerPoint</vt:lpstr>
      <vt:lpstr>Presentación de PowerPoint</vt:lpstr>
      <vt:lpstr>Estructura de la demanda</vt:lpstr>
      <vt:lpstr>Presentación de PowerPoint</vt:lpstr>
      <vt:lpstr>Presentación de PowerPoint</vt:lpstr>
      <vt:lpstr>Documentos que de deben de adjuntar en su presentación</vt:lpstr>
      <vt:lpstr>Presentación de PowerPoint</vt:lpstr>
      <vt:lpstr>¿Qué pasa si no conozco el acto impugnado, o fue notificado ilegalmente?</vt:lpstr>
      <vt:lpstr>Presentación de PowerPoint</vt:lpstr>
      <vt:lpstr>Ampliación de la demanda</vt:lpstr>
      <vt:lpstr>Contestación de demanda</vt:lpstr>
      <vt:lpstr>Presentación de PowerPoint</vt:lpstr>
      <vt:lpstr>Presentación de PowerPoint</vt:lpstr>
      <vt:lpstr>Suspensión de la Ejecución del Acto Impugnado (garantía)</vt:lpstr>
      <vt:lpstr>Alegatos</vt:lpstr>
      <vt:lpstr>Sentencia</vt:lpstr>
      <vt:lpstr>Efectos de la sentencia</vt:lpstr>
      <vt:lpstr>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Responsabilidad Solidaria de Socios y Accionistas</dc:title>
  <dc:creator>DIEGO CARDENAS</dc:creator>
  <cp:lastModifiedBy>DIEGO CARDENAS</cp:lastModifiedBy>
  <cp:revision>558</cp:revision>
  <cp:lastPrinted>2021-11-22T19:01:21Z</cp:lastPrinted>
  <dcterms:created xsi:type="dcterms:W3CDTF">2020-08-31T20:31:55Z</dcterms:created>
  <dcterms:modified xsi:type="dcterms:W3CDTF">2025-01-30T19:42:16Z</dcterms:modified>
</cp:coreProperties>
</file>