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3"/>
  </p:notesMasterIdLst>
  <p:sldIdLst>
    <p:sldId id="256" r:id="rId2"/>
    <p:sldId id="307" r:id="rId3"/>
    <p:sldId id="289" r:id="rId4"/>
    <p:sldId id="290" r:id="rId5"/>
    <p:sldId id="308" r:id="rId6"/>
    <p:sldId id="310" r:id="rId7"/>
    <p:sldId id="311" r:id="rId8"/>
    <p:sldId id="309" r:id="rId9"/>
    <p:sldId id="298" r:id="rId10"/>
    <p:sldId id="312" r:id="rId11"/>
    <p:sldId id="299" r:id="rId12"/>
    <p:sldId id="294" r:id="rId13"/>
    <p:sldId id="295" r:id="rId14"/>
    <p:sldId id="300" r:id="rId15"/>
    <p:sldId id="297" r:id="rId16"/>
    <p:sldId id="296" r:id="rId17"/>
    <p:sldId id="303" r:id="rId18"/>
    <p:sldId id="304" r:id="rId19"/>
    <p:sldId id="305" r:id="rId20"/>
    <p:sldId id="306" r:id="rId21"/>
    <p:sldId id="288" r:id="rId22"/>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1" autoAdjust="0"/>
    <p:restoredTop sz="94660"/>
  </p:normalViewPr>
  <p:slideViewPr>
    <p:cSldViewPr snapToGrid="0">
      <p:cViewPr varScale="1">
        <p:scale>
          <a:sx n="74" d="100"/>
          <a:sy n="74" d="100"/>
        </p:scale>
        <p:origin x="51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MX" dirty="0"/>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C6CD55F-7B28-4E10-B223-2A8F294CB8A4}" type="datetimeFigureOut">
              <a:rPr lang="es-MX" smtClean="0"/>
              <a:t>18/01/2022</a:t>
            </a:fld>
            <a:endParaRPr lang="es-MX" dirty="0"/>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9FF4D2A-EB85-4741-8860-F4F2190A6DAD}" type="slidenum">
              <a:rPr lang="es-MX" smtClean="0"/>
              <a:t>‹Nº›</a:t>
            </a:fld>
            <a:endParaRPr lang="es-MX" dirty="0"/>
          </a:p>
        </p:txBody>
      </p:sp>
    </p:spTree>
    <p:extLst>
      <p:ext uri="{BB962C8B-B14F-4D97-AF65-F5344CB8AC3E}">
        <p14:creationId xmlns:p14="http://schemas.microsoft.com/office/powerpoint/2010/main" val="906043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6AD8AE3-CE3C-444B-9AA2-BFE177F2A5FB}" type="datetime1">
              <a:rPr lang="es-MX" smtClean="0"/>
              <a:t>18/01/2022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1073259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C698D4F-07A4-4E96-87C2-08C2C8A3D7FE}" type="datetime1">
              <a:rPr lang="es-MX" smtClean="0"/>
              <a:t>18/01/2022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136706416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C698D4F-07A4-4E96-87C2-08C2C8A3D7FE}" type="datetime1">
              <a:rPr lang="es-MX" smtClean="0"/>
              <a:t>18/01/2022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68432295-429D-48A8-8BB4-BC6A94E7B0B1}" type="slidenum">
              <a:rPr lang="es-MX" smtClean="0"/>
              <a:t>‹Nº›</a:t>
            </a:fld>
            <a:endParaRPr lang="es-MX"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3805290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C698D4F-07A4-4E96-87C2-08C2C8A3D7FE}" type="datetime1">
              <a:rPr lang="es-MX" smtClean="0"/>
              <a:t>18/01/2022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269759424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C698D4F-07A4-4E96-87C2-08C2C8A3D7FE}" type="datetime1">
              <a:rPr lang="es-MX" smtClean="0"/>
              <a:t>18/01/2022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68432295-429D-48A8-8BB4-BC6A94E7B0B1}" type="slidenum">
              <a:rPr lang="es-MX" smtClean="0"/>
              <a:t>‹Nº›</a:t>
            </a:fld>
            <a:endParaRPr lang="es-MX"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4586874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C698D4F-07A4-4E96-87C2-08C2C8A3D7FE}" type="datetime1">
              <a:rPr lang="es-MX" smtClean="0"/>
              <a:t>18/01/2022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389952488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A9163A4-FF32-49A2-806B-C22F47FE2B89}" type="datetime1">
              <a:rPr lang="es-MX" smtClean="0"/>
              <a:t>18/01/2022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66806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0716AAB-4EFE-4E70-8EF9-3C112100CCA8}" type="datetime1">
              <a:rPr lang="es-MX" smtClean="0"/>
              <a:t>18/01/2022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801386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378938D-2513-41FA-AC2E-1020749DC1C6}" type="datetime1">
              <a:rPr lang="es-MX" smtClean="0"/>
              <a:t>18/01/2022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2448279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6381A95-5CDE-47A9-89CC-7E6E42A5CE68}" type="datetime1">
              <a:rPr lang="es-MX" smtClean="0"/>
              <a:t>18/01/2022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2696530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6D024FD-7CF1-42D5-888E-9FDF5B5EA040}" type="datetime1">
              <a:rPr lang="es-MX" smtClean="0"/>
              <a:t>18/01/2022</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3117307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E5F8994-A310-4922-90CA-76D09C31C153}" type="datetime1">
              <a:rPr lang="es-MX" smtClean="0"/>
              <a:t>18/01/2022</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735543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97C0541-E49B-47BC-B1A2-38FD203CF194}" type="datetime1">
              <a:rPr lang="es-MX" smtClean="0"/>
              <a:t>18/01/2022</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4185197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BB1D-5045-47B1-86EB-5250E19C4B02}" type="datetime1">
              <a:rPr lang="es-MX" smtClean="0"/>
              <a:t>18/01/2022</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3909472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E9938CC-DD7E-4AAF-B584-E1A9A92274CB}" type="datetime1">
              <a:rPr lang="es-MX" smtClean="0"/>
              <a:t>18/01/2022</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3705225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68432295-429D-48A8-8BB4-BC6A94E7B0B1}" type="slidenum">
              <a:rPr lang="es-MX" smtClean="0"/>
              <a:t>‹Nº›</a:t>
            </a:fld>
            <a:endParaRPr lang="es-MX" dirty="0"/>
          </a:p>
        </p:txBody>
      </p:sp>
      <p:sp>
        <p:nvSpPr>
          <p:cNvPr id="5" name="Date Placeholder 4"/>
          <p:cNvSpPr>
            <a:spLocks noGrp="1"/>
          </p:cNvSpPr>
          <p:nvPr>
            <p:ph type="dt" sz="half" idx="10"/>
          </p:nvPr>
        </p:nvSpPr>
        <p:spPr/>
        <p:txBody>
          <a:bodyPr/>
          <a:lstStyle/>
          <a:p>
            <a:fld id="{787FF341-5D24-422B-9286-7D849DD8C85E}" type="datetime1">
              <a:rPr lang="es-MX" smtClean="0"/>
              <a:t>18/01/2022</a:t>
            </a:fld>
            <a:endParaRPr lang="es-MX" dirty="0"/>
          </a:p>
        </p:txBody>
      </p:sp>
    </p:spTree>
    <p:extLst>
      <p:ext uri="{BB962C8B-B14F-4D97-AF65-F5344CB8AC3E}">
        <p14:creationId xmlns:p14="http://schemas.microsoft.com/office/powerpoint/2010/main" val="1914431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698D4F-07A4-4E96-87C2-08C2C8A3D7FE}" type="datetime1">
              <a:rPr lang="es-MX" smtClean="0"/>
              <a:t>18/01/2022</a:t>
            </a:fld>
            <a:endParaRPr lang="es-MX"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8432295-429D-48A8-8BB4-BC6A94E7B0B1}" type="slidenum">
              <a:rPr lang="es-MX" smtClean="0"/>
              <a:t>‹Nº›</a:t>
            </a:fld>
            <a:endParaRPr lang="es-MX" dirty="0"/>
          </a:p>
        </p:txBody>
      </p:sp>
    </p:spTree>
    <p:extLst>
      <p:ext uri="{BB962C8B-B14F-4D97-AF65-F5344CB8AC3E}">
        <p14:creationId xmlns:p14="http://schemas.microsoft.com/office/powerpoint/2010/main" val="305209628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1268" y="1080036"/>
            <a:ext cx="9144000" cy="2387600"/>
          </a:xfrm>
        </p:spPr>
        <p:txBody>
          <a:bodyPr>
            <a:normAutofit/>
          </a:bodyPr>
          <a:lstStyle/>
          <a:p>
            <a:r>
              <a:rPr lang="es-ES" b="1" dirty="0"/>
              <a:t>Actos Pre Judiciales, ante un Crédito Fiscal</a:t>
            </a:r>
            <a:endParaRPr lang="es-MX" b="1" dirty="0"/>
          </a:p>
        </p:txBody>
      </p:sp>
      <p:sp>
        <p:nvSpPr>
          <p:cNvPr id="3" name="Subtítulo 2"/>
          <p:cNvSpPr>
            <a:spLocks noGrp="1"/>
          </p:cNvSpPr>
          <p:nvPr>
            <p:ph type="subTitle" idx="1"/>
          </p:nvPr>
        </p:nvSpPr>
        <p:spPr>
          <a:xfrm>
            <a:off x="1524000" y="3705905"/>
            <a:ext cx="9144000" cy="1655762"/>
          </a:xfrm>
        </p:spPr>
        <p:txBody>
          <a:bodyPr/>
          <a:lstStyle/>
          <a:p>
            <a:endParaRPr lang="es-MX" dirty="0"/>
          </a:p>
          <a:p>
            <a:r>
              <a:rPr lang="es-MX" dirty="0"/>
              <a:t>C.P.C. Manuel Jesús Cárdenas Espinosa</a:t>
            </a:r>
          </a:p>
          <a:p>
            <a:r>
              <a:rPr lang="es-MX" dirty="0"/>
              <a:t>Licenciado Diego Cárdenas Aguilar</a:t>
            </a:r>
          </a:p>
        </p:txBody>
      </p:sp>
      <p:sp>
        <p:nvSpPr>
          <p:cNvPr id="4" name="Marcador de número de diapositiva 3"/>
          <p:cNvSpPr>
            <a:spLocks noGrp="1"/>
          </p:cNvSpPr>
          <p:nvPr>
            <p:ph type="sldNum" sz="quarter" idx="12"/>
          </p:nvPr>
        </p:nvSpPr>
        <p:spPr/>
        <p:txBody>
          <a:bodyPr/>
          <a:lstStyle/>
          <a:p>
            <a:fld id="{68432295-429D-48A8-8BB4-BC6A94E7B0B1}" type="slidenum">
              <a:rPr lang="es-MX" smtClean="0"/>
              <a:t>1</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53822" y="418801"/>
            <a:ext cx="2916942" cy="964694"/>
          </a:xfrm>
          <a:prstGeom prst="rect">
            <a:avLst/>
          </a:prstGeom>
        </p:spPr>
      </p:pic>
    </p:spTree>
    <p:extLst>
      <p:ext uri="{BB962C8B-B14F-4D97-AF65-F5344CB8AC3E}">
        <p14:creationId xmlns:p14="http://schemas.microsoft.com/office/powerpoint/2010/main" val="4277009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3B314EE-A163-4986-9A8C-A140C3D6ACEB}"/>
              </a:ext>
            </a:extLst>
          </p:cNvPr>
          <p:cNvSpPr>
            <a:spLocks noGrp="1"/>
          </p:cNvSpPr>
          <p:nvPr>
            <p:ph type="title"/>
          </p:nvPr>
        </p:nvSpPr>
        <p:spPr>
          <a:xfrm>
            <a:off x="838200" y="136526"/>
            <a:ext cx="10515600" cy="960438"/>
          </a:xfrm>
        </p:spPr>
        <p:txBody>
          <a:bodyPr/>
          <a:lstStyle/>
          <a:p>
            <a:pPr algn="ctr"/>
            <a:r>
              <a:rPr lang="es-MX" b="1" dirty="0"/>
              <a:t>Competencia de la PRODECON</a:t>
            </a:r>
          </a:p>
        </p:txBody>
      </p:sp>
      <p:sp>
        <p:nvSpPr>
          <p:cNvPr id="3" name="Marcador de contenido 2">
            <a:extLst>
              <a:ext uri="{FF2B5EF4-FFF2-40B4-BE49-F238E27FC236}">
                <a16:creationId xmlns:a16="http://schemas.microsoft.com/office/drawing/2014/main" xmlns="" id="{B2EBAE60-025E-450E-AC6C-57A6218E7975}"/>
              </a:ext>
            </a:extLst>
          </p:cNvPr>
          <p:cNvSpPr>
            <a:spLocks noGrp="1"/>
          </p:cNvSpPr>
          <p:nvPr>
            <p:ph idx="1"/>
          </p:nvPr>
        </p:nvSpPr>
        <p:spPr>
          <a:xfrm>
            <a:off x="838200" y="1462088"/>
            <a:ext cx="10515600" cy="4894262"/>
          </a:xfrm>
        </p:spPr>
        <p:txBody>
          <a:bodyPr>
            <a:normAutofit fontScale="92500" lnSpcReduction="10000"/>
          </a:bodyPr>
          <a:lstStyle/>
          <a:p>
            <a:r>
              <a:rPr lang="es-MX" dirty="0"/>
              <a:t>SAT</a:t>
            </a:r>
          </a:p>
          <a:p>
            <a:endParaRPr lang="es-MX" dirty="0"/>
          </a:p>
          <a:p>
            <a:r>
              <a:rPr lang="es-MX" dirty="0"/>
              <a:t>IMSS</a:t>
            </a:r>
          </a:p>
          <a:p>
            <a:endParaRPr lang="es-MX" dirty="0"/>
          </a:p>
          <a:p>
            <a:r>
              <a:rPr lang="es-MX" dirty="0"/>
              <a:t>INFONAVIT</a:t>
            </a:r>
          </a:p>
          <a:p>
            <a:endParaRPr lang="es-MX" dirty="0"/>
          </a:p>
          <a:p>
            <a:r>
              <a:rPr lang="es-MX" dirty="0"/>
              <a:t>Autoridades Coordinadas</a:t>
            </a:r>
          </a:p>
          <a:p>
            <a:endParaRPr lang="es-MX" dirty="0"/>
          </a:p>
          <a:p>
            <a:r>
              <a:rPr lang="es-MX" dirty="0"/>
              <a:t>PROFECO</a:t>
            </a:r>
          </a:p>
          <a:p>
            <a:endParaRPr lang="es-MX" dirty="0"/>
          </a:p>
          <a:p>
            <a:r>
              <a:rPr lang="es-MX" dirty="0"/>
              <a:t>ISSSTE</a:t>
            </a:r>
          </a:p>
          <a:p>
            <a:endParaRPr lang="es-MX" dirty="0"/>
          </a:p>
          <a:p>
            <a:r>
              <a:rPr lang="es-MX" dirty="0"/>
              <a:t>CONAGUA</a:t>
            </a:r>
          </a:p>
        </p:txBody>
      </p:sp>
      <p:sp>
        <p:nvSpPr>
          <p:cNvPr id="4" name="Marcador de número de diapositiva 3">
            <a:extLst>
              <a:ext uri="{FF2B5EF4-FFF2-40B4-BE49-F238E27FC236}">
                <a16:creationId xmlns:a16="http://schemas.microsoft.com/office/drawing/2014/main" xmlns="" id="{1D14D078-8FB8-47F1-8F53-62E1D4F4FEE8}"/>
              </a:ext>
            </a:extLst>
          </p:cNvPr>
          <p:cNvSpPr>
            <a:spLocks noGrp="1"/>
          </p:cNvSpPr>
          <p:nvPr>
            <p:ph type="sldNum" sz="quarter" idx="12"/>
          </p:nvPr>
        </p:nvSpPr>
        <p:spPr/>
        <p:txBody>
          <a:bodyPr/>
          <a:lstStyle/>
          <a:p>
            <a:fld id="{68432295-429D-48A8-8BB4-BC6A94E7B0B1}" type="slidenum">
              <a:rPr lang="es-MX" smtClean="0"/>
              <a:t>10</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81887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B190A6B2-8027-4E89-AF5D-D28D656C97B5}"/>
              </a:ext>
            </a:extLst>
          </p:cNvPr>
          <p:cNvSpPr>
            <a:spLocks noGrp="1"/>
          </p:cNvSpPr>
          <p:nvPr>
            <p:ph idx="1"/>
          </p:nvPr>
        </p:nvSpPr>
        <p:spPr>
          <a:xfrm>
            <a:off x="728870" y="1311965"/>
            <a:ext cx="10624930" cy="4864998"/>
          </a:xfrm>
        </p:spPr>
        <p:txBody>
          <a:bodyPr>
            <a:normAutofit/>
          </a:bodyPr>
          <a:lstStyle/>
          <a:p>
            <a:pPr algn="just"/>
            <a:r>
              <a:rPr lang="es-ES" dirty="0"/>
              <a:t>La Procuraduría de la Defensa del Contribuyente brinda servicios de orientación, asesoría, consulta, representación y defensa legal, investigación, recepción y trámite de quejas y reclamaciones contra </a:t>
            </a:r>
            <a:r>
              <a:rPr lang="es-ES" b="1" dirty="0"/>
              <a:t>actos u omisiones de las autoridades fiscales federales </a:t>
            </a:r>
            <a:r>
              <a:rPr lang="es-ES" dirty="0"/>
              <a:t>que vulneren los derechos de los contribuyentes, así como de </a:t>
            </a:r>
            <a:r>
              <a:rPr lang="es-ES" b="1" u="sng" dirty="0"/>
              <a:t>acuerdos conclusivos </a:t>
            </a:r>
            <a:r>
              <a:rPr lang="es-ES" dirty="0"/>
              <a:t>como un medio alternativo para resolver de forma anticipada y consensuada los diferendos que durante el ejercicio de las facultades de comprobación surjan entre las autoridades fiscales los contribuyentes, o bien, </a:t>
            </a:r>
            <a:r>
              <a:rPr lang="es-ES" b="1" dirty="0"/>
              <a:t>para regularizar la situación fiscal </a:t>
            </a:r>
            <a:r>
              <a:rPr lang="es-ES" dirty="0"/>
              <a:t>de </a:t>
            </a:r>
            <a:r>
              <a:rPr lang="es-MX" dirty="0"/>
              <a:t>los contribuyentes.</a:t>
            </a:r>
          </a:p>
          <a:p>
            <a:endParaRPr lang="es-MX" dirty="0"/>
          </a:p>
        </p:txBody>
      </p:sp>
      <p:sp>
        <p:nvSpPr>
          <p:cNvPr id="4" name="Marcador de número de diapositiva 3">
            <a:extLst>
              <a:ext uri="{FF2B5EF4-FFF2-40B4-BE49-F238E27FC236}">
                <a16:creationId xmlns:a16="http://schemas.microsoft.com/office/drawing/2014/main" xmlns="" id="{BECE6027-3A5A-4C03-B3EE-FCE8C638BFDD}"/>
              </a:ext>
            </a:extLst>
          </p:cNvPr>
          <p:cNvSpPr>
            <a:spLocks noGrp="1"/>
          </p:cNvSpPr>
          <p:nvPr>
            <p:ph type="sldNum" sz="quarter" idx="12"/>
          </p:nvPr>
        </p:nvSpPr>
        <p:spPr/>
        <p:txBody>
          <a:bodyPr/>
          <a:lstStyle/>
          <a:p>
            <a:fld id="{68432295-429D-48A8-8BB4-BC6A94E7B0B1}" type="slidenum">
              <a:rPr lang="es-MX" smtClean="0"/>
              <a:t>11</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385880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AA96D227-22DF-47AF-AC9C-DE9241BDDBDC}"/>
              </a:ext>
            </a:extLst>
          </p:cNvPr>
          <p:cNvSpPr>
            <a:spLocks noGrp="1"/>
          </p:cNvSpPr>
          <p:nvPr>
            <p:ph idx="1"/>
          </p:nvPr>
        </p:nvSpPr>
        <p:spPr>
          <a:xfrm>
            <a:off x="530087" y="463826"/>
            <a:ext cx="10823713" cy="5713137"/>
          </a:xfrm>
        </p:spPr>
        <p:txBody>
          <a:bodyPr>
            <a:normAutofit/>
          </a:bodyPr>
          <a:lstStyle/>
          <a:p>
            <a:pPr algn="just"/>
            <a:r>
              <a:rPr lang="es-ES" dirty="0"/>
              <a:t>Representa y defiende gratuitamente a las personas físicas, personas morales, obligados solidarios o terceros, cuando el monto del asunto o de los créditos fiscales (sin contar actualizaciones, accesorios y multas) no excedan  de </a:t>
            </a:r>
            <a:r>
              <a:rPr lang="es-ES" b="1" dirty="0"/>
              <a:t>$981,339.00 pesos</a:t>
            </a:r>
          </a:p>
          <a:p>
            <a:pPr algn="just"/>
            <a:endParaRPr lang="es-ES" b="1" dirty="0"/>
          </a:p>
          <a:p>
            <a:pPr algn="just"/>
            <a:r>
              <a:rPr lang="es-ES" b="1" dirty="0"/>
              <a:t>La PRODECON, se obliga a:</a:t>
            </a:r>
          </a:p>
          <a:p>
            <a:pPr algn="just"/>
            <a:endParaRPr lang="es-ES" dirty="0"/>
          </a:p>
          <a:p>
            <a:pPr algn="just"/>
            <a:r>
              <a:rPr lang="es-ES" dirty="0"/>
              <a:t>Prestar el servicio de Representación y Defensa Legal de manera gratuita.</a:t>
            </a:r>
          </a:p>
          <a:p>
            <a:pPr algn="just"/>
            <a:r>
              <a:rPr lang="es-ES" dirty="0"/>
              <a:t>Dar a conocer a través de un </a:t>
            </a:r>
            <a:r>
              <a:rPr lang="es-ES" b="1" dirty="0"/>
              <a:t>dictamen jurídico</a:t>
            </a:r>
            <a:r>
              <a:rPr lang="es-ES" dirty="0"/>
              <a:t>, la estrategia legal necesaria para la defensa de tus derechos como contribuyente.</a:t>
            </a:r>
          </a:p>
          <a:p>
            <a:pPr algn="just"/>
            <a:r>
              <a:rPr lang="es-ES" dirty="0"/>
              <a:t>Informarte el estado procesal que guarda tu asunto.</a:t>
            </a:r>
          </a:p>
          <a:p>
            <a:pPr algn="just"/>
            <a:r>
              <a:rPr lang="es-ES" dirty="0"/>
              <a:t>Hacerte del conocimiento, cuando sea procedente, la forma y términos en que puede suspenderse el </a:t>
            </a:r>
            <a:r>
              <a:rPr lang="es-ES" b="1" dirty="0"/>
              <a:t>Procedimiento Administrativo de Ejecución</a:t>
            </a:r>
            <a:r>
              <a:rPr lang="es-ES" dirty="0"/>
              <a:t> de los créditos fiscales emitidos en tu contra.</a:t>
            </a:r>
          </a:p>
          <a:p>
            <a:pPr algn="just"/>
            <a:r>
              <a:rPr lang="es-ES" dirty="0"/>
              <a:t>Patrocinar al Contribuyente legalmente, hasta la total resolución de su asunto.</a:t>
            </a:r>
          </a:p>
        </p:txBody>
      </p:sp>
      <p:sp>
        <p:nvSpPr>
          <p:cNvPr id="4" name="Marcador de número de diapositiva 3">
            <a:extLst>
              <a:ext uri="{FF2B5EF4-FFF2-40B4-BE49-F238E27FC236}">
                <a16:creationId xmlns:a16="http://schemas.microsoft.com/office/drawing/2014/main" xmlns="" id="{EF26A9E8-9ADF-4208-B1DD-88E233EC2A08}"/>
              </a:ext>
            </a:extLst>
          </p:cNvPr>
          <p:cNvSpPr>
            <a:spLocks noGrp="1"/>
          </p:cNvSpPr>
          <p:nvPr>
            <p:ph type="sldNum" sz="quarter" idx="12"/>
          </p:nvPr>
        </p:nvSpPr>
        <p:spPr/>
        <p:txBody>
          <a:bodyPr/>
          <a:lstStyle/>
          <a:p>
            <a:fld id="{68432295-429D-48A8-8BB4-BC6A94E7B0B1}" type="slidenum">
              <a:rPr lang="es-MX" smtClean="0"/>
              <a:t>12</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3474080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249D0160-1A54-43B4-85DA-4F3C67CD0567}"/>
              </a:ext>
            </a:extLst>
          </p:cNvPr>
          <p:cNvSpPr>
            <a:spLocks noGrp="1"/>
          </p:cNvSpPr>
          <p:nvPr>
            <p:ph idx="1"/>
          </p:nvPr>
        </p:nvSpPr>
        <p:spPr>
          <a:xfrm>
            <a:off x="609600" y="569843"/>
            <a:ext cx="10744200" cy="5658679"/>
          </a:xfrm>
        </p:spPr>
        <p:txBody>
          <a:bodyPr>
            <a:normAutofit/>
          </a:bodyPr>
          <a:lstStyle/>
          <a:p>
            <a:pPr algn="just"/>
            <a:r>
              <a:rPr lang="es-ES" b="1" dirty="0"/>
              <a:t>¿Cuáles son los </a:t>
            </a:r>
            <a:r>
              <a:rPr lang="es-ES" b="1" u="sng" dirty="0"/>
              <a:t>Medios de defensa</a:t>
            </a:r>
            <a:r>
              <a:rPr lang="es-ES" b="1" dirty="0"/>
              <a:t> que existen en contra los actos de las autoridades fiscales?</a:t>
            </a:r>
          </a:p>
          <a:p>
            <a:pPr algn="just"/>
            <a:endParaRPr lang="es-ES" dirty="0"/>
          </a:p>
          <a:p>
            <a:pPr algn="just"/>
            <a:r>
              <a:rPr lang="es-ES" dirty="0"/>
              <a:t>Conforme a las leyes se pueden interponer en contra de los actos o resoluciones de las autoridades fiscales, los siguientes medios de defensa:</a:t>
            </a:r>
          </a:p>
          <a:p>
            <a:pPr algn="just"/>
            <a:endParaRPr lang="es-ES" dirty="0"/>
          </a:p>
          <a:p>
            <a:pPr algn="just"/>
            <a:r>
              <a:rPr lang="es-ES" b="1" dirty="0"/>
              <a:t>Recurso de Inconformidad; </a:t>
            </a:r>
            <a:r>
              <a:rPr lang="es-ES" dirty="0"/>
              <a:t>se presenta ante el IMSS o el INFONAVIT.</a:t>
            </a:r>
          </a:p>
          <a:p>
            <a:pPr algn="just"/>
            <a:r>
              <a:rPr lang="es-ES" b="1" dirty="0"/>
              <a:t>Recurso de Revocación; </a:t>
            </a:r>
            <a:r>
              <a:rPr lang="es-ES" dirty="0"/>
              <a:t>se presenta ante el SAT y las Autoridades Coordinadas (Secretarías de Finanzas de los Estados).</a:t>
            </a:r>
          </a:p>
          <a:p>
            <a:pPr algn="just"/>
            <a:r>
              <a:rPr lang="es-ES" b="1" dirty="0"/>
              <a:t>Juicio de Nulidad; </a:t>
            </a:r>
            <a:r>
              <a:rPr lang="es-ES" dirty="0"/>
              <a:t>se presenta ante el Tribunal Federal de Justicia Administrativa.</a:t>
            </a:r>
          </a:p>
          <a:p>
            <a:pPr algn="just"/>
            <a:r>
              <a:rPr lang="es-ES" b="1" dirty="0"/>
              <a:t>Demanda de Amparo; </a:t>
            </a:r>
            <a:r>
              <a:rPr lang="es-ES" dirty="0"/>
              <a:t>se presenta ante los órganos del Poder Judicial de la Federación.</a:t>
            </a:r>
            <a:endParaRPr lang="es-MX" dirty="0"/>
          </a:p>
        </p:txBody>
      </p:sp>
      <p:sp>
        <p:nvSpPr>
          <p:cNvPr id="4" name="Marcador de número de diapositiva 3">
            <a:extLst>
              <a:ext uri="{FF2B5EF4-FFF2-40B4-BE49-F238E27FC236}">
                <a16:creationId xmlns:a16="http://schemas.microsoft.com/office/drawing/2014/main" xmlns="" id="{145BE633-3335-4279-900B-314691641CE4}"/>
              </a:ext>
            </a:extLst>
          </p:cNvPr>
          <p:cNvSpPr>
            <a:spLocks noGrp="1"/>
          </p:cNvSpPr>
          <p:nvPr>
            <p:ph type="sldNum" sz="quarter" idx="12"/>
          </p:nvPr>
        </p:nvSpPr>
        <p:spPr/>
        <p:txBody>
          <a:bodyPr/>
          <a:lstStyle/>
          <a:p>
            <a:fld id="{68432295-429D-48A8-8BB4-BC6A94E7B0B1}" type="slidenum">
              <a:rPr lang="es-MX" smtClean="0"/>
              <a:t>13</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4088252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CB6B5B1C-6B9E-4CF1-8AFE-F5F6AC2818E0}"/>
              </a:ext>
            </a:extLst>
          </p:cNvPr>
          <p:cNvSpPr>
            <a:spLocks noGrp="1"/>
          </p:cNvSpPr>
          <p:nvPr>
            <p:ph idx="1"/>
          </p:nvPr>
        </p:nvSpPr>
        <p:spPr>
          <a:xfrm>
            <a:off x="838200" y="662609"/>
            <a:ext cx="10515600" cy="5514354"/>
          </a:xfrm>
        </p:spPr>
        <p:txBody>
          <a:bodyPr/>
          <a:lstStyle/>
          <a:p>
            <a:r>
              <a:rPr lang="es-MX" dirty="0"/>
              <a:t>En dos vías de </a:t>
            </a:r>
            <a:r>
              <a:rPr lang="es-MX" b="1" dirty="0"/>
              <a:t>defensa</a:t>
            </a:r>
            <a:r>
              <a:rPr lang="es-MX" dirty="0"/>
              <a:t> Fiscal:</a:t>
            </a:r>
          </a:p>
          <a:p>
            <a:endParaRPr lang="es-MX" dirty="0"/>
          </a:p>
          <a:p>
            <a:r>
              <a:rPr lang="es-MX" u="sng" dirty="0"/>
              <a:t>Administrativa</a:t>
            </a:r>
            <a:r>
              <a:rPr lang="es-MX" dirty="0"/>
              <a:t>: </a:t>
            </a:r>
            <a:r>
              <a:rPr lang="es-ES" b="1" dirty="0"/>
              <a:t>Recurso de Inconformidad;</a:t>
            </a:r>
            <a:r>
              <a:rPr lang="es-ES" dirty="0"/>
              <a:t> se presenta ante el IMSS o el INFONAVIT.</a:t>
            </a:r>
          </a:p>
          <a:p>
            <a:r>
              <a:rPr lang="es-ES" b="1" dirty="0"/>
              <a:t>Recurso de Revocación;</a:t>
            </a:r>
            <a:r>
              <a:rPr lang="es-ES" dirty="0"/>
              <a:t> se presenta ante el SAT y las Autoridades Coordinadas (Secretarías de Finanzas de los Estados).</a:t>
            </a:r>
          </a:p>
          <a:p>
            <a:endParaRPr lang="es-MX" dirty="0"/>
          </a:p>
          <a:p>
            <a:r>
              <a:rPr lang="es-MX" u="sng" dirty="0"/>
              <a:t>Jurisdiccional</a:t>
            </a:r>
            <a:r>
              <a:rPr lang="es-MX" dirty="0"/>
              <a:t>: </a:t>
            </a:r>
            <a:r>
              <a:rPr lang="es-ES" b="1" dirty="0"/>
              <a:t>Juicio de Nulidad</a:t>
            </a:r>
            <a:r>
              <a:rPr lang="es-ES" dirty="0"/>
              <a:t>; se presenta ante el Tribunal Federal de Justicia Administrativa.</a:t>
            </a:r>
          </a:p>
          <a:p>
            <a:r>
              <a:rPr lang="es-ES" b="1" dirty="0"/>
              <a:t>Demanda de Amparo</a:t>
            </a:r>
            <a:r>
              <a:rPr lang="es-ES" dirty="0"/>
              <a:t>; se presenta ante los órganos del Poder Judicial de la Federación.</a:t>
            </a:r>
          </a:p>
          <a:p>
            <a:endParaRPr lang="es-MX" u="sng" dirty="0"/>
          </a:p>
        </p:txBody>
      </p:sp>
      <p:sp>
        <p:nvSpPr>
          <p:cNvPr id="4" name="Marcador de número de diapositiva 3">
            <a:extLst>
              <a:ext uri="{FF2B5EF4-FFF2-40B4-BE49-F238E27FC236}">
                <a16:creationId xmlns:a16="http://schemas.microsoft.com/office/drawing/2014/main" xmlns="" id="{6FE7C9B2-C030-4519-9AED-E435EA05F6F8}"/>
              </a:ext>
            </a:extLst>
          </p:cNvPr>
          <p:cNvSpPr>
            <a:spLocks noGrp="1"/>
          </p:cNvSpPr>
          <p:nvPr>
            <p:ph type="sldNum" sz="quarter" idx="12"/>
          </p:nvPr>
        </p:nvSpPr>
        <p:spPr/>
        <p:txBody>
          <a:bodyPr/>
          <a:lstStyle/>
          <a:p>
            <a:fld id="{68432295-429D-48A8-8BB4-BC6A94E7B0B1}" type="slidenum">
              <a:rPr lang="es-MX" smtClean="0"/>
              <a:t>14</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2561168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C897340-80F3-4880-8724-728E8573A5CB}"/>
              </a:ext>
            </a:extLst>
          </p:cNvPr>
          <p:cNvSpPr>
            <a:spLocks noGrp="1"/>
          </p:cNvSpPr>
          <p:nvPr>
            <p:ph type="title"/>
          </p:nvPr>
        </p:nvSpPr>
        <p:spPr>
          <a:xfrm>
            <a:off x="838200" y="136525"/>
            <a:ext cx="10515600" cy="1325563"/>
          </a:xfrm>
        </p:spPr>
        <p:txBody>
          <a:bodyPr>
            <a:normAutofit/>
          </a:bodyPr>
          <a:lstStyle/>
          <a:p>
            <a:pPr algn="ctr"/>
            <a:r>
              <a:rPr lang="es-MX" sz="3600" b="1" dirty="0"/>
              <a:t>¿Qué tipos de actos de autoridad se controvierten?</a:t>
            </a:r>
          </a:p>
        </p:txBody>
      </p:sp>
      <p:sp>
        <p:nvSpPr>
          <p:cNvPr id="3" name="Marcador de contenido 2">
            <a:extLst>
              <a:ext uri="{FF2B5EF4-FFF2-40B4-BE49-F238E27FC236}">
                <a16:creationId xmlns:a16="http://schemas.microsoft.com/office/drawing/2014/main" xmlns="" id="{3EE6B083-D34C-4512-9E40-0EE49001DAC4}"/>
              </a:ext>
            </a:extLst>
          </p:cNvPr>
          <p:cNvSpPr>
            <a:spLocks noGrp="1"/>
          </p:cNvSpPr>
          <p:nvPr>
            <p:ph idx="1"/>
          </p:nvPr>
        </p:nvSpPr>
        <p:spPr>
          <a:xfrm>
            <a:off x="543339" y="1311966"/>
            <a:ext cx="10810461" cy="5044384"/>
          </a:xfrm>
        </p:spPr>
        <p:txBody>
          <a:bodyPr>
            <a:normAutofit/>
          </a:bodyPr>
          <a:lstStyle/>
          <a:p>
            <a:pPr algn="just"/>
            <a:r>
              <a:rPr lang="es-ES" dirty="0"/>
              <a:t>Imposición de multas.</a:t>
            </a:r>
          </a:p>
          <a:p>
            <a:pPr algn="just"/>
            <a:r>
              <a:rPr lang="es-ES" dirty="0"/>
              <a:t>Determinación de créditos fiscales derivados de visitas domiciliarias o revisiones de gabinete.</a:t>
            </a:r>
          </a:p>
          <a:p>
            <a:pPr algn="just"/>
            <a:r>
              <a:rPr lang="es-ES" dirty="0"/>
              <a:t>Multas por la no expedición de comprobantes fiscales.</a:t>
            </a:r>
          </a:p>
          <a:p>
            <a:pPr algn="just"/>
            <a:r>
              <a:rPr lang="es-ES" dirty="0"/>
              <a:t>Determinación por el IMSS de diferencias en el pago de las cuotas de seguridad social.</a:t>
            </a:r>
          </a:p>
          <a:p>
            <a:pPr algn="just"/>
            <a:r>
              <a:rPr lang="es-ES" dirty="0"/>
              <a:t>Determinación por el INFONAVIT de diferencias en el pago de aportaciones y amortizaciones.</a:t>
            </a:r>
          </a:p>
          <a:p>
            <a:pPr algn="just"/>
            <a:r>
              <a:rPr lang="es-ES" dirty="0"/>
              <a:t>Actos del Procedimiento Administrativo de Ejecución en el que se embargan cuentas bancarias, bienes, negociaciones, etc.</a:t>
            </a:r>
          </a:p>
          <a:p>
            <a:pPr algn="just"/>
            <a:r>
              <a:rPr lang="es-ES" dirty="0"/>
              <a:t>Negativas de Devoluciones por el SAT.</a:t>
            </a:r>
          </a:p>
          <a:p>
            <a:pPr algn="just"/>
            <a:r>
              <a:rPr lang="es-ES" dirty="0"/>
              <a:t>Negativas de prescripción o de caducidad de créditos fiscales.</a:t>
            </a:r>
          </a:p>
          <a:p>
            <a:pPr algn="just"/>
            <a:r>
              <a:rPr lang="es-ES" dirty="0"/>
              <a:t>Rectificaciones de Primas.</a:t>
            </a:r>
          </a:p>
          <a:p>
            <a:pPr algn="just"/>
            <a:r>
              <a:rPr lang="es-ES" dirty="0"/>
              <a:t>Determinación de créditos derivados de Procedimientos Administrativos en Materia Aduanera relacionados con la legal estancia o importación de bienes a nuestro país.</a:t>
            </a:r>
          </a:p>
          <a:p>
            <a:pPr algn="just"/>
            <a:r>
              <a:rPr lang="es-ES" dirty="0"/>
              <a:t>Asuntos derivados de los supuestos del 69-B del Código Fiscal de la Federación.</a:t>
            </a:r>
            <a:endParaRPr lang="es-MX" dirty="0"/>
          </a:p>
        </p:txBody>
      </p:sp>
      <p:sp>
        <p:nvSpPr>
          <p:cNvPr id="4" name="Marcador de número de diapositiva 3">
            <a:extLst>
              <a:ext uri="{FF2B5EF4-FFF2-40B4-BE49-F238E27FC236}">
                <a16:creationId xmlns:a16="http://schemas.microsoft.com/office/drawing/2014/main" xmlns="" id="{EC689DA4-CB61-45DA-B477-F510AF03E17E}"/>
              </a:ext>
            </a:extLst>
          </p:cNvPr>
          <p:cNvSpPr>
            <a:spLocks noGrp="1"/>
          </p:cNvSpPr>
          <p:nvPr>
            <p:ph type="sldNum" sz="quarter" idx="12"/>
          </p:nvPr>
        </p:nvSpPr>
        <p:spPr/>
        <p:txBody>
          <a:bodyPr/>
          <a:lstStyle/>
          <a:p>
            <a:fld id="{68432295-429D-48A8-8BB4-BC6A94E7B0B1}" type="slidenum">
              <a:rPr lang="es-MX" smtClean="0"/>
              <a:t>15</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1088742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130A2ADD-AE0C-4A9E-8FDC-7995050C71BB}"/>
              </a:ext>
            </a:extLst>
          </p:cNvPr>
          <p:cNvSpPr>
            <a:spLocks noGrp="1"/>
          </p:cNvSpPr>
          <p:nvPr>
            <p:ph idx="1"/>
          </p:nvPr>
        </p:nvSpPr>
        <p:spPr>
          <a:xfrm>
            <a:off x="636104" y="450574"/>
            <a:ext cx="10946296" cy="5905776"/>
          </a:xfrm>
        </p:spPr>
        <p:txBody>
          <a:bodyPr>
            <a:normAutofit/>
          </a:bodyPr>
          <a:lstStyle/>
          <a:p>
            <a:pPr algn="just"/>
            <a:r>
              <a:rPr lang="es-ES" b="1" dirty="0"/>
              <a:t>¿Qué plazos se tienen para presentar los medios de defensa?</a:t>
            </a:r>
          </a:p>
          <a:p>
            <a:pPr algn="just"/>
            <a:endParaRPr lang="es-ES" dirty="0"/>
          </a:p>
          <a:p>
            <a:pPr algn="just"/>
            <a:r>
              <a:rPr lang="es-ES" dirty="0"/>
              <a:t>Por regla general, los plazos para presentar los medios de defesa a partir de que las autoridades fiscales </a:t>
            </a:r>
            <a:r>
              <a:rPr lang="es-ES" b="1" dirty="0"/>
              <a:t>te notifican un acto o resolución </a:t>
            </a:r>
            <a:r>
              <a:rPr lang="es-ES" dirty="0"/>
              <a:t>son los siguientes:</a:t>
            </a:r>
          </a:p>
          <a:p>
            <a:pPr algn="just"/>
            <a:endParaRPr lang="es-ES" dirty="0"/>
          </a:p>
          <a:p>
            <a:pPr algn="just"/>
            <a:r>
              <a:rPr lang="es-ES" b="1" dirty="0"/>
              <a:t>15 días </a:t>
            </a:r>
            <a:r>
              <a:rPr lang="es-ES" dirty="0"/>
              <a:t>para presentar el Recurso de Inconformidad por actos del IMSS o el INFONAVIT.</a:t>
            </a:r>
          </a:p>
          <a:p>
            <a:pPr algn="just"/>
            <a:r>
              <a:rPr lang="es-ES" b="1" dirty="0"/>
              <a:t>30 días </a:t>
            </a:r>
            <a:r>
              <a:rPr lang="es-ES" dirty="0"/>
              <a:t>para presentar el Recurso de Revocación en contra de actos del SAT o de las Autoridades Coordinadas.</a:t>
            </a:r>
          </a:p>
          <a:p>
            <a:pPr algn="just"/>
            <a:r>
              <a:rPr lang="es-ES" b="1" dirty="0"/>
              <a:t>30 días </a:t>
            </a:r>
            <a:r>
              <a:rPr lang="es-ES" dirty="0"/>
              <a:t>para presentar la demanda de nulidad ante el Tribunal Federal de Justicia Administrativa, por actos de las autoridades fiscales, sin importar si la demanda se tramitará en la vía sumaria, ordinaria, tradicional, en línea o se instrumentará el juicio de resolución exclusiva de fondo.</a:t>
            </a:r>
          </a:p>
          <a:p>
            <a:pPr algn="just"/>
            <a:r>
              <a:rPr lang="es-ES" b="1" dirty="0"/>
              <a:t>15 días </a:t>
            </a:r>
            <a:r>
              <a:rPr lang="es-ES" dirty="0"/>
              <a:t>por regla general, para presentar demanda de amparo, excepcionalmente será de 30 días, cuando se reclame una norma general autoaplicativa.</a:t>
            </a:r>
            <a:endParaRPr lang="es-MX" dirty="0"/>
          </a:p>
        </p:txBody>
      </p:sp>
      <p:sp>
        <p:nvSpPr>
          <p:cNvPr id="4" name="Marcador de número de diapositiva 3">
            <a:extLst>
              <a:ext uri="{FF2B5EF4-FFF2-40B4-BE49-F238E27FC236}">
                <a16:creationId xmlns:a16="http://schemas.microsoft.com/office/drawing/2014/main" xmlns="" id="{9176129F-61E2-4E63-BC2F-C2410D8C0171}"/>
              </a:ext>
            </a:extLst>
          </p:cNvPr>
          <p:cNvSpPr>
            <a:spLocks noGrp="1"/>
          </p:cNvSpPr>
          <p:nvPr>
            <p:ph type="sldNum" sz="quarter" idx="12"/>
          </p:nvPr>
        </p:nvSpPr>
        <p:spPr/>
        <p:txBody>
          <a:bodyPr/>
          <a:lstStyle/>
          <a:p>
            <a:fld id="{68432295-429D-48A8-8BB4-BC6A94E7B0B1}" type="slidenum">
              <a:rPr lang="es-MX" smtClean="0"/>
              <a:t>16</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2329494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E6AD986-8C3A-4AEC-8D28-79E5480662C6}"/>
              </a:ext>
            </a:extLst>
          </p:cNvPr>
          <p:cNvSpPr>
            <a:spLocks noGrp="1"/>
          </p:cNvSpPr>
          <p:nvPr>
            <p:ph type="title"/>
          </p:nvPr>
        </p:nvSpPr>
        <p:spPr>
          <a:xfrm>
            <a:off x="838200" y="136525"/>
            <a:ext cx="10515600" cy="1325563"/>
          </a:xfrm>
        </p:spPr>
        <p:txBody>
          <a:bodyPr/>
          <a:lstStyle/>
          <a:p>
            <a:pPr algn="ctr"/>
            <a:r>
              <a:rPr lang="es-MX" b="1" dirty="0"/>
              <a:t>Acuerdos Conclusivos/PRODECON</a:t>
            </a:r>
          </a:p>
        </p:txBody>
      </p:sp>
      <p:sp>
        <p:nvSpPr>
          <p:cNvPr id="3" name="Marcador de contenido 2">
            <a:extLst>
              <a:ext uri="{FF2B5EF4-FFF2-40B4-BE49-F238E27FC236}">
                <a16:creationId xmlns:a16="http://schemas.microsoft.com/office/drawing/2014/main" xmlns="" id="{2BF0BE89-A8F3-4969-BF09-E3ECAEDB893A}"/>
              </a:ext>
            </a:extLst>
          </p:cNvPr>
          <p:cNvSpPr>
            <a:spLocks noGrp="1"/>
          </p:cNvSpPr>
          <p:nvPr>
            <p:ph idx="1"/>
          </p:nvPr>
        </p:nvSpPr>
        <p:spPr>
          <a:xfrm>
            <a:off x="662609" y="1762539"/>
            <a:ext cx="10691191" cy="4414424"/>
          </a:xfrm>
        </p:spPr>
        <p:txBody>
          <a:bodyPr>
            <a:normAutofit/>
          </a:bodyPr>
          <a:lstStyle/>
          <a:p>
            <a:pPr algn="just"/>
            <a:r>
              <a:rPr lang="es-ES" dirty="0"/>
              <a:t>CFF 69 C. Cuando los contribuyentes sean objeto del ejercicio de las facultades de comprobación ya referidos, y no estén de acuerdo con los hechos u omisiones asentados en la última acta parcial, en el acta final, en el oficio de observaciones o en la resolución provisional, que puedan presumir incumplimiento de las disposiciones fiscales, </a:t>
            </a:r>
            <a:r>
              <a:rPr lang="es-ES" b="1" dirty="0"/>
              <a:t>podrán optar por solicitar la adopción de un acuerdo conclusivo.</a:t>
            </a:r>
            <a:r>
              <a:rPr lang="es-ES" dirty="0"/>
              <a:t> </a:t>
            </a:r>
          </a:p>
          <a:p>
            <a:pPr algn="just"/>
            <a:endParaRPr lang="es-ES" dirty="0"/>
          </a:p>
          <a:p>
            <a:pPr algn="just"/>
            <a:r>
              <a:rPr lang="es-ES" dirty="0"/>
              <a:t>Dicho acuerdo podrá versar sobre uno o varios de los hechos u omisiones consignados y será definitivo en cuanto al hecho u omisión sobre el que verse.</a:t>
            </a:r>
            <a:endParaRPr lang="es-MX" dirty="0"/>
          </a:p>
        </p:txBody>
      </p:sp>
      <p:sp>
        <p:nvSpPr>
          <p:cNvPr id="4" name="Marcador de número de diapositiva 3">
            <a:extLst>
              <a:ext uri="{FF2B5EF4-FFF2-40B4-BE49-F238E27FC236}">
                <a16:creationId xmlns:a16="http://schemas.microsoft.com/office/drawing/2014/main" xmlns="" id="{826D473D-40C2-446E-AFA7-C2105C2E85B1}"/>
              </a:ext>
            </a:extLst>
          </p:cNvPr>
          <p:cNvSpPr>
            <a:spLocks noGrp="1"/>
          </p:cNvSpPr>
          <p:nvPr>
            <p:ph type="sldNum" sz="quarter" idx="12"/>
          </p:nvPr>
        </p:nvSpPr>
        <p:spPr/>
        <p:txBody>
          <a:bodyPr/>
          <a:lstStyle/>
          <a:p>
            <a:fld id="{68432295-429D-48A8-8BB4-BC6A94E7B0B1}" type="slidenum">
              <a:rPr lang="es-MX" smtClean="0"/>
              <a:t>17</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3098931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2AF6FAE0-6397-4261-83D9-F9DC6A02BC78}"/>
              </a:ext>
            </a:extLst>
          </p:cNvPr>
          <p:cNvSpPr>
            <a:spLocks noGrp="1"/>
          </p:cNvSpPr>
          <p:nvPr>
            <p:ph idx="1"/>
          </p:nvPr>
        </p:nvSpPr>
        <p:spPr>
          <a:xfrm>
            <a:off x="679174" y="1749286"/>
            <a:ext cx="10515600" cy="4607063"/>
          </a:xfrm>
        </p:spPr>
        <p:txBody>
          <a:bodyPr/>
          <a:lstStyle/>
          <a:p>
            <a:pPr algn="just"/>
            <a:r>
              <a:rPr lang="es-ES" dirty="0"/>
              <a:t> Los contribuyentes podrán solicitar la adopción del acuerdo conclusivo </a:t>
            </a:r>
            <a:r>
              <a:rPr lang="es-ES" b="1" dirty="0"/>
              <a:t>en cualquier momento</a:t>
            </a:r>
            <a:r>
              <a:rPr lang="es-ES" dirty="0"/>
              <a:t>, a partir de que dé inicio el ejercicio de facultades de comprobación y hasta dentro </a:t>
            </a:r>
            <a:r>
              <a:rPr lang="es-ES" b="1" dirty="0"/>
              <a:t>de los veinte días</a:t>
            </a:r>
            <a:r>
              <a:rPr lang="es-ES" dirty="0"/>
              <a:t> siguientes a aquél en que se haya levantado el acta final, notificado el oficio de observaciones o la resolución provisional, según sea el caso, siempre que la autoridad revisora ya haya hecho una calificación de hechos u omisiones.</a:t>
            </a:r>
          </a:p>
          <a:p>
            <a:pPr algn="just"/>
            <a:endParaRPr lang="es-ES" dirty="0"/>
          </a:p>
          <a:p>
            <a:pPr algn="just"/>
            <a:endParaRPr lang="es-ES" dirty="0"/>
          </a:p>
          <a:p>
            <a:pPr algn="just"/>
            <a:endParaRPr lang="es-ES" dirty="0"/>
          </a:p>
          <a:p>
            <a:pPr algn="just"/>
            <a:endParaRPr lang="es-MX" dirty="0"/>
          </a:p>
        </p:txBody>
      </p:sp>
      <p:sp>
        <p:nvSpPr>
          <p:cNvPr id="4" name="Marcador de número de diapositiva 3">
            <a:extLst>
              <a:ext uri="{FF2B5EF4-FFF2-40B4-BE49-F238E27FC236}">
                <a16:creationId xmlns:a16="http://schemas.microsoft.com/office/drawing/2014/main" xmlns="" id="{EF498889-A643-44E3-8CD4-81E05B4D64EB}"/>
              </a:ext>
            </a:extLst>
          </p:cNvPr>
          <p:cNvSpPr>
            <a:spLocks noGrp="1"/>
          </p:cNvSpPr>
          <p:nvPr>
            <p:ph type="sldNum" sz="quarter" idx="12"/>
          </p:nvPr>
        </p:nvSpPr>
        <p:spPr/>
        <p:txBody>
          <a:bodyPr/>
          <a:lstStyle/>
          <a:p>
            <a:fld id="{68432295-429D-48A8-8BB4-BC6A94E7B0B1}" type="slidenum">
              <a:rPr lang="es-MX" smtClean="0"/>
              <a:t>18</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4177292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528BECC4-2EEC-4EC9-A06B-4E238EFDB944}"/>
              </a:ext>
            </a:extLst>
          </p:cNvPr>
          <p:cNvSpPr>
            <a:spLocks noGrp="1"/>
          </p:cNvSpPr>
          <p:nvPr>
            <p:ph idx="1"/>
          </p:nvPr>
        </p:nvSpPr>
        <p:spPr>
          <a:xfrm>
            <a:off x="490330" y="509173"/>
            <a:ext cx="10757452" cy="6029739"/>
          </a:xfrm>
        </p:spPr>
        <p:txBody>
          <a:bodyPr>
            <a:normAutofit/>
          </a:bodyPr>
          <a:lstStyle/>
          <a:p>
            <a:pPr algn="just"/>
            <a:r>
              <a:rPr lang="es-ES" b="1" dirty="0"/>
              <a:t>No procederá la solicitud de adopción de un acuerdo conclusivo en los casos siguientes:</a:t>
            </a:r>
          </a:p>
          <a:p>
            <a:pPr algn="just"/>
            <a:endParaRPr lang="es-ES" dirty="0"/>
          </a:p>
          <a:p>
            <a:pPr algn="just"/>
            <a:r>
              <a:rPr lang="es-ES" dirty="0"/>
              <a:t>I. Respecto a las facultades de comprobación que se ejercen para verificar la procedencia de la devolución de </a:t>
            </a:r>
            <a:r>
              <a:rPr lang="es-ES" b="1" dirty="0"/>
              <a:t>saldos a favor o pago de lo indebido</a:t>
            </a:r>
            <a:r>
              <a:rPr lang="es-ES" dirty="0"/>
              <a:t>.</a:t>
            </a:r>
          </a:p>
          <a:p>
            <a:pPr algn="just"/>
            <a:r>
              <a:rPr lang="es-ES" dirty="0"/>
              <a:t>II. Respecto de actos derivados de la </a:t>
            </a:r>
            <a:r>
              <a:rPr lang="es-ES" b="1" dirty="0"/>
              <a:t>cumplimentación a resoluciones o sentencias.</a:t>
            </a:r>
          </a:p>
          <a:p>
            <a:pPr algn="just"/>
            <a:r>
              <a:rPr lang="es-ES" dirty="0"/>
              <a:t>III. Cuando haya transcurrido el </a:t>
            </a:r>
            <a:r>
              <a:rPr lang="es-ES" b="1" dirty="0"/>
              <a:t>plazo de veinte días siguientes </a:t>
            </a:r>
            <a:r>
              <a:rPr lang="es-ES" dirty="0"/>
              <a:t>a aquél en que se haya levantado el acta final, notificado el oficio de observaciones o la resolución provisional, según sea el caso.</a:t>
            </a:r>
          </a:p>
          <a:p>
            <a:pPr algn="just"/>
            <a:r>
              <a:rPr lang="es-ES" dirty="0"/>
              <a:t>IV. Tratándose de contribuyentes que se ubiquen en los supuestos a que se refieren el segundo y cuarto párrafos, este último en su parte final, del artículo </a:t>
            </a:r>
            <a:r>
              <a:rPr lang="es-ES" b="1" dirty="0"/>
              <a:t>69-B </a:t>
            </a:r>
            <a:r>
              <a:rPr lang="es-ES" dirty="0"/>
              <a:t>del</a:t>
            </a:r>
            <a:r>
              <a:rPr lang="es-ES" b="1" dirty="0"/>
              <a:t> </a:t>
            </a:r>
            <a:r>
              <a:rPr lang="es-ES" dirty="0"/>
              <a:t>Código.</a:t>
            </a:r>
            <a:endParaRPr lang="es-MX" dirty="0"/>
          </a:p>
        </p:txBody>
      </p:sp>
      <p:sp>
        <p:nvSpPr>
          <p:cNvPr id="4" name="Marcador de número de diapositiva 3">
            <a:extLst>
              <a:ext uri="{FF2B5EF4-FFF2-40B4-BE49-F238E27FC236}">
                <a16:creationId xmlns:a16="http://schemas.microsoft.com/office/drawing/2014/main" xmlns="" id="{62F6EC51-F545-4FA4-BD21-D1CF1D411F90}"/>
              </a:ext>
            </a:extLst>
          </p:cNvPr>
          <p:cNvSpPr>
            <a:spLocks noGrp="1"/>
          </p:cNvSpPr>
          <p:nvPr>
            <p:ph type="sldNum" sz="quarter" idx="12"/>
          </p:nvPr>
        </p:nvSpPr>
        <p:spPr/>
        <p:txBody>
          <a:bodyPr/>
          <a:lstStyle/>
          <a:p>
            <a:fld id="{68432295-429D-48A8-8BB4-BC6A94E7B0B1}" type="slidenum">
              <a:rPr lang="es-MX" smtClean="0"/>
              <a:t>19</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6010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935DAB33-9CDF-4E70-8308-EB14C2E4496B}"/>
              </a:ext>
            </a:extLst>
          </p:cNvPr>
          <p:cNvSpPr>
            <a:spLocks noGrp="1"/>
          </p:cNvSpPr>
          <p:nvPr>
            <p:ph idx="1"/>
          </p:nvPr>
        </p:nvSpPr>
        <p:spPr>
          <a:xfrm>
            <a:off x="559904" y="606424"/>
            <a:ext cx="10515600" cy="5608845"/>
          </a:xfrm>
        </p:spPr>
        <p:txBody>
          <a:bodyPr>
            <a:normAutofit/>
          </a:bodyPr>
          <a:lstStyle/>
          <a:p>
            <a:pPr algn="just"/>
            <a:r>
              <a:rPr lang="es-ES" dirty="0"/>
              <a:t>Nuestro Sistema Tributario Mexicano ha basado su funcionamiento en los principios legales que tienen su sustento en el llamado principio de </a:t>
            </a:r>
            <a:r>
              <a:rPr lang="es-ES" b="1" dirty="0"/>
              <a:t>“buena fe”. </a:t>
            </a:r>
            <a:r>
              <a:rPr lang="es-ES" dirty="0"/>
              <a:t>Es decir se la otorgado total credibilidad al contribuyente en cuanto a la declaración de sus contribuciones, esto tal y como prevé el artículo 6 del CFF, en cuanto a que será el propio contribuyente quien llevará a cabo </a:t>
            </a:r>
            <a:r>
              <a:rPr lang="es-ES" b="1" dirty="0"/>
              <a:t>la determinación correspondiente</a:t>
            </a:r>
            <a:r>
              <a:rPr lang="es-ES" dirty="0"/>
              <a:t>. (Auto aplicación de las contribuciones). </a:t>
            </a:r>
          </a:p>
          <a:p>
            <a:pPr algn="just"/>
            <a:endParaRPr lang="es-ES" dirty="0"/>
          </a:p>
          <a:p>
            <a:pPr algn="just"/>
            <a:r>
              <a:rPr lang="es-ES" dirty="0"/>
              <a:t>La autoridad fiscal puede ejercer facultades de comprobación.</a:t>
            </a:r>
          </a:p>
          <a:p>
            <a:pPr algn="just"/>
            <a:endParaRPr lang="es-ES" dirty="0"/>
          </a:p>
          <a:p>
            <a:pPr algn="just"/>
            <a:r>
              <a:rPr lang="es-ES" dirty="0"/>
              <a:t>El </a:t>
            </a:r>
            <a:r>
              <a:rPr lang="es-ES" b="1" dirty="0"/>
              <a:t>crédito fiscal </a:t>
            </a:r>
            <a:r>
              <a:rPr lang="es-ES" dirty="0"/>
              <a:t>surge en el momento en que la cantidad a pagar por el particular </a:t>
            </a:r>
            <a:r>
              <a:rPr lang="es-ES" b="1" dirty="0"/>
              <a:t>es líquida y exigible</a:t>
            </a:r>
            <a:r>
              <a:rPr lang="es-ES" dirty="0"/>
              <a:t>. Esto sucede cuando, transcurrido el momento en que debió hacerse el pago, el Estado ejerce sus facultades de comprobación </a:t>
            </a:r>
            <a:r>
              <a:rPr lang="es-ES" b="1" dirty="0"/>
              <a:t>para determinar en cantidad líquida el impuesto debido</a:t>
            </a:r>
            <a:r>
              <a:rPr lang="es-ES" dirty="0"/>
              <a:t>, lo determina y transcurren los plazos para la defensa del contribuyente (o ésta no resulta exitosa)</a:t>
            </a:r>
            <a:endParaRPr lang="es-MX" dirty="0"/>
          </a:p>
        </p:txBody>
      </p:sp>
      <p:sp>
        <p:nvSpPr>
          <p:cNvPr id="4" name="Marcador de número de diapositiva 3">
            <a:extLst>
              <a:ext uri="{FF2B5EF4-FFF2-40B4-BE49-F238E27FC236}">
                <a16:creationId xmlns:a16="http://schemas.microsoft.com/office/drawing/2014/main" xmlns="" id="{47A924FA-9C77-4F4E-88C8-BFB6B79F49BC}"/>
              </a:ext>
            </a:extLst>
          </p:cNvPr>
          <p:cNvSpPr>
            <a:spLocks noGrp="1"/>
          </p:cNvSpPr>
          <p:nvPr>
            <p:ph type="sldNum" sz="quarter" idx="12"/>
          </p:nvPr>
        </p:nvSpPr>
        <p:spPr/>
        <p:txBody>
          <a:bodyPr/>
          <a:lstStyle/>
          <a:p>
            <a:fld id="{68432295-429D-48A8-8BB4-BC6A94E7B0B1}" type="slidenum">
              <a:rPr lang="es-MX" smtClean="0"/>
              <a:t>2</a:t>
            </a:fld>
            <a:endParaRPr lang="es-MX" dirty="0"/>
          </a:p>
        </p:txBody>
      </p:sp>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44555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EE356209-4A5F-4291-A06E-B93DED2B29FF}"/>
              </a:ext>
            </a:extLst>
          </p:cNvPr>
          <p:cNvSpPr>
            <a:spLocks noGrp="1"/>
          </p:cNvSpPr>
          <p:nvPr>
            <p:ph idx="1"/>
          </p:nvPr>
        </p:nvSpPr>
        <p:spPr>
          <a:xfrm>
            <a:off x="679174" y="371061"/>
            <a:ext cx="10515600" cy="5830955"/>
          </a:xfrm>
        </p:spPr>
        <p:txBody>
          <a:bodyPr>
            <a:normAutofit/>
          </a:bodyPr>
          <a:lstStyle/>
          <a:p>
            <a:pPr algn="just"/>
            <a:r>
              <a:rPr lang="es-ES" dirty="0"/>
              <a:t>La Procuraduría de la Defensa del Contribuyente </a:t>
            </a:r>
            <a:r>
              <a:rPr lang="es-ES" b="1" dirty="0"/>
              <a:t>requerirá a la autoridad revisora</a:t>
            </a:r>
            <a:r>
              <a:rPr lang="es-ES" dirty="0"/>
              <a:t> para que, en un plazo de </a:t>
            </a:r>
            <a:r>
              <a:rPr lang="es-ES" b="1" dirty="0"/>
              <a:t>veinte días</a:t>
            </a:r>
            <a:r>
              <a:rPr lang="es-ES" dirty="0"/>
              <a:t>, contados a partir del requerimiento, manifieste si acepta o no los términos en que se plantea el acuerdo conclusivo; los fundamentos y motivos por los cuales no se acepta, o bien, exprese los términos en que procedería la adopción de dicho acuerdo.</a:t>
            </a:r>
          </a:p>
          <a:p>
            <a:pPr algn="just"/>
            <a:endParaRPr lang="es-ES" dirty="0"/>
          </a:p>
          <a:p>
            <a:pPr algn="just"/>
            <a:r>
              <a:rPr lang="es-ES" dirty="0"/>
              <a:t>Una vez que la PRODECON acusa de recibo de la respuesta de la autoridad fiscal, contará con un </a:t>
            </a:r>
            <a:r>
              <a:rPr lang="es-ES" b="1" dirty="0"/>
              <a:t>plazo de veinte días para concluir el procedimiento</a:t>
            </a:r>
            <a:r>
              <a:rPr lang="es-ES" dirty="0"/>
              <a:t>, lo que se notificará a las partes. De concluirse el procedimiento con la </a:t>
            </a:r>
            <a:r>
              <a:rPr lang="es-ES" b="1" dirty="0"/>
              <a:t>suscripción del Acuerdo</a:t>
            </a:r>
            <a:r>
              <a:rPr lang="es-ES" dirty="0"/>
              <a:t>, éste deberá firmarse por el contribuyente y la autoridad revisora, así como por la referida Procuraduría.</a:t>
            </a:r>
          </a:p>
          <a:p>
            <a:pPr algn="just"/>
            <a:endParaRPr lang="es-ES" dirty="0"/>
          </a:p>
          <a:p>
            <a:pPr algn="just"/>
            <a:r>
              <a:rPr lang="es-ES" dirty="0"/>
              <a:t>En contra de los acuerdos conclusivos alcanzados y suscritos por el contribuyente y la autoridad, </a:t>
            </a:r>
            <a:r>
              <a:rPr lang="es-ES" b="1" u="sng" dirty="0"/>
              <a:t>no</a:t>
            </a:r>
            <a:r>
              <a:rPr lang="es-ES" b="1" dirty="0"/>
              <a:t> procederá medio de defensa alguno ni procedimiento de resolución de controversias.                     </a:t>
            </a:r>
            <a:endParaRPr lang="es-MX" b="1" dirty="0"/>
          </a:p>
        </p:txBody>
      </p:sp>
      <p:sp>
        <p:nvSpPr>
          <p:cNvPr id="4" name="Marcador de número de diapositiva 3">
            <a:extLst>
              <a:ext uri="{FF2B5EF4-FFF2-40B4-BE49-F238E27FC236}">
                <a16:creationId xmlns:a16="http://schemas.microsoft.com/office/drawing/2014/main" xmlns="" id="{C649343B-1B50-4697-904B-006EB249051C}"/>
              </a:ext>
            </a:extLst>
          </p:cNvPr>
          <p:cNvSpPr>
            <a:spLocks noGrp="1"/>
          </p:cNvSpPr>
          <p:nvPr>
            <p:ph type="sldNum" sz="quarter" idx="12"/>
          </p:nvPr>
        </p:nvSpPr>
        <p:spPr/>
        <p:txBody>
          <a:bodyPr/>
          <a:lstStyle/>
          <a:p>
            <a:fld id="{68432295-429D-48A8-8BB4-BC6A94E7B0B1}" type="slidenum">
              <a:rPr lang="es-MX" smtClean="0"/>
              <a:t>20</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2889699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49721"/>
          </a:xfrm>
        </p:spPr>
        <p:txBody>
          <a:bodyPr/>
          <a:lstStyle/>
          <a:p>
            <a:pPr algn="ctr"/>
            <a:r>
              <a:rPr lang="es-MX" b="1" i="1" dirty="0"/>
              <a:t>Muchas gracias</a:t>
            </a:r>
          </a:p>
        </p:txBody>
      </p:sp>
      <p:sp>
        <p:nvSpPr>
          <p:cNvPr id="3" name="Marcador de contenido 2"/>
          <p:cNvSpPr>
            <a:spLocks noGrp="1"/>
          </p:cNvSpPr>
          <p:nvPr>
            <p:ph idx="1"/>
          </p:nvPr>
        </p:nvSpPr>
        <p:spPr>
          <a:xfrm>
            <a:off x="655983" y="1579971"/>
            <a:ext cx="10515600" cy="4351338"/>
          </a:xfrm>
        </p:spPr>
        <p:txBody>
          <a:bodyPr>
            <a:normAutofit/>
          </a:bodyPr>
          <a:lstStyle/>
          <a:p>
            <a:pPr algn="ctr"/>
            <a:r>
              <a:rPr lang="es-MX" b="1" dirty="0"/>
              <a:t>www.despachocardenas.com</a:t>
            </a:r>
          </a:p>
          <a:p>
            <a:pPr algn="ctr"/>
            <a:endParaRPr lang="es-MX" b="1" dirty="0"/>
          </a:p>
          <a:p>
            <a:pPr algn="ctr"/>
            <a:r>
              <a:rPr lang="es-MX" b="1" dirty="0"/>
              <a:t>Instagram: @despacho_cardenas</a:t>
            </a:r>
          </a:p>
          <a:p>
            <a:pPr algn="ctr"/>
            <a:endParaRPr lang="es-MX" b="1" dirty="0"/>
          </a:p>
          <a:p>
            <a:pPr algn="ctr"/>
            <a:r>
              <a:rPr lang="es-MX" b="1" dirty="0"/>
              <a:t>Facebook y Linkedin: Despacho Cárdenas y Asociados S.C.</a:t>
            </a:r>
          </a:p>
          <a:p>
            <a:pPr algn="ctr"/>
            <a:endParaRPr lang="es-MX" b="1" dirty="0"/>
          </a:p>
          <a:p>
            <a:pPr algn="ctr"/>
            <a:r>
              <a:rPr lang="es-MX" b="1" dirty="0"/>
              <a:t>5555331995</a:t>
            </a:r>
          </a:p>
          <a:p>
            <a:pPr algn="ctr"/>
            <a:endParaRPr lang="es-MX" b="1" dirty="0"/>
          </a:p>
          <a:p>
            <a:pPr algn="ctr"/>
            <a:r>
              <a:rPr lang="es-MX" b="1" dirty="0"/>
              <a:t>contacto@despachocardenas.com</a:t>
            </a:r>
          </a:p>
        </p:txBody>
      </p:sp>
      <p:sp>
        <p:nvSpPr>
          <p:cNvPr id="4" name="Marcador de número de diapositiva 3"/>
          <p:cNvSpPr>
            <a:spLocks noGrp="1"/>
          </p:cNvSpPr>
          <p:nvPr>
            <p:ph type="sldNum" sz="quarter" idx="12"/>
          </p:nvPr>
        </p:nvSpPr>
        <p:spPr/>
        <p:txBody>
          <a:bodyPr/>
          <a:lstStyle/>
          <a:p>
            <a:fld id="{68432295-429D-48A8-8BB4-BC6A94E7B0B1}" type="slidenum">
              <a:rPr lang="es-MX" smtClean="0"/>
              <a:t>21</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4126633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5D45785D-888F-44DF-BA0A-F3C3B1504C80}"/>
              </a:ext>
            </a:extLst>
          </p:cNvPr>
          <p:cNvSpPr>
            <a:spLocks noGrp="1"/>
          </p:cNvSpPr>
          <p:nvPr>
            <p:ph idx="1"/>
          </p:nvPr>
        </p:nvSpPr>
        <p:spPr>
          <a:xfrm>
            <a:off x="649357" y="914400"/>
            <a:ext cx="10704443" cy="5262563"/>
          </a:xfrm>
        </p:spPr>
        <p:txBody>
          <a:bodyPr>
            <a:normAutofit/>
          </a:bodyPr>
          <a:lstStyle/>
          <a:p>
            <a:pPr algn="just"/>
            <a:r>
              <a:rPr lang="es-ES" dirty="0"/>
              <a:t>La mejor manera de </a:t>
            </a:r>
            <a:r>
              <a:rPr lang="es-ES" b="1" dirty="0"/>
              <a:t>defenderte, o</a:t>
            </a:r>
            <a:r>
              <a:rPr lang="es-ES" dirty="0"/>
              <a:t> a tu empresa de un </a:t>
            </a:r>
            <a:r>
              <a:rPr lang="es-ES" b="1" dirty="0"/>
              <a:t>crédito fiscal</a:t>
            </a:r>
            <a:r>
              <a:rPr lang="es-ES" dirty="0"/>
              <a:t>, es conocer los medios y recursos que hay a tu alcance y tener una debida asesoría del especialista: Tu CPC y tu abogado.</a:t>
            </a:r>
          </a:p>
          <a:p>
            <a:pPr algn="just"/>
            <a:endParaRPr lang="es-ES" dirty="0"/>
          </a:p>
          <a:p>
            <a:pPr algn="just"/>
            <a:r>
              <a:rPr lang="es-ES" dirty="0"/>
              <a:t>Vale la pena entender con claridad qué es exactamente este concepto. De acuerdo con el </a:t>
            </a:r>
            <a:r>
              <a:rPr lang="es-ES" b="1" dirty="0"/>
              <a:t>Código Fiscal de la Federación</a:t>
            </a:r>
            <a:r>
              <a:rPr lang="es-ES" dirty="0"/>
              <a:t>, un crédito fiscal es:</a:t>
            </a:r>
          </a:p>
          <a:p>
            <a:pPr algn="just"/>
            <a:endParaRPr lang="es-ES" dirty="0"/>
          </a:p>
          <a:p>
            <a:pPr algn="just"/>
            <a:r>
              <a:rPr lang="es-ES" dirty="0"/>
              <a:t> Los que tenga derecho a percibir el Estado o sus organismos descentralizados que provengan de </a:t>
            </a:r>
            <a:r>
              <a:rPr lang="es-ES" b="1" dirty="0"/>
              <a:t>contribuciones, de sus accesorios o de aprovechamientos, incluyendo los que deriven de responsabilidades que el Estado tenga derecho a exigir </a:t>
            </a:r>
            <a:r>
              <a:rPr lang="es-ES" dirty="0"/>
              <a:t>de sus funcionarios o empleados o de los particulares, así como aquellos a los que las leyes les den ese carácter y el Estado tenga derecho a percibir por cuenta ajena.</a:t>
            </a:r>
            <a:endParaRPr lang="es-MX" dirty="0"/>
          </a:p>
        </p:txBody>
      </p:sp>
      <p:sp>
        <p:nvSpPr>
          <p:cNvPr id="4" name="Marcador de número de diapositiva 3">
            <a:extLst>
              <a:ext uri="{FF2B5EF4-FFF2-40B4-BE49-F238E27FC236}">
                <a16:creationId xmlns:a16="http://schemas.microsoft.com/office/drawing/2014/main" xmlns="" id="{E9463CFF-A6A3-442F-B122-7B92C43866B0}"/>
              </a:ext>
            </a:extLst>
          </p:cNvPr>
          <p:cNvSpPr>
            <a:spLocks noGrp="1"/>
          </p:cNvSpPr>
          <p:nvPr>
            <p:ph type="sldNum" sz="quarter" idx="12"/>
          </p:nvPr>
        </p:nvSpPr>
        <p:spPr/>
        <p:txBody>
          <a:bodyPr/>
          <a:lstStyle/>
          <a:p>
            <a:fld id="{68432295-429D-48A8-8BB4-BC6A94E7B0B1}" type="slidenum">
              <a:rPr lang="es-MX" smtClean="0"/>
              <a:t>3</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1039060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3F431F23-9CAC-4858-96E7-2E5A423A0E61}"/>
              </a:ext>
            </a:extLst>
          </p:cNvPr>
          <p:cNvSpPr>
            <a:spLocks noGrp="1"/>
          </p:cNvSpPr>
          <p:nvPr>
            <p:ph idx="1"/>
          </p:nvPr>
        </p:nvSpPr>
        <p:spPr>
          <a:xfrm>
            <a:off x="838200" y="662609"/>
            <a:ext cx="10515600" cy="5514354"/>
          </a:xfrm>
        </p:spPr>
        <p:txBody>
          <a:bodyPr>
            <a:normAutofit/>
          </a:bodyPr>
          <a:lstStyle/>
          <a:p>
            <a:pPr algn="just"/>
            <a:r>
              <a:rPr lang="es-ES" dirty="0"/>
              <a:t>Para dejarlo más claro, se trata de un </a:t>
            </a:r>
            <a:r>
              <a:rPr lang="es-ES" b="1" dirty="0"/>
              <a:t>adeudo fiscal </a:t>
            </a:r>
            <a:r>
              <a:rPr lang="es-ES" dirty="0"/>
              <a:t>que un individuo o empresa tiene con el fisco. Este adeudo puede provenir por la </a:t>
            </a:r>
            <a:r>
              <a:rPr lang="es-ES" b="1" dirty="0"/>
              <a:t>declaración de impuestos, el pago de una multa o por diferencias entre los pagos</a:t>
            </a:r>
            <a:r>
              <a:rPr lang="es-ES" dirty="0"/>
              <a:t>. Asimismo hay otros organismos que pueden requerir de un crédito fiscal a tu empresa, por ejemplo, las instituciones de salud pública y las de vivienda.</a:t>
            </a:r>
          </a:p>
          <a:p>
            <a:pPr algn="just"/>
            <a:endParaRPr lang="es-ES" dirty="0"/>
          </a:p>
          <a:p>
            <a:pPr algn="just"/>
            <a:r>
              <a:rPr lang="es-ES" dirty="0"/>
              <a:t>La mejor manera de evitar un crédito fiscal, es que realices y presentes puntualmente </a:t>
            </a:r>
            <a:r>
              <a:rPr lang="es-ES" b="1" dirty="0"/>
              <a:t>tus declaraciones de impuestos</a:t>
            </a:r>
            <a:r>
              <a:rPr lang="es-ES" dirty="0"/>
              <a:t>, ya que, contrario a lo que pueda pensarse, mientras más dedicado seas en realizar ese trámite, difícilmente tendrás problemas con el fisco, e incluso podrás solicitar devoluciones o realizar compensaciones por saldo a favor. (Art. 28 CFF)</a:t>
            </a:r>
          </a:p>
          <a:p>
            <a:pPr algn="just"/>
            <a:endParaRPr lang="es-ES" dirty="0"/>
          </a:p>
          <a:p>
            <a:pPr algn="just"/>
            <a:r>
              <a:rPr lang="es-ES" b="0" i="0" dirty="0">
                <a:solidFill>
                  <a:srgbClr val="000000"/>
                </a:solidFill>
                <a:effectLst/>
                <a:latin typeface="Calibri" panose="020F0502020204030204" pitchFamily="34" charset="0"/>
              </a:rPr>
              <a:t>Es indispensable la materialidad y es recomendable que factures todos los gastos que realizas, pero que estés perfectamente enterado sobre lo qué sí puedes deducir, y lo qué no. Recuerda que si realizas adecuadamente tus declaraciones, </a:t>
            </a:r>
            <a:r>
              <a:rPr lang="es-ES" b="1" i="0" dirty="0">
                <a:solidFill>
                  <a:srgbClr val="000000"/>
                </a:solidFill>
                <a:effectLst/>
                <a:latin typeface="Calibri" panose="020F0502020204030204" pitchFamily="34" charset="0"/>
              </a:rPr>
              <a:t>gozarás de un excelente historial fiscal y eso te ayudará en el futuro.</a:t>
            </a:r>
            <a:endParaRPr lang="es-MX" b="1" dirty="0"/>
          </a:p>
        </p:txBody>
      </p:sp>
      <p:sp>
        <p:nvSpPr>
          <p:cNvPr id="4" name="Marcador de número de diapositiva 3">
            <a:extLst>
              <a:ext uri="{FF2B5EF4-FFF2-40B4-BE49-F238E27FC236}">
                <a16:creationId xmlns:a16="http://schemas.microsoft.com/office/drawing/2014/main" xmlns="" id="{9A6FEFD6-E7A5-4168-B041-12A788235D36}"/>
              </a:ext>
            </a:extLst>
          </p:cNvPr>
          <p:cNvSpPr>
            <a:spLocks noGrp="1"/>
          </p:cNvSpPr>
          <p:nvPr>
            <p:ph type="sldNum" sz="quarter" idx="12"/>
          </p:nvPr>
        </p:nvSpPr>
        <p:spPr/>
        <p:txBody>
          <a:bodyPr/>
          <a:lstStyle/>
          <a:p>
            <a:fld id="{68432295-429D-48A8-8BB4-BC6A94E7B0B1}" type="slidenum">
              <a:rPr lang="es-MX" smtClean="0"/>
              <a:t>4</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3872262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224ABF0-CC9B-497A-8A13-13FF998007AA}"/>
              </a:ext>
            </a:extLst>
          </p:cNvPr>
          <p:cNvSpPr>
            <a:spLocks noGrp="1"/>
          </p:cNvSpPr>
          <p:nvPr>
            <p:ph type="title"/>
          </p:nvPr>
        </p:nvSpPr>
        <p:spPr>
          <a:xfrm>
            <a:off x="838200" y="136525"/>
            <a:ext cx="10515600" cy="880579"/>
          </a:xfrm>
        </p:spPr>
        <p:txBody>
          <a:bodyPr/>
          <a:lstStyle/>
          <a:p>
            <a:pPr algn="ctr"/>
            <a:r>
              <a:rPr lang="es-MX" b="1" dirty="0"/>
              <a:t>Crédito Fiscal</a:t>
            </a:r>
          </a:p>
        </p:txBody>
      </p:sp>
      <p:sp>
        <p:nvSpPr>
          <p:cNvPr id="3" name="Marcador de contenido 2">
            <a:extLst>
              <a:ext uri="{FF2B5EF4-FFF2-40B4-BE49-F238E27FC236}">
                <a16:creationId xmlns:a16="http://schemas.microsoft.com/office/drawing/2014/main" xmlns="" id="{94369DD6-F40B-42BD-B419-776D0B5138E0}"/>
              </a:ext>
            </a:extLst>
          </p:cNvPr>
          <p:cNvSpPr>
            <a:spLocks noGrp="1"/>
          </p:cNvSpPr>
          <p:nvPr>
            <p:ph idx="1"/>
          </p:nvPr>
        </p:nvSpPr>
        <p:spPr>
          <a:xfrm>
            <a:off x="543339" y="1219200"/>
            <a:ext cx="10810461" cy="4957763"/>
          </a:xfrm>
        </p:spPr>
        <p:txBody>
          <a:bodyPr>
            <a:normAutofit/>
          </a:bodyPr>
          <a:lstStyle/>
          <a:p>
            <a:pPr marL="0" indent="0" algn="just">
              <a:buNone/>
            </a:pPr>
            <a:r>
              <a:rPr lang="es-ES" dirty="0"/>
              <a:t>Comienza con la </a:t>
            </a:r>
            <a:r>
              <a:rPr lang="es-ES" i="1" dirty="0"/>
              <a:t>FACULTADES DE COMPROBACIÓN </a:t>
            </a:r>
            <a:r>
              <a:rPr lang="es-ES" dirty="0"/>
              <a:t>de la autoridad:</a:t>
            </a:r>
          </a:p>
          <a:p>
            <a:pPr marL="0" indent="0" algn="just">
              <a:buNone/>
            </a:pPr>
            <a:endParaRPr lang="es-ES" dirty="0"/>
          </a:p>
          <a:p>
            <a:pPr marL="0" indent="0" algn="just">
              <a:buNone/>
            </a:pPr>
            <a:r>
              <a:rPr lang="es-ES" dirty="0"/>
              <a:t>I.- Rectificar los errores aritméticos, omisiones u otros que aparezcan en las declaraciones.</a:t>
            </a:r>
          </a:p>
          <a:p>
            <a:pPr marL="0" indent="0" algn="just">
              <a:buNone/>
            </a:pPr>
            <a:endParaRPr lang="es-ES" dirty="0"/>
          </a:p>
          <a:p>
            <a:pPr marL="0" indent="0" algn="just">
              <a:buNone/>
            </a:pPr>
            <a:r>
              <a:rPr lang="es-ES" dirty="0"/>
              <a:t>II. Requerir a los contribuyentes, responsables solidarios o terceros con ellos relacionados, para que exhiban en su domicilio, establecimientos, en las oficinas de las propias autoridades o dentro del buzón tributario.</a:t>
            </a:r>
          </a:p>
          <a:p>
            <a:pPr marL="0" indent="0" algn="just">
              <a:buNone/>
            </a:pPr>
            <a:endParaRPr lang="es-ES" dirty="0"/>
          </a:p>
          <a:p>
            <a:pPr marL="0" indent="0" algn="just">
              <a:buNone/>
            </a:pPr>
            <a:r>
              <a:rPr lang="es-ES" dirty="0"/>
              <a:t>III.- Practicar visitas a los contribuyentes, los responsables solidarios o terceros relacionados con ellos y revisar su contabilidad, bienes y mercancías.</a:t>
            </a:r>
            <a:endParaRPr lang="es-MX" dirty="0"/>
          </a:p>
        </p:txBody>
      </p:sp>
      <p:sp>
        <p:nvSpPr>
          <p:cNvPr id="4" name="Marcador de número de diapositiva 3">
            <a:extLst>
              <a:ext uri="{FF2B5EF4-FFF2-40B4-BE49-F238E27FC236}">
                <a16:creationId xmlns:a16="http://schemas.microsoft.com/office/drawing/2014/main" xmlns="" id="{17D9D2B3-8B63-4FA3-BBB5-69D6421D7B60}"/>
              </a:ext>
            </a:extLst>
          </p:cNvPr>
          <p:cNvSpPr>
            <a:spLocks noGrp="1"/>
          </p:cNvSpPr>
          <p:nvPr>
            <p:ph type="sldNum" sz="quarter" idx="12"/>
          </p:nvPr>
        </p:nvSpPr>
        <p:spPr/>
        <p:txBody>
          <a:bodyPr/>
          <a:lstStyle/>
          <a:p>
            <a:fld id="{68432295-429D-48A8-8BB4-BC6A94E7B0B1}" type="slidenum">
              <a:rPr lang="es-MX" smtClean="0"/>
              <a:t>5</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2542643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F4E1C5E9-2FB0-4BC6-9BE1-036941390FF9}"/>
              </a:ext>
            </a:extLst>
          </p:cNvPr>
          <p:cNvSpPr>
            <a:spLocks noGrp="1"/>
          </p:cNvSpPr>
          <p:nvPr>
            <p:ph idx="1"/>
          </p:nvPr>
        </p:nvSpPr>
        <p:spPr>
          <a:xfrm>
            <a:off x="838200" y="477078"/>
            <a:ext cx="10515600" cy="5699885"/>
          </a:xfrm>
        </p:spPr>
        <p:txBody>
          <a:bodyPr>
            <a:normAutofit/>
          </a:bodyPr>
          <a:lstStyle/>
          <a:p>
            <a:pPr algn="just"/>
            <a:r>
              <a:rPr lang="es-ES" dirty="0"/>
              <a:t>IV. Revisar los dictámenes formulados por contadores públicos sobre los estados financieros de los contribuyentes y sobre las operaciones de enajenación de acciones que realicen, así como cualquier otro dictamen que tenga repercusión para efectos fiscales formulado por contador público y su relación con el cumplimiento de disposiciones fiscales.</a:t>
            </a:r>
          </a:p>
          <a:p>
            <a:pPr algn="just"/>
            <a:endParaRPr lang="es-ES" dirty="0"/>
          </a:p>
          <a:p>
            <a:pPr algn="just"/>
            <a:r>
              <a:rPr lang="es-ES" dirty="0"/>
              <a:t>V. Practicar visitas domiciliarias a los contribuyentes.</a:t>
            </a:r>
          </a:p>
          <a:p>
            <a:pPr algn="just"/>
            <a:endParaRPr lang="es-ES" dirty="0"/>
          </a:p>
          <a:p>
            <a:pPr algn="just"/>
            <a:r>
              <a:rPr lang="es-ES" dirty="0"/>
              <a:t>VI.- Practicar u ordenar se practique avalúo o verificación física de toda clase de bienes.</a:t>
            </a:r>
          </a:p>
          <a:p>
            <a:pPr algn="just"/>
            <a:endParaRPr lang="es-ES" dirty="0"/>
          </a:p>
          <a:p>
            <a:pPr algn="just"/>
            <a:r>
              <a:rPr lang="es-ES" dirty="0"/>
              <a:t>VII.- Recabar de los funcionarios y empleados públicos y de los fedatarios, los informes y datos que posean con motivo de sus funciones.</a:t>
            </a:r>
            <a:endParaRPr lang="es-MX" dirty="0"/>
          </a:p>
        </p:txBody>
      </p:sp>
      <p:sp>
        <p:nvSpPr>
          <p:cNvPr id="4" name="Marcador de número de diapositiva 3">
            <a:extLst>
              <a:ext uri="{FF2B5EF4-FFF2-40B4-BE49-F238E27FC236}">
                <a16:creationId xmlns:a16="http://schemas.microsoft.com/office/drawing/2014/main" xmlns="" id="{5771DF8B-17FD-401D-9D7A-4B42045A8F7E}"/>
              </a:ext>
            </a:extLst>
          </p:cNvPr>
          <p:cNvSpPr>
            <a:spLocks noGrp="1"/>
          </p:cNvSpPr>
          <p:nvPr>
            <p:ph type="sldNum" sz="quarter" idx="12"/>
          </p:nvPr>
        </p:nvSpPr>
        <p:spPr/>
        <p:txBody>
          <a:bodyPr/>
          <a:lstStyle/>
          <a:p>
            <a:fld id="{68432295-429D-48A8-8BB4-BC6A94E7B0B1}" type="slidenum">
              <a:rPr lang="es-MX" smtClean="0"/>
              <a:t>6</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2141001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7030C339-8DE7-4E29-AED0-C5DD66DAC220}"/>
              </a:ext>
            </a:extLst>
          </p:cNvPr>
          <p:cNvSpPr>
            <a:spLocks noGrp="1"/>
          </p:cNvSpPr>
          <p:nvPr>
            <p:ph idx="1"/>
          </p:nvPr>
        </p:nvSpPr>
        <p:spPr>
          <a:xfrm>
            <a:off x="410817" y="530087"/>
            <a:ext cx="10942983" cy="5646876"/>
          </a:xfrm>
        </p:spPr>
        <p:txBody>
          <a:bodyPr>
            <a:normAutofit/>
          </a:bodyPr>
          <a:lstStyle/>
          <a:p>
            <a:pPr algn="just"/>
            <a:r>
              <a:rPr lang="es-ES" dirty="0"/>
              <a:t>VIII. Practicar revisiones electrónicas a los contribuyentes, responsables solidarios o terceros con ellos relacionados, basándose en el análisis de la información y documentación que obre en poder de la autoridad.</a:t>
            </a:r>
          </a:p>
          <a:p>
            <a:pPr algn="just"/>
            <a:endParaRPr lang="es-ES" dirty="0"/>
          </a:p>
          <a:p>
            <a:pPr algn="just"/>
            <a:r>
              <a:rPr lang="es-ES" dirty="0"/>
              <a:t>Las autoridades fiscales que estén ejerciendo alguna de las facultades de comprobación, y </a:t>
            </a:r>
            <a:r>
              <a:rPr lang="es-ES" b="1" dirty="0"/>
              <a:t>detecten hechos u omisiones que puedan entrañar un incumplimiento en el pago de contribuciones, deberán informar por medio del buzón tributario al contribuyente</a:t>
            </a:r>
            <a:r>
              <a:rPr lang="es-ES" dirty="0"/>
              <a:t>, en un plazo de al menos 10 días hábiles previos al del levantamiento de la última acta parcial, del oficio de observaciones o de la resolución definitiva en el caso de revisiones electrónicas, el derecho que tienen para acudir a las oficinas que estén llevando a cabo el procedimiento de que se trate, para conocer los hechos y omisiones que hayan detectado. </a:t>
            </a:r>
            <a:r>
              <a:rPr lang="es-ES" b="1" dirty="0"/>
              <a:t>Aquí ya puede participar la PRODECON.</a:t>
            </a:r>
          </a:p>
          <a:p>
            <a:pPr algn="just"/>
            <a:endParaRPr lang="es-ES" dirty="0"/>
          </a:p>
          <a:p>
            <a:pPr algn="just"/>
            <a:endParaRPr lang="es-MX" dirty="0"/>
          </a:p>
        </p:txBody>
      </p:sp>
      <p:sp>
        <p:nvSpPr>
          <p:cNvPr id="4" name="Marcador de número de diapositiva 3">
            <a:extLst>
              <a:ext uri="{FF2B5EF4-FFF2-40B4-BE49-F238E27FC236}">
                <a16:creationId xmlns:a16="http://schemas.microsoft.com/office/drawing/2014/main" xmlns="" id="{B6589A54-CA4E-4640-98C3-827B21118D36}"/>
              </a:ext>
            </a:extLst>
          </p:cNvPr>
          <p:cNvSpPr>
            <a:spLocks noGrp="1"/>
          </p:cNvSpPr>
          <p:nvPr>
            <p:ph type="sldNum" sz="quarter" idx="12"/>
          </p:nvPr>
        </p:nvSpPr>
        <p:spPr/>
        <p:txBody>
          <a:bodyPr/>
          <a:lstStyle/>
          <a:p>
            <a:fld id="{68432295-429D-48A8-8BB4-BC6A94E7B0B1}" type="slidenum">
              <a:rPr lang="es-MX" smtClean="0"/>
              <a:t>7</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3787985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056E5297-6148-45B3-95E3-2E7ABBB4404F}"/>
              </a:ext>
            </a:extLst>
          </p:cNvPr>
          <p:cNvSpPr>
            <a:spLocks noGrp="1"/>
          </p:cNvSpPr>
          <p:nvPr>
            <p:ph idx="1"/>
          </p:nvPr>
        </p:nvSpPr>
        <p:spPr>
          <a:xfrm>
            <a:off x="516835" y="503583"/>
            <a:ext cx="10836965" cy="5673380"/>
          </a:xfrm>
        </p:spPr>
        <p:txBody>
          <a:bodyPr>
            <a:normAutofit/>
          </a:bodyPr>
          <a:lstStyle/>
          <a:p>
            <a:pPr marL="0" indent="0" algn="just">
              <a:buNone/>
            </a:pPr>
            <a:r>
              <a:rPr lang="es-ES" dirty="0"/>
              <a:t>•</a:t>
            </a:r>
            <a:r>
              <a:rPr lang="es-ES" b="1" dirty="0"/>
              <a:t>Actualización: </a:t>
            </a:r>
            <a:r>
              <a:rPr lang="es-ES" dirty="0"/>
              <a:t>son aquellas cantidades que se obtienen como resultado de aplicar el efecto de </a:t>
            </a:r>
            <a:r>
              <a:rPr lang="es-ES" b="1" dirty="0"/>
              <a:t>la inflación </a:t>
            </a:r>
            <a:r>
              <a:rPr lang="es-ES" dirty="0"/>
              <a:t>a la contribución que no fue cubierta dentro del plazo fijado por las disposiciones fiscales (artículo 17-A del Código Fiscal de la Federación).</a:t>
            </a:r>
          </a:p>
          <a:p>
            <a:pPr marL="0" indent="0" algn="just">
              <a:buNone/>
            </a:pPr>
            <a:endParaRPr lang="es-ES" dirty="0"/>
          </a:p>
          <a:p>
            <a:pPr marL="0" indent="0" algn="just">
              <a:buNone/>
            </a:pPr>
            <a:r>
              <a:rPr lang="es-ES" dirty="0"/>
              <a:t>•</a:t>
            </a:r>
            <a:r>
              <a:rPr lang="es-ES" b="1" dirty="0"/>
              <a:t>Recargos: </a:t>
            </a:r>
            <a:r>
              <a:rPr lang="es-ES" dirty="0"/>
              <a:t>se refiere a la cantidad que se debe cubrir al Estado por concepto de </a:t>
            </a:r>
            <a:r>
              <a:rPr lang="es-ES" b="1" dirty="0"/>
              <a:t>indemnización</a:t>
            </a:r>
            <a:r>
              <a:rPr lang="es-ES" dirty="0"/>
              <a:t> por no cumplir con el pago oportuno de la contribución correspondiente (artículo 21 del Código Fiscal de la Federación).</a:t>
            </a:r>
          </a:p>
          <a:p>
            <a:pPr marL="0" indent="0" algn="just">
              <a:buNone/>
            </a:pPr>
            <a:endParaRPr lang="es-ES" dirty="0"/>
          </a:p>
          <a:p>
            <a:pPr marL="0" indent="0" algn="just">
              <a:buNone/>
            </a:pPr>
            <a:r>
              <a:rPr lang="es-ES" dirty="0"/>
              <a:t>•</a:t>
            </a:r>
            <a:r>
              <a:rPr lang="es-ES" b="1" dirty="0"/>
              <a:t>Multas: </a:t>
            </a:r>
            <a:r>
              <a:rPr lang="es-ES" dirty="0"/>
              <a:t>se tratan de aquellas </a:t>
            </a:r>
            <a:r>
              <a:rPr lang="es-ES" b="1" dirty="0"/>
              <a:t>sanciones económicas </a:t>
            </a:r>
            <a:r>
              <a:rPr lang="es-ES" dirty="0"/>
              <a:t>que imponen las autoridades fiscales a los contribuyentes por no cumplir con sus obligaciones fiscales en tiempo y forma, y que son fundamentadas en las disposiciones fiscales.</a:t>
            </a:r>
          </a:p>
          <a:p>
            <a:pPr marL="0" indent="0" algn="just">
              <a:buNone/>
            </a:pPr>
            <a:endParaRPr lang="es-ES" dirty="0"/>
          </a:p>
          <a:p>
            <a:pPr marL="0" indent="0" algn="just">
              <a:buNone/>
            </a:pPr>
            <a:r>
              <a:rPr lang="es-ES" dirty="0"/>
              <a:t>•</a:t>
            </a:r>
            <a:r>
              <a:rPr lang="es-ES" b="1" dirty="0"/>
              <a:t>Gastos de ejecución: </a:t>
            </a:r>
            <a:r>
              <a:rPr lang="es-ES" dirty="0"/>
              <a:t>es aquella cantidad que los contribuyentes deben cubrir cuando sea necesario emplear el </a:t>
            </a:r>
            <a:r>
              <a:rPr lang="es-ES" b="1" dirty="0"/>
              <a:t>Procedimiento Administrativo de Ejecución </a:t>
            </a:r>
            <a:r>
              <a:rPr lang="es-ES" dirty="0"/>
              <a:t>para hacer efectivo el cobro de un crédito fiscal (artículo 150 del Código Fiscal de la Federación).</a:t>
            </a:r>
            <a:endParaRPr lang="es-MX" dirty="0"/>
          </a:p>
          <a:p>
            <a:endParaRPr lang="es-MX" dirty="0"/>
          </a:p>
        </p:txBody>
      </p:sp>
      <p:sp>
        <p:nvSpPr>
          <p:cNvPr id="4" name="Marcador de número de diapositiva 3">
            <a:extLst>
              <a:ext uri="{FF2B5EF4-FFF2-40B4-BE49-F238E27FC236}">
                <a16:creationId xmlns:a16="http://schemas.microsoft.com/office/drawing/2014/main" xmlns="" id="{9B830CAB-DDB5-436E-A285-04247263B3D9}"/>
              </a:ext>
            </a:extLst>
          </p:cNvPr>
          <p:cNvSpPr>
            <a:spLocks noGrp="1"/>
          </p:cNvSpPr>
          <p:nvPr>
            <p:ph type="sldNum" sz="quarter" idx="12"/>
          </p:nvPr>
        </p:nvSpPr>
        <p:spPr/>
        <p:txBody>
          <a:bodyPr/>
          <a:lstStyle/>
          <a:p>
            <a:fld id="{68432295-429D-48A8-8BB4-BC6A94E7B0B1}" type="slidenum">
              <a:rPr lang="es-MX" smtClean="0"/>
              <a:t>8</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1956329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FB7A87F-1D6F-42B1-84D1-896FCF2E466A}"/>
              </a:ext>
            </a:extLst>
          </p:cNvPr>
          <p:cNvSpPr>
            <a:spLocks noGrp="1"/>
          </p:cNvSpPr>
          <p:nvPr>
            <p:ph type="title"/>
          </p:nvPr>
        </p:nvSpPr>
        <p:spPr>
          <a:xfrm>
            <a:off x="838200" y="185738"/>
            <a:ext cx="10515600" cy="1325563"/>
          </a:xfrm>
        </p:spPr>
        <p:txBody>
          <a:bodyPr/>
          <a:lstStyle/>
          <a:p>
            <a:pPr algn="ctr"/>
            <a:r>
              <a:rPr lang="es-MX" b="1" dirty="0"/>
              <a:t>PRODECON</a:t>
            </a:r>
          </a:p>
        </p:txBody>
      </p:sp>
      <p:sp>
        <p:nvSpPr>
          <p:cNvPr id="3" name="Marcador de contenido 2">
            <a:extLst>
              <a:ext uri="{FF2B5EF4-FFF2-40B4-BE49-F238E27FC236}">
                <a16:creationId xmlns:a16="http://schemas.microsoft.com/office/drawing/2014/main" xmlns="" id="{4E3492A0-D68F-4AA3-8719-31964FC43AF8}"/>
              </a:ext>
            </a:extLst>
          </p:cNvPr>
          <p:cNvSpPr>
            <a:spLocks noGrp="1"/>
          </p:cNvSpPr>
          <p:nvPr>
            <p:ph idx="1"/>
          </p:nvPr>
        </p:nvSpPr>
        <p:spPr>
          <a:xfrm>
            <a:off x="596348" y="1690688"/>
            <a:ext cx="10757452" cy="4486275"/>
          </a:xfrm>
        </p:spPr>
        <p:txBody>
          <a:bodyPr>
            <a:normAutofit/>
          </a:bodyPr>
          <a:lstStyle/>
          <a:p>
            <a:pPr algn="just"/>
            <a:r>
              <a:rPr lang="es-ES" dirty="0"/>
              <a:t>CFF Artículo 18-B.- Se encarga de la protección y defensa de los derechos e intereses de los contribuyentes en materia </a:t>
            </a:r>
            <a:r>
              <a:rPr lang="es-ES" b="1" dirty="0"/>
              <a:t>fiscal y administrativa</a:t>
            </a:r>
            <a:r>
              <a:rPr lang="es-ES" dirty="0"/>
              <a:t>, correspondiéndole la asesoría, representación y defensa de los contribuyentes que soliciten su intervención, en todo tipo de asuntos emitidos </a:t>
            </a:r>
            <a:r>
              <a:rPr lang="es-ES" b="1" dirty="0"/>
              <a:t>por autoridades administrativas y organismos federales descentralizados</a:t>
            </a:r>
            <a:r>
              <a:rPr lang="es-ES" dirty="0"/>
              <a:t>, así como, determinaciones de </a:t>
            </a:r>
            <a:r>
              <a:rPr lang="es-ES" b="1" dirty="0"/>
              <a:t>autoridades fiscales y de organismos fiscales autónomos de orden federal.</a:t>
            </a:r>
          </a:p>
          <a:p>
            <a:pPr algn="just"/>
            <a:endParaRPr lang="es-ES" dirty="0"/>
          </a:p>
          <a:p>
            <a:pPr algn="just"/>
            <a:r>
              <a:rPr lang="es-ES" dirty="0"/>
              <a:t>La Procuraduría de la Defensa del Contribuyente se establece como </a:t>
            </a:r>
            <a:r>
              <a:rPr lang="es-ES" b="1" dirty="0"/>
              <a:t>organismo autónomo, con independencia técnica y operativa</a:t>
            </a:r>
            <a:r>
              <a:rPr lang="es-ES" dirty="0"/>
              <a:t>. La prestación de sus servicios será gratuita.</a:t>
            </a:r>
            <a:endParaRPr lang="es-MX" dirty="0"/>
          </a:p>
        </p:txBody>
      </p:sp>
      <p:sp>
        <p:nvSpPr>
          <p:cNvPr id="4" name="Marcador de número de diapositiva 3">
            <a:extLst>
              <a:ext uri="{FF2B5EF4-FFF2-40B4-BE49-F238E27FC236}">
                <a16:creationId xmlns:a16="http://schemas.microsoft.com/office/drawing/2014/main" xmlns="" id="{A81E9F2B-8D76-4770-A285-0E37FF1E71F1}"/>
              </a:ext>
            </a:extLst>
          </p:cNvPr>
          <p:cNvSpPr>
            <a:spLocks noGrp="1"/>
          </p:cNvSpPr>
          <p:nvPr>
            <p:ph type="sldNum" sz="quarter" idx="12"/>
          </p:nvPr>
        </p:nvSpPr>
        <p:spPr/>
        <p:txBody>
          <a:bodyPr/>
          <a:lstStyle/>
          <a:p>
            <a:fld id="{68432295-429D-48A8-8BB4-BC6A94E7B0B1}" type="slidenum">
              <a:rPr lang="es-MX" smtClean="0"/>
              <a:t>9</a:t>
            </a:fld>
            <a:endParaRPr lang="es-MX"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904" y="6223924"/>
            <a:ext cx="1850051" cy="509253"/>
          </a:xfrm>
          <a:prstGeom prst="rect">
            <a:avLst/>
          </a:prstGeom>
        </p:spPr>
      </p:pic>
    </p:spTree>
    <p:extLst>
      <p:ext uri="{BB962C8B-B14F-4D97-AF65-F5344CB8AC3E}">
        <p14:creationId xmlns:p14="http://schemas.microsoft.com/office/powerpoint/2010/main" val="307675434"/>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2458</TotalTime>
  <Words>2330</Words>
  <Application>Microsoft Office PowerPoint</Application>
  <PresentationFormat>Panorámica</PresentationFormat>
  <Paragraphs>156</Paragraphs>
  <Slides>21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Arial</vt:lpstr>
      <vt:lpstr>Calibri</vt:lpstr>
      <vt:lpstr>Trebuchet MS</vt:lpstr>
      <vt:lpstr>Wingdings 3</vt:lpstr>
      <vt:lpstr>Faceta</vt:lpstr>
      <vt:lpstr>Actos Pre Judiciales, ante un Crédito Fiscal</vt:lpstr>
      <vt:lpstr>Presentación de PowerPoint</vt:lpstr>
      <vt:lpstr>Presentación de PowerPoint</vt:lpstr>
      <vt:lpstr>Presentación de PowerPoint</vt:lpstr>
      <vt:lpstr>Crédito Fiscal</vt:lpstr>
      <vt:lpstr>Presentación de PowerPoint</vt:lpstr>
      <vt:lpstr>Presentación de PowerPoint</vt:lpstr>
      <vt:lpstr>Presentación de PowerPoint</vt:lpstr>
      <vt:lpstr>PRODECON</vt:lpstr>
      <vt:lpstr>Competencia de la PRODECON</vt:lpstr>
      <vt:lpstr>Presentación de PowerPoint</vt:lpstr>
      <vt:lpstr>Presentación de PowerPoint</vt:lpstr>
      <vt:lpstr>Presentación de PowerPoint</vt:lpstr>
      <vt:lpstr>Presentación de PowerPoint</vt:lpstr>
      <vt:lpstr>¿Qué tipos de actos de autoridad se controvierten?</vt:lpstr>
      <vt:lpstr>Presentación de PowerPoint</vt:lpstr>
      <vt:lpstr>Acuerdos Conclusivos/PRODECON</vt:lpstr>
      <vt:lpstr>Presentación de PowerPoint</vt:lpstr>
      <vt:lpstr>Presentación de PowerPoint</vt:lpstr>
      <vt:lpstr>Presentación de PowerPoint</vt:lpstr>
      <vt:lpstr>Muchas 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Responsabilidad Solidaria de Socios y Accionistas</dc:title>
  <dc:creator>DIEGO CARDENAS</dc:creator>
  <cp:lastModifiedBy>Usuario de Windows</cp:lastModifiedBy>
  <cp:revision>350</cp:revision>
  <cp:lastPrinted>2021-11-22T19:01:21Z</cp:lastPrinted>
  <dcterms:created xsi:type="dcterms:W3CDTF">2020-08-31T20:31:55Z</dcterms:created>
  <dcterms:modified xsi:type="dcterms:W3CDTF">2022-01-19T00:48:43Z</dcterms:modified>
</cp:coreProperties>
</file>