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31"/>
  </p:notesMasterIdLst>
  <p:handoutMasterIdLst>
    <p:handoutMasterId r:id="rId32"/>
  </p:handoutMasterIdLst>
  <p:sldIdLst>
    <p:sldId id="437" r:id="rId2"/>
    <p:sldId id="403" r:id="rId3"/>
    <p:sldId id="421" r:id="rId4"/>
    <p:sldId id="422" r:id="rId5"/>
    <p:sldId id="423" r:id="rId6"/>
    <p:sldId id="424" r:id="rId7"/>
    <p:sldId id="425" r:id="rId8"/>
    <p:sldId id="426" r:id="rId9"/>
    <p:sldId id="427" r:id="rId10"/>
    <p:sldId id="428" r:id="rId11"/>
    <p:sldId id="429" r:id="rId12"/>
    <p:sldId id="430" r:id="rId13"/>
    <p:sldId id="431" r:id="rId14"/>
    <p:sldId id="432" r:id="rId15"/>
    <p:sldId id="433" r:id="rId16"/>
    <p:sldId id="438" r:id="rId17"/>
    <p:sldId id="407" r:id="rId18"/>
    <p:sldId id="409" r:id="rId19"/>
    <p:sldId id="411" r:id="rId20"/>
    <p:sldId id="412" r:id="rId21"/>
    <p:sldId id="413" r:id="rId22"/>
    <p:sldId id="414" r:id="rId23"/>
    <p:sldId id="415" r:id="rId24"/>
    <p:sldId id="416" r:id="rId25"/>
    <p:sldId id="417" r:id="rId26"/>
    <p:sldId id="408" r:id="rId27"/>
    <p:sldId id="420" r:id="rId28"/>
    <p:sldId id="419" r:id="rId29"/>
    <p:sldId id="45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2D1"/>
    <a:srgbClr val="33CC33"/>
    <a:srgbClr val="00CC00"/>
    <a:srgbClr val="E5E5FF"/>
    <a:srgbClr val="003CB4"/>
    <a:srgbClr val="9D6425"/>
    <a:srgbClr val="6C93E2"/>
    <a:srgbClr val="003300"/>
    <a:srgbClr val="0033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PRESUPUESTOS: LA CLAVE PARA LA PLANEACIÓN Y EL CONTROL</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CD8848-052B-475E-BE3F-6F6DBD43FAF6}" type="datetimeFigureOut">
              <a:rPr lang="es-MX" smtClean="0"/>
              <a:pPr/>
              <a:t>09/11/2021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COSTOS INDUSTRIALES</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32313B-29B8-47B8-B114-177D002A00C8}" type="slidenum">
              <a:rPr lang="es-MX" smtClean="0"/>
              <a:pPr/>
              <a:t>‹Nº›</a:t>
            </a:fld>
            <a:endParaRPr lang="es-MX"/>
          </a:p>
        </p:txBody>
      </p:sp>
    </p:spTree>
    <p:extLst>
      <p:ext uri="{BB962C8B-B14F-4D97-AF65-F5344CB8AC3E}">
        <p14:creationId xmlns:p14="http://schemas.microsoft.com/office/powerpoint/2010/main" val="10312391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PRESUPUESTOS: LA CLAVE PARA LA PLANEACIÓN Y EL CONTROL</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2EF34-1D66-412E-A7C9-BD941F542C63}" type="datetimeFigureOut">
              <a:rPr lang="es-MX" smtClean="0"/>
              <a:pPr/>
              <a:t>09/11/2021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COSTOS INDUSTRIALES</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8B18F-1955-4BC1-933B-FD1E75179C0B}" type="slidenum">
              <a:rPr lang="es-MX" smtClean="0"/>
              <a:pPr/>
              <a:t>‹Nº›</a:t>
            </a:fld>
            <a:endParaRPr lang="es-MX"/>
          </a:p>
        </p:txBody>
      </p:sp>
    </p:spTree>
    <p:extLst>
      <p:ext uri="{BB962C8B-B14F-4D97-AF65-F5344CB8AC3E}">
        <p14:creationId xmlns:p14="http://schemas.microsoft.com/office/powerpoint/2010/main" val="354028090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308852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24</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471995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25</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307295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26</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415066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27</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59507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28</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67502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encabezado"/>
          <p:cNvSpPr>
            <a:spLocks noGrp="1"/>
          </p:cNvSpPr>
          <p:nvPr>
            <p:ph type="hdr" sz="quarter" idx="10"/>
          </p:nvPr>
        </p:nvSpPr>
        <p:spPr/>
        <p:txBody>
          <a:bodyPr/>
          <a:lstStyle/>
          <a:p>
            <a:r>
              <a:rPr lang="es-MX"/>
              <a:t>PRESUPUESTOS: LA CLAVE PARA LA PLANEACIÓN Y EL CONTROL</a:t>
            </a:r>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número de diapositiva"/>
          <p:cNvSpPr>
            <a:spLocks noGrp="1"/>
          </p:cNvSpPr>
          <p:nvPr>
            <p:ph type="sldNum" sz="quarter" idx="12"/>
          </p:nvPr>
        </p:nvSpPr>
        <p:spPr/>
        <p:txBody>
          <a:bodyPr/>
          <a:lstStyle/>
          <a:p>
            <a:fld id="{7118B18F-1955-4BC1-933B-FD1E75179C0B}" type="slidenum">
              <a:rPr lang="es-MX" smtClean="0"/>
              <a:pPr/>
              <a:t>4</a:t>
            </a:fld>
            <a:endParaRPr lang="es-MX"/>
          </a:p>
        </p:txBody>
      </p:sp>
    </p:spTree>
    <p:extLst>
      <p:ext uri="{BB962C8B-B14F-4D97-AF65-F5344CB8AC3E}">
        <p14:creationId xmlns:p14="http://schemas.microsoft.com/office/powerpoint/2010/main" val="194736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17</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34816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18</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107751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19</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308771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20</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378439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21</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370974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22</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262889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7118B18F-1955-4BC1-933B-FD1E75179C0B}" type="slidenum">
              <a:rPr lang="es-MX" smtClean="0"/>
              <a:pPr/>
              <a:t>23</a:t>
            </a:fld>
            <a:endParaRPr lang="es-MX"/>
          </a:p>
        </p:txBody>
      </p:sp>
      <p:sp>
        <p:nvSpPr>
          <p:cNvPr id="5" name="4 Marcador de pie de página"/>
          <p:cNvSpPr>
            <a:spLocks noGrp="1"/>
          </p:cNvSpPr>
          <p:nvPr>
            <p:ph type="ftr" sz="quarter" idx="11"/>
          </p:nvPr>
        </p:nvSpPr>
        <p:spPr/>
        <p:txBody>
          <a:bodyPr/>
          <a:lstStyle/>
          <a:p>
            <a:r>
              <a:rPr lang="es-MX"/>
              <a:t>COSTOS INDUSTRIALES</a:t>
            </a:r>
          </a:p>
        </p:txBody>
      </p:sp>
      <p:sp>
        <p:nvSpPr>
          <p:cNvPr id="6" name="5 Marcador de encabezado"/>
          <p:cNvSpPr>
            <a:spLocks noGrp="1"/>
          </p:cNvSpPr>
          <p:nvPr>
            <p:ph type="hdr" sz="quarter" idx="12"/>
          </p:nvPr>
        </p:nvSpPr>
        <p:spPr/>
        <p:txBody>
          <a:bodyPr/>
          <a:lstStyle/>
          <a:p>
            <a:r>
              <a:rPr lang="es-MX"/>
              <a:t>PRESUPUESTOS: LA CLAVE PARA LA PLANEACIÓN Y EL CONTROL</a:t>
            </a:r>
          </a:p>
        </p:txBody>
      </p:sp>
    </p:spTree>
    <p:extLst>
      <p:ext uri="{BB962C8B-B14F-4D97-AF65-F5344CB8AC3E}">
        <p14:creationId xmlns:p14="http://schemas.microsoft.com/office/powerpoint/2010/main" val="296203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C943482D-8EF9-4BF5-925F-FC5233CB260A}"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16856615-15FD-4CAC-8BAA-BEF76C6B2445}"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F6D2F44D-A424-489C-9979-85E2BCB088D7}"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CFFEDFC3-609A-41CE-B454-3FA124CFC6F0}"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F71B423B-8DFD-4218-9BE8-795AC5D5D0E1}"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96C9BF82-8D0A-4D80-8084-FD2F7B8E55D3}"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pPr>
              <a:defRPr/>
            </a:pPr>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pPr>
              <a:defRPr/>
            </a:pPr>
            <a:fld id="{B6E89F9D-17E8-4D89-A855-4860C7CAADAB}"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pPr>
              <a:defRPr/>
            </a:pPr>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10AA32AE-5282-409C-8AC3-A509571821B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41AC17D6-44CE-4A34-8CB9-3A52DB951977}"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4B83DCA0-3EFD-4072-BC5A-A58B26844EB2}"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92121B78-D9CC-4D48-9191-B252AE50148A}" type="slidenum">
              <a:rPr lang="en-US" smtClean="0"/>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28F0B6-149F-4414-86CB-1C3D47D216C9}" type="slidenum">
              <a:rPr lang="en-US" smtClean="0"/>
              <a:pPr>
                <a:defRPr/>
              </a:pPr>
              <a:t>‹Nº›</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hyperlink" Target="http://images.google.com/imgres?imgurl=http://www.wizcount.com.ar/images/presup.jpg&amp;imgrefurl=http://www.wizcount.com.ar/presup.html&amp;usg=__vj1ABUtH-k70iUl92eb6ueKuvO4=&amp;h=307&amp;w=462&amp;sz=40&amp;hl=es&amp;start=15&amp;itbs=1&amp;tbnid=SuramQsmsrko7M:&amp;tbnh=85&amp;tbnw=128&amp;prev=/images?q=presupuestos&amp;hl=es&amp;gbv=2&amp;tbs=isch:1"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hyperlink" Target="http://images.google.com/imgres?imgurl=http://conpatysi.org/blog/wp-content/uploads/2009/12/presupuesto1.jpg&amp;imgrefurl=http://conpatysi.org/blog/2009/12/proyecto-de-presupuesto-estatal-2010/&amp;usg=__K0AbcLUTLAklUKEe6j4KJZBYVv4=&amp;h=250&amp;w=334&amp;sz=29&amp;hl=es&amp;start=7&amp;itbs=1&amp;tbnid=U0xC-PEgTG-t-M:&amp;tbnh=89&amp;tbnw=119&amp;prev=/images?q=presupuesto&amp;hl=es&amp;gbv=2&amp;tbs=isch: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cyart.es/image/presupuestos07b.gif&amp;imgrefurl=http://cyart.es/dossier06.htm&amp;usg=__JU8KqrUqgatfJGN5Z0pDicGg_q8=&amp;h=555&amp;w=800&amp;sz=174&amp;hl=es&amp;start=33&amp;itbs=1&amp;tbnid=2iYBpfuNcaJQrM:&amp;tbnh=99&amp;tbnw=143&amp;prev=/images?q=presupuestos&amp;start=18&amp;hl=es&amp;sa=N&amp;gbv=2&amp;ndsp=18&amp;tbs=isch: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www.minsa.gob.pe/hnhipolitounanue/archivos%20cuerpo/Trasparencia/TRANSPARENCIA%202009/Informaci%C3%B3n%20financiera/presupuesto2.jpg&amp;imgrefurl=http://www.minsa.gob.pe/hnhipolitounanue/archivos%20cuerpo/Trasparencia/TRANSPARENCIA%202009/Informaci%C3%B3n%20Financiera%20Presupuestal.htm&amp;usg=__-VbY_tnVqVw-TUI9Xy_o1GOsAa0=&amp;h=259&amp;w=239&amp;sz=11&amp;hl=es&amp;start=10&amp;itbs=1&amp;tbnid=tk0fttVGxuW7WM:&amp;tbnh=112&amp;tbnw=103&amp;prev=/images?q=presupuesto&amp;hl=es&amp;gbv=2&amp;tbs=isch: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global-multiservices.com/pics/presupuestos.jpg&amp;imgrefurl=http://www.global-multiservices.com/presupuestos.php?idioma=1&amp;usg=__ztODQDIBy6nC8az8C4Ne-TzfpJk=&amp;h=470&amp;w=389&amp;sz=50&amp;hl=es&amp;start=9&amp;itbs=1&amp;tbnid=J9KzZMst3H6C5M:&amp;tbnh=129&amp;tbnw=107&amp;prev=/images?q=presupuestos&amp;hl=es&amp;gbv=2&amp;tbs=isch:1"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images.google.com/imgres?imgurl=http://www.minsa.gob.pe/hnhipolitounanue/archivos%20cuerpo/Trasparencia/TRANSPARENCIA%202009/Informaci%C3%B3n%20financiera/presupuesto2.jpg&amp;imgrefurl=http://www.minsa.gob.pe/hnhipolitounanue/archivos%20cuerpo/Trasparencia/TRANSPARENCIA%202009/Informaci%C3%B3n%20Financiera%20Presupuestal.htm&amp;usg=__-VbY_tnVqVw-TUI9Xy_o1GOsAa0=&amp;h=259&amp;w=239&amp;sz=11&amp;hl=es&amp;start=10&amp;itbs=1&amp;tbnid=tk0fttVGxuW7WM:&amp;tbnh=112&amp;tbnw=103&amp;prev=/images?q=presupuesto&amp;hl=es&amp;gbv=2&amp;tbs=isch:1"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http://www.minsa.gob.pe/hnhipolitounanue/archivos%20cuerpo/Trasparencia/TRANSPARENCIA%202009/Informaci%C3%B3n%20financiera/presupuesto2.jpg&amp;imgrefurl=http://www.minsa.gob.pe/hnhipolitounanue/archivos%20cuerpo/Trasparencia/TRANSPARENCIA%202009/Informaci%C3%B3n%20Financiera%20Presupuestal.htm&amp;usg=__-VbY_tnVqVw-TUI9Xy_o1GOsAa0=&amp;h=259&amp;w=239&amp;sz=11&amp;hl=es&amp;start=10&amp;itbs=1&amp;tbnid=tk0fttVGxuW7WM:&amp;tbnh=112&amp;tbnw=103&amp;prev=/images?q=presupuesto&amp;hl=es&amp;gbv=2&amp;tbs=isch:1" TargetMode="Externa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images.google.com/imgres?imgurl=http://www.wizcount.com.ar/images/presup.jpg&amp;imgrefurl=http://www.wizcount.com.ar/presup.html&amp;usg=__vj1ABUtH-k70iUl92eb6ueKuvO4=&amp;h=307&amp;w=462&amp;sz=40&amp;hl=es&amp;start=15&amp;itbs=1&amp;tbnid=SuramQsmsrko7M:&amp;tbnh=85&amp;tbnw=128&amp;prev=/images?q=presupuestos&amp;hl=es&amp;gbv=2&amp;tbs=isch:1"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hyperlink" Target="http://images.google.com/imgres?imgurl=http://www.ciudadanos-cs.org/static/comunicados/1269_21_11_2008/presupuestos%20euros.gif&amp;imgrefurl=http://www.ciudadanos-cs.org/jsp/publico/salaprensa/start.do;jsessionid=70F12BFD1A0184731EB65086FC64C6E0?sala=NOTAS&amp;sala=NOTAS&amp;sala=NOTAS&amp;d-2434666-p=89&amp;usg=__MRarwxx50rk1MimtZKCdSkjcSNM=&amp;h=265&amp;w=335&amp;sz=34&amp;hl=es&amp;start=62&amp;itbs=1&amp;tbnid=nRh8OX4WTIvSvM:&amp;tbnh=94&amp;tbnw=119&amp;prev=/images?q=presupuestos&amp;start=54&amp;hl=es&amp;sa=N&amp;gbv=2&amp;ndsp=18&amp;tbs=isch: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cio.com.mx/imagenesWYSIWYg/image/Presupuestos_baja.jpg&amp;imgrefurl=http://www.cio.com.mx/Tags.aspx?idTag=233&amp;nombreTag=presupuestos&amp;usg=__B6r0tvxyvgZkGeRCE8_PkVOvUlI=&amp;h=299&amp;w=320&amp;sz=44&amp;hl=es&amp;start=57&amp;itbs=1&amp;tbnid=oO_mBQyYZGsvGM:&amp;tbnh=110&amp;tbnw=118&amp;prev=/images?q=presupuestos&amp;start=54&amp;hl=es&amp;sa=N&amp;gbv=2&amp;ndsp=18&amp;tbs=isch: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imgres?imgurl=http://www.burjassot.org/galerias/1847/presupuestos.jpg&amp;imgrefurl=http://www.burjassot.org/web3/noticia.aspx?cod=732&amp;usg=__a4XLbxrkU9Tqmbi-Nza3CiLDU3g=&amp;h=308&amp;w=416&amp;sz=33&amp;hl=es&amp;start=46&amp;itbs=1&amp;tbnid=49X_ux6z8yvw9M:&amp;tbnh=93&amp;tbnw=125&amp;prev=/images?q=presupuestos&amp;start=36&amp;hl=es&amp;sa=N&amp;gbv=2&amp;ndsp=18&amp;tbs=isch: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822214" cy="6357982"/>
          </a:xfrm>
        </p:spPr>
        <p:txBody>
          <a:bodyPr/>
          <a:lstStyle/>
          <a:p>
            <a:pPr algn="ctr">
              <a:buNone/>
            </a:pPr>
            <a:endParaRPr lang="es-MX"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itannic Bold" pitchFamily="34" charset="0"/>
              <a:ea typeface="Calibri" pitchFamily="34" charset="0"/>
              <a:cs typeface="Times New Roman" pitchFamily="18" charset="0"/>
            </a:endParaRPr>
          </a:p>
          <a:p>
            <a:pPr algn="ctr">
              <a:buNone/>
            </a:pPr>
            <a:r>
              <a:rPr lang="es-MX"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rPr>
              <a:t>PRESUPUESTO</a:t>
            </a:r>
          </a:p>
          <a:p>
            <a:pPr algn="ctr">
              <a:buNone/>
            </a:pPr>
            <a:endParaRPr lang="es-MX"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endParaRPr>
          </a:p>
          <a:p>
            <a:pPr algn="ctr">
              <a:buNone/>
            </a:pPr>
            <a:endParaRPr lang="es-MX"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endParaRPr>
          </a:p>
          <a:p>
            <a:pPr algn="ctr">
              <a:buNone/>
            </a:pPr>
            <a:r>
              <a:rPr lang="es-MX"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rPr>
              <a:t> MAESTRO</a:t>
            </a:r>
            <a:endParaRPr lang="es-MX"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a:p>
            <a:pPr>
              <a:buNone/>
            </a:pPr>
            <a:endParaRPr lang="es-MX" dirty="0"/>
          </a:p>
        </p:txBody>
      </p:sp>
      <p:sp>
        <p:nvSpPr>
          <p:cNvPr id="2" name="Marcador de número de diapositiva 1">
            <a:extLst>
              <a:ext uri="{FF2B5EF4-FFF2-40B4-BE49-F238E27FC236}">
                <a16:creationId xmlns:a16="http://schemas.microsoft.com/office/drawing/2014/main" xmlns="" id="{648889F3-98FE-4DBE-AF29-25A976F98F12}"/>
              </a:ext>
            </a:extLst>
          </p:cNvPr>
          <p:cNvSpPr>
            <a:spLocks noGrp="1"/>
          </p:cNvSpPr>
          <p:nvPr>
            <p:ph type="sldNum" sz="quarter" idx="12"/>
          </p:nvPr>
        </p:nvSpPr>
        <p:spPr/>
        <p:txBody>
          <a:bodyPr/>
          <a:lstStyle/>
          <a:p>
            <a:pPr>
              <a:defRPr/>
            </a:pPr>
            <a:fld id="{CFFEDFC3-609A-41CE-B454-3FA124CFC6F0}" type="slidenum">
              <a:rPr lang="en-US" smtClean="0"/>
              <a:pPr>
                <a:defRPr/>
              </a:pPr>
              <a:t>1</a:t>
            </a:fld>
            <a:endParaRPr lang="en-US"/>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944" y="5811762"/>
            <a:ext cx="3304876" cy="9097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Alejandra\AppData\Local\Microsoft\Windows\Temporary Internet Files\Content.IE5\86VSU3XN\MPj04384310000[1].jpg"/>
          <p:cNvPicPr>
            <a:picLocks noChangeAspect="1" noChangeArrowheads="1"/>
          </p:cNvPicPr>
          <p:nvPr/>
        </p:nvPicPr>
        <p:blipFill>
          <a:blip r:embed="rId2" cstate="print"/>
          <a:srcRect/>
          <a:stretch>
            <a:fillRect/>
          </a:stretch>
        </p:blipFill>
        <p:spPr bwMode="auto">
          <a:xfrm>
            <a:off x="1258538" y="1785926"/>
            <a:ext cx="2427804" cy="3143272"/>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10" name="2 Marcador de contenido"/>
          <p:cNvSpPr>
            <a:spLocks noGrp="1"/>
          </p:cNvSpPr>
          <p:nvPr>
            <p:ph idx="1"/>
          </p:nvPr>
        </p:nvSpPr>
        <p:spPr>
          <a:xfrm>
            <a:off x="-32" y="1285860"/>
            <a:ext cx="8686800" cy="5160986"/>
          </a:xfrm>
        </p:spPr>
        <p:txBody>
          <a:bodyPr>
            <a:normAutofit fontScale="70000" lnSpcReduction="20000"/>
          </a:bodyPr>
          <a:lstStyle/>
          <a:p>
            <a:pPr marL="457200" indent="-457200" algn="just" fontAlgn="base">
              <a:spcBef>
                <a:spcPct val="0"/>
              </a:spcBef>
              <a:spcAft>
                <a:spcPct val="0"/>
              </a:spcAft>
              <a:buClr>
                <a:schemeClr val="accent1">
                  <a:lumMod val="75000"/>
                </a:schemeClr>
              </a:buClr>
              <a:buSzPct val="100000"/>
              <a:buNone/>
            </a:pPr>
            <a:r>
              <a:rPr lang="es-DO" sz="3400" dirty="0">
                <a:latin typeface="Baskerville Old Face" pitchFamily="18" charset="0"/>
              </a:rPr>
              <a:t>	</a:t>
            </a:r>
            <a:r>
              <a:rPr lang="es-DO" sz="3700" b="1" u="sng" dirty="0">
                <a:solidFill>
                  <a:schemeClr val="accent1">
                    <a:lumMod val="75000"/>
                  </a:schemeClr>
                </a:solidFill>
                <a:latin typeface="Arial" panose="020B0604020202020204" pitchFamily="34" charset="0"/>
                <a:cs typeface="Arial" panose="020B0604020202020204" pitchFamily="34" charset="0"/>
              </a:rPr>
              <a:t>Presupuesto de necesidades de materia prima y de compras.  </a:t>
            </a:r>
            <a:r>
              <a:rPr lang="es-DO" sz="3400" b="1" dirty="0">
                <a:latin typeface="Arial" panose="020B0604020202020204" pitchFamily="34" charset="0"/>
                <a:cs typeface="Arial" panose="020B0604020202020204" pitchFamily="34" charset="0"/>
              </a:rPr>
              <a:t>Los beneficios del presupuesto de requerimiento de materia prima son:</a:t>
            </a:r>
            <a:endParaRPr lang="es-MX" sz="34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3400" b="1" dirty="0">
                <a:latin typeface="Arial" panose="020B0604020202020204" pitchFamily="34" charset="0"/>
                <a:cs typeface="Arial" panose="020B0604020202020204" pitchFamily="34" charset="0"/>
              </a:rPr>
              <a:t> </a:t>
            </a:r>
            <a:endParaRPr lang="es-MX" sz="3400" b="1" dirty="0">
              <a:latin typeface="Arial" panose="020B0604020202020204" pitchFamily="34" charset="0"/>
              <a:cs typeface="Arial" panose="020B0604020202020204" pitchFamily="34" charset="0"/>
            </a:endParaRPr>
          </a:p>
          <a:p>
            <a:pPr marL="457200" lvl="0" indent="-457200" algn="just" fontAlgn="base">
              <a:spcBef>
                <a:spcPct val="0"/>
              </a:spcBef>
              <a:spcAft>
                <a:spcPct val="0"/>
              </a:spcAft>
              <a:buClr>
                <a:schemeClr val="accent1">
                  <a:lumMod val="75000"/>
                </a:schemeClr>
              </a:buClr>
              <a:buSzPct val="100000"/>
              <a:buNone/>
            </a:pPr>
            <a:r>
              <a:rPr lang="es-DO" sz="3400" b="1" dirty="0">
                <a:latin typeface="Arial" panose="020B0604020202020204" pitchFamily="34" charset="0"/>
                <a:cs typeface="Arial" panose="020B0604020202020204" pitchFamily="34" charset="0"/>
              </a:rPr>
              <a:t>	Indica las necesidades de materia prima para determinado período presupuestal.  Así se evitan cuellos de botellas en la producción por falta de abastecimiento.</a:t>
            </a:r>
          </a:p>
          <a:p>
            <a:pPr marL="457200" lvl="0" indent="-457200" algn="just" fontAlgn="base">
              <a:spcBef>
                <a:spcPct val="0"/>
              </a:spcBef>
              <a:spcAft>
                <a:spcPct val="0"/>
              </a:spcAft>
              <a:buClr>
                <a:schemeClr val="accent1">
                  <a:lumMod val="75000"/>
                </a:schemeClr>
              </a:buClr>
              <a:buSzPct val="100000"/>
              <a:buNone/>
            </a:pPr>
            <a:endParaRPr lang="es-DO" sz="3400" b="1" dirty="0">
              <a:latin typeface="Arial" panose="020B0604020202020204" pitchFamily="34" charset="0"/>
              <a:cs typeface="Arial" panose="020B0604020202020204" pitchFamily="34" charset="0"/>
            </a:endParaRPr>
          </a:p>
          <a:p>
            <a:pPr marL="457200" lvl="0" indent="-457200" algn="just" fontAlgn="base">
              <a:spcBef>
                <a:spcPct val="0"/>
              </a:spcBef>
              <a:spcAft>
                <a:spcPct val="0"/>
              </a:spcAft>
              <a:buClr>
                <a:schemeClr val="accent1">
                  <a:lumMod val="75000"/>
                </a:schemeClr>
              </a:buClr>
              <a:buSzPct val="100000"/>
              <a:buNone/>
            </a:pPr>
            <a:r>
              <a:rPr lang="es-DO" sz="3400" b="1" dirty="0">
                <a:latin typeface="Arial" panose="020B0604020202020204" pitchFamily="34" charset="0"/>
                <a:cs typeface="Arial" panose="020B0604020202020204" pitchFamily="34" charset="0"/>
              </a:rPr>
              <a:t>	Genera información para compras, lo que permite a ese departamento planear sus actividades.</a:t>
            </a:r>
            <a:endParaRPr lang="es-MX" sz="3400" b="1" dirty="0">
              <a:latin typeface="Arial" panose="020B0604020202020204" pitchFamily="34" charset="0"/>
              <a:cs typeface="Arial" panose="020B0604020202020204" pitchFamily="34" charset="0"/>
            </a:endParaRPr>
          </a:p>
          <a:p>
            <a:pPr marL="457200" lvl="0" indent="-457200" algn="just" fontAlgn="base">
              <a:spcBef>
                <a:spcPct val="0"/>
              </a:spcBef>
              <a:spcAft>
                <a:spcPct val="0"/>
              </a:spcAft>
              <a:buClr>
                <a:schemeClr val="accent1">
                  <a:lumMod val="75000"/>
                </a:schemeClr>
              </a:buClr>
              <a:buSzPct val="100000"/>
              <a:buNone/>
            </a:pPr>
            <a:endParaRPr lang="es-DO" sz="3400" b="1" dirty="0">
              <a:latin typeface="Arial" panose="020B0604020202020204" pitchFamily="34" charset="0"/>
              <a:cs typeface="Arial" panose="020B0604020202020204" pitchFamily="34" charset="0"/>
            </a:endParaRPr>
          </a:p>
          <a:p>
            <a:pPr marL="457200" lvl="0" indent="-457200" algn="just" fontAlgn="base">
              <a:spcBef>
                <a:spcPct val="0"/>
              </a:spcBef>
              <a:spcAft>
                <a:spcPct val="0"/>
              </a:spcAft>
              <a:buClr>
                <a:schemeClr val="accent1">
                  <a:lumMod val="75000"/>
                </a:schemeClr>
              </a:buClr>
              <a:buSzPct val="100000"/>
              <a:buNone/>
            </a:pPr>
            <a:r>
              <a:rPr lang="es-DO" sz="3400" b="1" dirty="0">
                <a:latin typeface="Arial" panose="020B0604020202020204" pitchFamily="34" charset="0"/>
                <a:cs typeface="Arial" panose="020B0604020202020204" pitchFamily="34" charset="0"/>
              </a:rPr>
              <a:t>	Determina niveles adecuados de inventarios para cada tipo de materia prima.</a:t>
            </a:r>
            <a:endParaRPr lang="es-MX" sz="3400" b="1" dirty="0">
              <a:latin typeface="Arial" panose="020B0604020202020204" pitchFamily="34" charset="0"/>
              <a:cs typeface="Arial" panose="020B0604020202020204" pitchFamily="34" charset="0"/>
            </a:endParaRPr>
          </a:p>
          <a:p>
            <a:pPr marL="457200" lvl="0" indent="-457200" algn="just" fontAlgn="base">
              <a:spcBef>
                <a:spcPct val="0"/>
              </a:spcBef>
              <a:spcAft>
                <a:spcPct val="0"/>
              </a:spcAft>
              <a:buClr>
                <a:schemeClr val="accent1">
                  <a:lumMod val="75000"/>
                </a:schemeClr>
              </a:buClr>
              <a:buSzPct val="100000"/>
              <a:buNone/>
            </a:pPr>
            <a:endParaRPr lang="es-DO" sz="3400" b="1" dirty="0">
              <a:latin typeface="Arial" panose="020B0604020202020204" pitchFamily="34" charset="0"/>
              <a:cs typeface="Arial" panose="020B0604020202020204" pitchFamily="34" charset="0"/>
            </a:endParaRPr>
          </a:p>
          <a:p>
            <a:pPr marL="457200" lvl="0" indent="-457200" algn="just" fontAlgn="base">
              <a:spcBef>
                <a:spcPct val="0"/>
              </a:spcBef>
              <a:spcAft>
                <a:spcPct val="0"/>
              </a:spcAft>
              <a:buClr>
                <a:schemeClr val="accent1">
                  <a:lumMod val="75000"/>
                </a:schemeClr>
              </a:buClr>
              <a:buSzPct val="100000"/>
              <a:buNone/>
            </a:pPr>
            <a:r>
              <a:rPr lang="es-DO" sz="3400" b="1" dirty="0">
                <a:latin typeface="Arial" panose="020B0604020202020204" pitchFamily="34" charset="0"/>
                <a:cs typeface="Arial" panose="020B0604020202020204" pitchFamily="34" charset="0"/>
              </a:rPr>
              <a:t>	Ejerce control administrativo sobre la eficiencia con que se maneja la materia prima.</a:t>
            </a:r>
            <a:endParaRPr lang="es-MX" sz="3400" b="1" dirty="0">
              <a:latin typeface="Arial" panose="020B0604020202020204" pitchFamily="34" charset="0"/>
              <a:cs typeface="Arial" panose="020B0604020202020204" pitchFamily="34" charset="0"/>
            </a:endParaRPr>
          </a:p>
          <a:p>
            <a:pPr>
              <a:spcBef>
                <a:spcPts val="0"/>
              </a:spcBef>
              <a:buNone/>
            </a:pPr>
            <a:endParaRPr lang="es-MX" dirty="0"/>
          </a:p>
        </p:txBody>
      </p:sp>
      <p:sp>
        <p:nvSpPr>
          <p:cNvPr id="2" name="Marcador de número de diapositiva 1">
            <a:extLst>
              <a:ext uri="{FF2B5EF4-FFF2-40B4-BE49-F238E27FC236}">
                <a16:creationId xmlns:a16="http://schemas.microsoft.com/office/drawing/2014/main" xmlns="" id="{DD01B9B8-3394-4E78-81ED-ADAE931F1A73}"/>
              </a:ext>
            </a:extLst>
          </p:cNvPr>
          <p:cNvSpPr>
            <a:spLocks noGrp="1"/>
          </p:cNvSpPr>
          <p:nvPr>
            <p:ph type="sldNum" sz="quarter" idx="12"/>
          </p:nvPr>
        </p:nvSpPr>
        <p:spPr/>
        <p:txBody>
          <a:bodyPr/>
          <a:lstStyle/>
          <a:p>
            <a:pPr>
              <a:defRPr/>
            </a:pPr>
            <a:fld id="{CFFEDFC3-609A-41CE-B454-3FA124CFC6F0}" type="slidenum">
              <a:rPr lang="en-US" smtClean="0"/>
              <a:pPr>
                <a:defRPr/>
              </a:pPr>
              <a:t>10</a:t>
            </a:fld>
            <a:endParaRPr lang="en-U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1000"/>
                                        <p:tgtEl>
                                          <p:spTgt spid="10">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1000"/>
                                        <p:tgtEl>
                                          <p:spTgt spid="10">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fade">
                                      <p:cBhvr>
                                        <p:cTn id="22" dur="1000"/>
                                        <p:tgtEl>
                                          <p:spTgt spid="10">
                                            <p:txEl>
                                              <p:pRg st="8" end="8"/>
                                            </p:txEl>
                                          </p:spTgt>
                                        </p:tgtEl>
                                      </p:cBhvr>
                                    </p:animEffect>
                                  </p:childTnLst>
                                </p:cTn>
                              </p:par>
                              <p:par>
                                <p:cTn id="23" presetID="9" presetClass="emph" presetSubtype="0" nodeType="withEffect">
                                  <p:stCondLst>
                                    <p:cond delay="0"/>
                                  </p:stCondLst>
                                  <p:childTnLst>
                                    <p:set>
                                      <p:cBhvr rctx="PPT">
                                        <p:cTn id="24" dur="indefinite"/>
                                        <p:tgtEl>
                                          <p:spTgt spid="73730"/>
                                        </p:tgtEl>
                                        <p:attrNameLst>
                                          <p:attrName>style.opacity</p:attrName>
                                        </p:attrNameLst>
                                      </p:cBhvr>
                                      <p:to>
                                        <p:strVal val="0.5"/>
                                      </p:to>
                                    </p:set>
                                    <p:animEffect filter="image" prLst="opacity: 0.5">
                                      <p:cBhvr rctx="IE">
                                        <p:cTn id="25" dur="indefinite"/>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C:\Users\Alejandra\AppData\Local\Microsoft\Windows\Temporary Internet Files\Content.IE5\3XX2UEBZ\MCj04413260000[1].png"/>
          <p:cNvPicPr>
            <a:picLocks noChangeAspect="1" noChangeArrowheads="1"/>
          </p:cNvPicPr>
          <p:nvPr/>
        </p:nvPicPr>
        <p:blipFill>
          <a:blip r:embed="rId2" cstate="print"/>
          <a:srcRect/>
          <a:stretch>
            <a:fillRect/>
          </a:stretch>
        </p:blipFill>
        <p:spPr bwMode="auto">
          <a:xfrm>
            <a:off x="1142976" y="3500438"/>
            <a:ext cx="2743200" cy="2743200"/>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42834" y="1357298"/>
            <a:ext cx="8686800" cy="4572032"/>
          </a:xfrm>
        </p:spPr>
        <p:txBody>
          <a:bodyPr>
            <a:normAutofit/>
          </a:bodyPr>
          <a:lstStyle/>
          <a:p>
            <a:pPr marL="457200" indent="-457200" algn="just" fontAlgn="base">
              <a:spcBef>
                <a:spcPct val="0"/>
              </a:spcBef>
              <a:spcAft>
                <a:spcPct val="0"/>
              </a:spcAft>
              <a:buClr>
                <a:schemeClr val="accent1">
                  <a:lumMod val="75000"/>
                </a:schemeClr>
              </a:buClr>
              <a:buSzPct val="100000"/>
              <a:buNone/>
            </a:pPr>
            <a:r>
              <a:rPr lang="es-DO" sz="2600" b="1" dirty="0">
                <a:solidFill>
                  <a:schemeClr val="accent1">
                    <a:lumMod val="75000"/>
                  </a:schemeClr>
                </a:solidFill>
                <a:latin typeface="Baskerville Old Face" pitchFamily="18" charset="0"/>
                <a:cs typeface="Arial" pitchFamily="34" charset="0"/>
              </a:rPr>
              <a:t>	</a:t>
            </a:r>
            <a:r>
              <a:rPr lang="es-DO" sz="2600" b="1" u="sng" dirty="0">
                <a:solidFill>
                  <a:schemeClr val="accent1">
                    <a:lumMod val="75000"/>
                  </a:schemeClr>
                </a:solidFill>
                <a:latin typeface="Arial" panose="020B0604020202020204" pitchFamily="34" charset="0"/>
                <a:cs typeface="Arial" panose="020B0604020202020204" pitchFamily="34" charset="0"/>
              </a:rPr>
              <a:t>Presupuesto de mano de obra.</a:t>
            </a:r>
            <a:r>
              <a:rPr lang="es-DO" sz="2600" b="1" dirty="0">
                <a:solidFill>
                  <a:schemeClr val="accent1">
                    <a:lumMod val="75000"/>
                  </a:schemeClr>
                </a:solidFill>
                <a:latin typeface="Arial" panose="020B0604020202020204" pitchFamily="34" charset="0"/>
                <a:cs typeface="Arial" panose="020B0604020202020204" pitchFamily="34" charset="0"/>
              </a:rPr>
              <a:t>  </a:t>
            </a:r>
            <a:r>
              <a:rPr lang="es-DO" sz="2400" b="1" dirty="0">
                <a:latin typeface="Arial" panose="020B0604020202020204" pitchFamily="34" charset="0"/>
                <a:cs typeface="Arial" panose="020B0604020202020204" pitchFamily="34" charset="0"/>
              </a:rPr>
              <a:t>Este trata de diagnosticar  las necesidades de recursos humanos y cómo actuar para satisfacer los requerimientos de la producción planeada.  Este presupuesto debe permitir la determinación del estándar en horas de mano de obra directa para cada tipo de línea que produce la empresa, así como la calidad de mano de obra que se requiere, con lo cual se puede detectar si se necesitan más recursos humanos o si los actuales son suficientes.</a:t>
            </a:r>
            <a:endParaRPr lang="es-MX" sz="2400" b="1"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xmlns="" id="{9265F26E-3323-429F-A03E-CB35D4B51D9E}"/>
              </a:ext>
            </a:extLst>
          </p:cNvPr>
          <p:cNvSpPr>
            <a:spLocks noGrp="1"/>
          </p:cNvSpPr>
          <p:nvPr>
            <p:ph type="sldNum" sz="quarter" idx="12"/>
          </p:nvPr>
        </p:nvSpPr>
        <p:spPr/>
        <p:txBody>
          <a:bodyPr/>
          <a:lstStyle/>
          <a:p>
            <a:pPr>
              <a:defRPr/>
            </a:pPr>
            <a:fld id="{CFFEDFC3-609A-41CE-B454-3FA124CFC6F0}" type="slidenum">
              <a:rPr lang="en-US" smtClean="0"/>
              <a:pPr>
                <a:defRPr/>
              </a:pPr>
              <a:t>11</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6" presetClass="emph" presetSubtype="0" fill="hold" nodeType="withEffect">
                                  <p:stCondLst>
                                    <p:cond delay="0"/>
                                  </p:stCondLst>
                                  <p:childTnLst>
                                    <p:animScale>
                                      <p:cBhvr>
                                        <p:cTn id="9" dur="2000" fill="hold"/>
                                        <p:tgtEl>
                                          <p:spTgt spid="7475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74755"/>
                                        </p:tgtEl>
                                        <p:attrNameLst>
                                          <p:attrName>style.opacity</p:attrName>
                                        </p:attrNameLst>
                                      </p:cBhvr>
                                      <p:to>
                                        <p:strVal val="0.5"/>
                                      </p:to>
                                    </p:set>
                                    <p:animEffect filter="image" prLst="opacity: 0.5">
                                      <p:cBhvr rctx="IE">
                                        <p:cTn id="14" dur="indefinite"/>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Alejandra\AppData\Local\Microsoft\Windows\Temporary Internet Files\Content.IE5\YKI91845\MCj04403960000[1].png"/>
          <p:cNvPicPr>
            <a:picLocks noChangeAspect="1" noChangeArrowheads="1"/>
          </p:cNvPicPr>
          <p:nvPr/>
        </p:nvPicPr>
        <p:blipFill>
          <a:blip r:embed="rId2" cstate="print"/>
          <a:srcRect/>
          <a:stretch>
            <a:fillRect/>
          </a:stretch>
        </p:blipFill>
        <p:spPr bwMode="auto">
          <a:xfrm>
            <a:off x="500034" y="4000504"/>
            <a:ext cx="2000264" cy="2000264"/>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0" y="1571612"/>
            <a:ext cx="8686800" cy="4525963"/>
          </a:xfrm>
        </p:spPr>
        <p:txBody>
          <a:bodyPr>
            <a:normAutofit/>
          </a:bodyPr>
          <a:lstStyle/>
          <a:p>
            <a:pPr algn="just">
              <a:spcBef>
                <a:spcPts val="0"/>
              </a:spcBef>
              <a:buNone/>
            </a:pPr>
            <a:r>
              <a:rPr lang="es-DO" sz="2600" b="1" dirty="0">
                <a:solidFill>
                  <a:schemeClr val="accent1">
                    <a:lumMod val="75000"/>
                  </a:schemeClr>
                </a:solidFill>
                <a:latin typeface="Baskerville Old Face" pitchFamily="18" charset="0"/>
                <a:cs typeface="Arial" pitchFamily="34" charset="0"/>
              </a:rPr>
              <a:t>	</a:t>
            </a:r>
            <a:r>
              <a:rPr lang="es-DO" sz="2600" b="1" u="sng" dirty="0">
                <a:solidFill>
                  <a:schemeClr val="accent1">
                    <a:lumMod val="75000"/>
                  </a:schemeClr>
                </a:solidFill>
                <a:latin typeface="Arial" panose="020B0604020202020204" pitchFamily="34" charset="0"/>
                <a:cs typeface="Arial" panose="020B0604020202020204" pitchFamily="34" charset="0"/>
              </a:rPr>
              <a:t>Presupuesto de costos indirectos de fabricación.</a:t>
            </a:r>
            <a:r>
              <a:rPr lang="es-DO" sz="2600" b="1" dirty="0">
                <a:solidFill>
                  <a:schemeClr val="accent1">
                    <a:lumMod val="75000"/>
                  </a:schemeClr>
                </a:solidFill>
                <a:latin typeface="Arial" panose="020B0604020202020204" pitchFamily="34" charset="0"/>
                <a:cs typeface="Arial" panose="020B0604020202020204" pitchFamily="34" charset="0"/>
              </a:rPr>
              <a:t>  </a:t>
            </a:r>
            <a:r>
              <a:rPr lang="es-DO" sz="2400" b="1" dirty="0">
                <a:latin typeface="Arial" panose="020B0604020202020204" pitchFamily="34" charset="0"/>
                <a:cs typeface="Arial" panose="020B0604020202020204" pitchFamily="34" charset="0"/>
              </a:rPr>
              <a:t>Este presupuesto debe elaborarse con la participación de todos los centros de responsabilidad del área productiva que efectúan cualquier gasto productivo indirecto.  Es importante que al elaborar dicho presupuesto se detecte perfectamente el comportamiento de cada una de las partidas de costos indirectos, de forma tal, que los costos indirectos variables se presupuesten en función del volumen de producción previamente determinado y los costos indirectos fijos se planeen dentro de un tramo determinado de capacidad.</a:t>
            </a:r>
            <a:endParaRPr lang="es-MX" sz="2400" b="1"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xmlns="" id="{2398E25F-B882-41E0-B2CB-D8A9656B45E5}"/>
              </a:ext>
            </a:extLst>
          </p:cNvPr>
          <p:cNvSpPr>
            <a:spLocks noGrp="1"/>
          </p:cNvSpPr>
          <p:nvPr>
            <p:ph type="sldNum" sz="quarter" idx="12"/>
          </p:nvPr>
        </p:nvSpPr>
        <p:spPr/>
        <p:txBody>
          <a:bodyPr/>
          <a:lstStyle/>
          <a:p>
            <a:pPr>
              <a:defRPr/>
            </a:pPr>
            <a:fld id="{CFFEDFC3-609A-41CE-B454-3FA124CFC6F0}" type="slidenum">
              <a:rPr lang="en-US" smtClean="0"/>
              <a:pPr>
                <a:defRPr/>
              </a:pPr>
              <a:t>12</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mph" presetSubtype="0" nodeType="withEffect">
                                  <p:stCondLst>
                                    <p:cond delay="0"/>
                                  </p:stCondLst>
                                  <p:childTnLst>
                                    <p:set>
                                      <p:cBhvr rctx="PPT">
                                        <p:cTn id="9" dur="indefinite"/>
                                        <p:tgtEl>
                                          <p:spTgt spid="75778"/>
                                        </p:tgtEl>
                                        <p:attrNameLst>
                                          <p:attrName>style.opacity</p:attrName>
                                        </p:attrNameLst>
                                      </p:cBhvr>
                                      <p:to>
                                        <p:strVal val="0.5"/>
                                      </p:to>
                                    </p:set>
                                    <p:animEffect filter="image" prLst="opacity: 0.5">
                                      <p:cBhvr rctx="IE">
                                        <p:cTn id="10" dur="indefinite"/>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Alejandra\AppData\Local\Microsoft\Windows\Temporary Internet Files\Content.IE5\86VSU3XN\MCj04343190000[1].wmf"/>
          <p:cNvPicPr>
            <a:picLocks noChangeAspect="1" noChangeArrowheads="1"/>
          </p:cNvPicPr>
          <p:nvPr/>
        </p:nvPicPr>
        <p:blipFill>
          <a:blip r:embed="rId2" cstate="print"/>
          <a:srcRect/>
          <a:stretch>
            <a:fillRect/>
          </a:stretch>
        </p:blipFill>
        <p:spPr bwMode="auto">
          <a:xfrm>
            <a:off x="1000099" y="2571744"/>
            <a:ext cx="3173399" cy="1571636"/>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71406" y="1554162"/>
            <a:ext cx="8686800" cy="4525963"/>
          </a:xfrm>
        </p:spPr>
        <p:txBody>
          <a:bodyPr/>
          <a:lstStyle/>
          <a:p>
            <a:pPr algn="just">
              <a:spcBef>
                <a:spcPts val="0"/>
              </a:spcBef>
              <a:buNone/>
            </a:pPr>
            <a:r>
              <a:rPr lang="es-DO" sz="2600" b="1" dirty="0">
                <a:solidFill>
                  <a:schemeClr val="accent1">
                    <a:lumMod val="75000"/>
                  </a:schemeClr>
                </a:solidFill>
                <a:latin typeface="Baskerville Old Face" pitchFamily="18" charset="0"/>
                <a:cs typeface="Arial" pitchFamily="34" charset="0"/>
              </a:rPr>
              <a:t>	</a:t>
            </a:r>
            <a:r>
              <a:rPr lang="es-DO" sz="2600" b="1" u="sng" dirty="0">
                <a:solidFill>
                  <a:schemeClr val="accent1">
                    <a:lumMod val="75000"/>
                  </a:schemeClr>
                </a:solidFill>
                <a:latin typeface="Arial" panose="020B0604020202020204" pitchFamily="34" charset="0"/>
                <a:cs typeface="Arial" panose="020B0604020202020204" pitchFamily="34" charset="0"/>
              </a:rPr>
              <a:t>Presupuesto de gastos de operación.</a:t>
            </a:r>
            <a:r>
              <a:rPr lang="es-DO" sz="2600" b="1" dirty="0">
                <a:solidFill>
                  <a:schemeClr val="accent1">
                    <a:lumMod val="75000"/>
                  </a:schemeClr>
                </a:solidFill>
                <a:latin typeface="Arial" panose="020B0604020202020204" pitchFamily="34" charset="0"/>
                <a:cs typeface="Arial" panose="020B0604020202020204" pitchFamily="34" charset="0"/>
              </a:rPr>
              <a:t>  </a:t>
            </a:r>
            <a:r>
              <a:rPr lang="es-DO" sz="2400" b="1" dirty="0">
                <a:latin typeface="Arial" panose="020B0604020202020204" pitchFamily="34" charset="0"/>
                <a:cs typeface="Arial" panose="020B0604020202020204" pitchFamily="34" charset="0"/>
              </a:rPr>
              <a:t>Tiene por objeto planear los gastos en que incurrirán las funciones de distribución y administración de la empresa para llevar a cabo las actividades propias de su naturaleza.  Estos deben ser separados en variables y fijos.</a:t>
            </a:r>
          </a:p>
          <a:p>
            <a:pPr>
              <a:spcBef>
                <a:spcPts val="0"/>
              </a:spcBef>
              <a:buNone/>
            </a:pPr>
            <a:endParaRPr lang="es-DO" sz="2400" b="1" dirty="0">
              <a:solidFill>
                <a:schemeClr val="tx1"/>
              </a:solidFill>
              <a:latin typeface="Arial" pitchFamily="34" charset="0"/>
              <a:cs typeface="Arial" pitchFamily="34" charset="0"/>
            </a:endParaRPr>
          </a:p>
          <a:p>
            <a:pPr algn="just">
              <a:spcBef>
                <a:spcPts val="0"/>
              </a:spcBef>
              <a:buNone/>
            </a:pPr>
            <a:r>
              <a:rPr lang="es-DO" sz="2600" b="1" dirty="0">
                <a:solidFill>
                  <a:schemeClr val="accent1">
                    <a:lumMod val="75000"/>
                  </a:schemeClr>
                </a:solidFill>
                <a:latin typeface="Arial" panose="020B0604020202020204" pitchFamily="34" charset="0"/>
                <a:cs typeface="Arial" panose="020B0604020202020204" pitchFamily="34" charset="0"/>
              </a:rPr>
              <a:t>	</a:t>
            </a:r>
            <a:r>
              <a:rPr lang="es-DO" sz="2600" b="1" u="sng" dirty="0">
                <a:solidFill>
                  <a:schemeClr val="accent1">
                    <a:lumMod val="75000"/>
                  </a:schemeClr>
                </a:solidFill>
                <a:latin typeface="Arial" panose="020B0604020202020204" pitchFamily="34" charset="0"/>
                <a:cs typeface="Arial" panose="020B0604020202020204" pitchFamily="34" charset="0"/>
              </a:rPr>
              <a:t>Estado de resultados presupuestado.</a:t>
            </a:r>
            <a:r>
              <a:rPr lang="es-DO" sz="2600" b="1" dirty="0">
                <a:solidFill>
                  <a:schemeClr val="accent1">
                    <a:lumMod val="75000"/>
                  </a:schemeClr>
                </a:solidFill>
                <a:latin typeface="Arial" panose="020B0604020202020204" pitchFamily="34" charset="0"/>
                <a:cs typeface="Arial" panose="020B0604020202020204" pitchFamily="34" charset="0"/>
              </a:rPr>
              <a:t>  </a:t>
            </a:r>
            <a:r>
              <a:rPr lang="es-DO" sz="2400" b="1" dirty="0">
                <a:latin typeface="Arial" panose="020B0604020202020204" pitchFamily="34" charset="0"/>
                <a:cs typeface="Arial" panose="020B0604020202020204" pitchFamily="34" charset="0"/>
              </a:rPr>
              <a:t>Es el resumen final del presupuesto de operación, en donde la administración conocerá hacia dónde se dirigirán sus esfuerzos en la empresa.</a:t>
            </a:r>
            <a:endParaRPr lang="es-MX" sz="2400" b="1" dirty="0">
              <a:latin typeface="Arial" panose="020B0604020202020204" pitchFamily="34" charset="0"/>
              <a:cs typeface="Arial" panose="020B0604020202020204" pitchFamily="34" charset="0"/>
            </a:endParaRPr>
          </a:p>
          <a:p>
            <a:endParaRPr lang="es-MX" sz="2400" b="1" dirty="0">
              <a:latin typeface="Arial" panose="020B0604020202020204" pitchFamily="34" charset="0"/>
              <a:cs typeface="Arial" panose="020B0604020202020204" pitchFamily="34" charset="0"/>
            </a:endParaRPr>
          </a:p>
          <a:p>
            <a:pPr algn="just">
              <a:spcBef>
                <a:spcPts val="0"/>
              </a:spcBef>
              <a:buNone/>
            </a:pPr>
            <a:endParaRPr lang="es-MX" sz="2400" dirty="0">
              <a:solidFill>
                <a:schemeClr val="tx1"/>
              </a:solidFill>
              <a:latin typeface="Arial" pitchFamily="34" charset="0"/>
              <a:cs typeface="Arial" pitchFamily="34" charset="0"/>
            </a:endParaRPr>
          </a:p>
          <a:p>
            <a:endParaRPr lang="es-MX" dirty="0"/>
          </a:p>
          <a:p>
            <a:pPr>
              <a:buNone/>
            </a:pPr>
            <a:endParaRPr lang="es-MX" dirty="0"/>
          </a:p>
        </p:txBody>
      </p:sp>
      <p:sp>
        <p:nvSpPr>
          <p:cNvPr id="2" name="Marcador de número de diapositiva 1">
            <a:extLst>
              <a:ext uri="{FF2B5EF4-FFF2-40B4-BE49-F238E27FC236}">
                <a16:creationId xmlns:a16="http://schemas.microsoft.com/office/drawing/2014/main" xmlns="" id="{E3E752F1-B44C-4029-A6BF-CC27DF6BAC02}"/>
              </a:ext>
            </a:extLst>
          </p:cNvPr>
          <p:cNvSpPr>
            <a:spLocks noGrp="1"/>
          </p:cNvSpPr>
          <p:nvPr>
            <p:ph type="sldNum" sz="quarter" idx="12"/>
          </p:nvPr>
        </p:nvSpPr>
        <p:spPr/>
        <p:txBody>
          <a:bodyPr/>
          <a:lstStyle/>
          <a:p>
            <a:pPr>
              <a:defRPr/>
            </a:pPr>
            <a:fld id="{CFFEDFC3-609A-41CE-B454-3FA124CFC6F0}" type="slidenum">
              <a:rPr lang="en-US" smtClean="0"/>
              <a:pPr>
                <a:defRPr/>
              </a:pPr>
              <a:t>13</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9" presetClass="emph" presetSubtype="0" nodeType="withEffect">
                                  <p:stCondLst>
                                    <p:cond delay="0"/>
                                  </p:stCondLst>
                                  <p:childTnLst>
                                    <p:set>
                                      <p:cBhvr rctx="PPT">
                                        <p:cTn id="9" dur="indefinite"/>
                                        <p:tgtEl>
                                          <p:spTgt spid="76802"/>
                                        </p:tgtEl>
                                        <p:attrNameLst>
                                          <p:attrName>style.opacity</p:attrName>
                                        </p:attrNameLst>
                                      </p:cBhvr>
                                      <p:to>
                                        <p:strVal val="0.5"/>
                                      </p:to>
                                    </p:set>
                                    <p:animEffect filter="image" prLst="opacity: 0.5">
                                      <p:cBhvr rctx="IE">
                                        <p:cTn id="10" dur="indefinite"/>
                                        <p:tgtEl>
                                          <p:spTgt spid="768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lejandra\AppData\Local\Microsoft\Windows\Temporary Internet Files\Content.IE5\86VSU3XN\MCj04354720000[1].wmf"/>
          <p:cNvPicPr>
            <a:picLocks noChangeAspect="1" noChangeArrowheads="1"/>
          </p:cNvPicPr>
          <p:nvPr/>
        </p:nvPicPr>
        <p:blipFill>
          <a:blip r:embed="rId2" cstate="print"/>
          <a:srcRect/>
          <a:stretch>
            <a:fillRect/>
          </a:stretch>
        </p:blipFill>
        <p:spPr bwMode="auto">
          <a:xfrm>
            <a:off x="857224" y="4714884"/>
            <a:ext cx="1841500" cy="1257300"/>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71406" y="1714488"/>
            <a:ext cx="8686800" cy="4525963"/>
          </a:xfrm>
        </p:spPr>
        <p:txBody>
          <a:bodyPr>
            <a:normAutofit/>
          </a:bodyPr>
          <a:lstStyle/>
          <a:p>
            <a:pPr lvl="0" algn="just">
              <a:spcBef>
                <a:spcPts val="0"/>
              </a:spcBef>
              <a:buClr>
                <a:schemeClr val="accent1">
                  <a:lumMod val="75000"/>
                </a:schemeClr>
              </a:buClr>
              <a:buSzPct val="100000"/>
              <a:buFont typeface="Wingdings" pitchFamily="2" charset="2"/>
              <a:buChar char="v"/>
            </a:pPr>
            <a:r>
              <a:rPr lang="es-ES_tradnl" sz="2400" b="1" dirty="0">
                <a:solidFill>
                  <a:srgbClr val="2A62D1"/>
                </a:solidFill>
                <a:latin typeface="Arial" panose="020B0604020202020204" pitchFamily="34" charset="0"/>
                <a:cs typeface="Arial" panose="020B0604020202020204" pitchFamily="34" charset="0"/>
              </a:rPr>
              <a:t>P</a:t>
            </a:r>
            <a:r>
              <a:rPr lang="es-ES_tradnl" sz="1800" b="1" dirty="0">
                <a:solidFill>
                  <a:srgbClr val="2A62D1"/>
                </a:solidFill>
                <a:latin typeface="Arial" panose="020B0604020202020204" pitchFamily="34" charset="0"/>
                <a:cs typeface="Arial" panose="020B0604020202020204" pitchFamily="34" charset="0"/>
              </a:rPr>
              <a:t>RESUPUESTOS DE INVERSIONES Y/O FINANCIERO</a:t>
            </a:r>
            <a:r>
              <a:rPr lang="es-ES_tradnl" sz="2400" b="1" dirty="0">
                <a:solidFill>
                  <a:srgbClr val="2A62D1"/>
                </a:solidFill>
                <a:latin typeface="Arial" panose="020B0604020202020204" pitchFamily="34" charset="0"/>
                <a:cs typeface="Arial" panose="020B0604020202020204" pitchFamily="34" charset="0"/>
              </a:rPr>
              <a:t>. </a:t>
            </a:r>
            <a:r>
              <a:rPr lang="es-DO" sz="2400" b="1" dirty="0">
                <a:latin typeface="Arial" panose="020B0604020202020204" pitchFamily="34" charset="0"/>
                <a:cs typeface="Arial" panose="020B0604020202020204" pitchFamily="34" charset="0"/>
              </a:rPr>
              <a:t>El plan  maestro debe culminar con la elaboración de los estados  financieros presupuestados, que son el reflejo del lugar en  dónde la administración quiere colocar la empresa, así como  cada una de las áreas, de acuerdo con los objetivos que se  fijaron para lograr la situación global.  A parte de los estados  financieros anuales presupuestados, pueden elaborarse  reportes financieros mensuales o trimestrales, o cuando se  juzgue conveniente, para efectos de </a:t>
            </a:r>
            <a:r>
              <a:rPr lang="es-DO" sz="2400" b="1" dirty="0" err="1">
                <a:latin typeface="Arial" panose="020B0604020202020204" pitchFamily="34" charset="0"/>
                <a:cs typeface="Arial" panose="020B0604020202020204" pitchFamily="34" charset="0"/>
              </a:rPr>
              <a:t>retroalimentació</a:t>
            </a:r>
            <a:r>
              <a:rPr lang="es-DO" sz="2400" b="1" dirty="0">
                <a:latin typeface="Arial" panose="020B0604020202020204" pitchFamily="34" charset="0"/>
                <a:cs typeface="Arial" panose="020B0604020202020204" pitchFamily="34" charset="0"/>
              </a:rPr>
              <a:t>, lo que  permite tomar las acciones correctivas que se juzguen  oportunas en cada situación.   </a:t>
            </a:r>
            <a:endParaRPr lang="es-MX" sz="2400" b="1"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xmlns="" id="{D5B254A6-6D84-4937-8728-6FBF64623E11}"/>
              </a:ext>
            </a:extLst>
          </p:cNvPr>
          <p:cNvSpPr>
            <a:spLocks noGrp="1"/>
          </p:cNvSpPr>
          <p:nvPr>
            <p:ph type="sldNum" sz="quarter" idx="12"/>
          </p:nvPr>
        </p:nvSpPr>
        <p:spPr/>
        <p:txBody>
          <a:bodyPr/>
          <a:lstStyle/>
          <a:p>
            <a:pPr>
              <a:defRPr/>
            </a:pPr>
            <a:fld id="{CFFEDFC3-609A-41CE-B454-3FA124CFC6F0}" type="slidenum">
              <a:rPr lang="en-US" smtClean="0"/>
              <a:pPr>
                <a:defRPr/>
              </a:pPr>
              <a:t>14</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wipe(down)">
                                      <p:cBhvr>
                                        <p:cTn id="7" dur="580">
                                          <p:stCondLst>
                                            <p:cond delay="0"/>
                                          </p:stCondLst>
                                        </p:cTn>
                                        <p:tgtEl>
                                          <p:spTgt spid="66562"/>
                                        </p:tgtEl>
                                      </p:cBhvr>
                                    </p:animEffect>
                                    <p:anim calcmode="lin" valueType="num">
                                      <p:cBhvr>
                                        <p:cTn id="8" dur="1822" tmFilter="0,0; 0.14,0.36; 0.43,0.73; 0.71,0.91; 1.0,1.0">
                                          <p:stCondLst>
                                            <p:cond delay="0"/>
                                          </p:stCondLst>
                                        </p:cTn>
                                        <p:tgtEl>
                                          <p:spTgt spid="665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65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65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65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6562"/>
                                        </p:tgtEl>
                                        <p:attrNameLst>
                                          <p:attrName>ppt_y</p:attrName>
                                        </p:attrNameLst>
                                      </p:cBhvr>
                                      <p:tavLst>
                                        <p:tav tm="0" fmla="#ppt_y-sin(pi*$)/81">
                                          <p:val>
                                            <p:fltVal val="0"/>
                                          </p:val>
                                        </p:tav>
                                        <p:tav tm="100000">
                                          <p:val>
                                            <p:fltVal val="1"/>
                                          </p:val>
                                        </p:tav>
                                      </p:tavLst>
                                    </p:anim>
                                    <p:animScale>
                                      <p:cBhvr>
                                        <p:cTn id="13" dur="26">
                                          <p:stCondLst>
                                            <p:cond delay="650"/>
                                          </p:stCondLst>
                                        </p:cTn>
                                        <p:tgtEl>
                                          <p:spTgt spid="66562"/>
                                        </p:tgtEl>
                                      </p:cBhvr>
                                      <p:to x="100000" y="60000"/>
                                    </p:animScale>
                                    <p:animScale>
                                      <p:cBhvr>
                                        <p:cTn id="14" dur="166" decel="50000">
                                          <p:stCondLst>
                                            <p:cond delay="676"/>
                                          </p:stCondLst>
                                        </p:cTn>
                                        <p:tgtEl>
                                          <p:spTgt spid="66562"/>
                                        </p:tgtEl>
                                      </p:cBhvr>
                                      <p:to x="100000" y="100000"/>
                                    </p:animScale>
                                    <p:animScale>
                                      <p:cBhvr>
                                        <p:cTn id="15" dur="26">
                                          <p:stCondLst>
                                            <p:cond delay="1312"/>
                                          </p:stCondLst>
                                        </p:cTn>
                                        <p:tgtEl>
                                          <p:spTgt spid="66562"/>
                                        </p:tgtEl>
                                      </p:cBhvr>
                                      <p:to x="100000" y="80000"/>
                                    </p:animScale>
                                    <p:animScale>
                                      <p:cBhvr>
                                        <p:cTn id="16" dur="166" decel="50000">
                                          <p:stCondLst>
                                            <p:cond delay="1338"/>
                                          </p:stCondLst>
                                        </p:cTn>
                                        <p:tgtEl>
                                          <p:spTgt spid="66562"/>
                                        </p:tgtEl>
                                      </p:cBhvr>
                                      <p:to x="100000" y="100000"/>
                                    </p:animScale>
                                    <p:animScale>
                                      <p:cBhvr>
                                        <p:cTn id="17" dur="26">
                                          <p:stCondLst>
                                            <p:cond delay="1642"/>
                                          </p:stCondLst>
                                        </p:cTn>
                                        <p:tgtEl>
                                          <p:spTgt spid="66562"/>
                                        </p:tgtEl>
                                      </p:cBhvr>
                                      <p:to x="100000" y="90000"/>
                                    </p:animScale>
                                    <p:animScale>
                                      <p:cBhvr>
                                        <p:cTn id="18" dur="166" decel="50000">
                                          <p:stCondLst>
                                            <p:cond delay="1668"/>
                                          </p:stCondLst>
                                        </p:cTn>
                                        <p:tgtEl>
                                          <p:spTgt spid="66562"/>
                                        </p:tgtEl>
                                      </p:cBhvr>
                                      <p:to x="100000" y="100000"/>
                                    </p:animScale>
                                    <p:animScale>
                                      <p:cBhvr>
                                        <p:cTn id="19" dur="26">
                                          <p:stCondLst>
                                            <p:cond delay="1808"/>
                                          </p:stCondLst>
                                        </p:cTn>
                                        <p:tgtEl>
                                          <p:spTgt spid="66562"/>
                                        </p:tgtEl>
                                      </p:cBhvr>
                                      <p:to x="100000" y="95000"/>
                                    </p:animScale>
                                    <p:animScale>
                                      <p:cBhvr>
                                        <p:cTn id="20" dur="166" decel="50000">
                                          <p:stCondLst>
                                            <p:cond delay="1834"/>
                                          </p:stCondLst>
                                        </p:cTn>
                                        <p:tgtEl>
                                          <p:spTgt spid="66562"/>
                                        </p:tgtEl>
                                      </p:cBhvr>
                                      <p:to x="100000" y="100000"/>
                                    </p:animScale>
                                  </p:childTnLst>
                                </p:cTn>
                              </p:par>
                            </p:childTnLst>
                          </p:cTn>
                        </p:par>
                        <p:par>
                          <p:cTn id="21" fill="hold">
                            <p:stCondLst>
                              <p:cond delay="2000"/>
                            </p:stCondLst>
                            <p:childTnLst>
                              <p:par>
                                <p:cTn id="22" presetID="9" presetClass="emph" presetSubtype="0" nodeType="afterEffect">
                                  <p:stCondLst>
                                    <p:cond delay="0"/>
                                  </p:stCondLst>
                                  <p:childTnLst>
                                    <p:set>
                                      <p:cBhvr rctx="PPT">
                                        <p:cTn id="23" dur="indefinite"/>
                                        <p:tgtEl>
                                          <p:spTgt spid="66562"/>
                                        </p:tgtEl>
                                        <p:attrNameLst>
                                          <p:attrName>style.opacity</p:attrName>
                                        </p:attrNameLst>
                                      </p:cBhvr>
                                      <p:to>
                                        <p:strVal val="0.5"/>
                                      </p:to>
                                    </p:set>
                                    <p:animEffect filter="image" prLst="opacity: 0.5">
                                      <p:cBhvr rctx="IE">
                                        <p:cTn id="24" dur="indefinite"/>
                                        <p:tgtEl>
                                          <p:spTgt spid="6656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lejandra\AppData\Local\Microsoft\Windows\Temporary Internet Files\Content.IE5\86VSU3XN\MCj04354720000[1].wmf"/>
          <p:cNvPicPr>
            <a:picLocks noChangeAspect="1" noChangeArrowheads="1"/>
          </p:cNvPicPr>
          <p:nvPr/>
        </p:nvPicPr>
        <p:blipFill>
          <a:blip r:embed="rId2" cstate="print"/>
          <a:srcRect/>
          <a:stretch>
            <a:fillRect/>
          </a:stretch>
        </p:blipFill>
        <p:spPr bwMode="auto">
          <a:xfrm>
            <a:off x="1142976" y="5286388"/>
            <a:ext cx="1841500" cy="1257300"/>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71406" y="1500174"/>
            <a:ext cx="8686800" cy="4525963"/>
          </a:xfrm>
        </p:spPr>
        <p:txBody>
          <a:bodyPr>
            <a:normAutofit fontScale="77500" lnSpcReduction="20000"/>
          </a:bodyPr>
          <a:lstStyle/>
          <a:p>
            <a:pPr lvl="0" algn="just">
              <a:buNone/>
            </a:pPr>
            <a:r>
              <a:rPr lang="es-DO" sz="3100" dirty="0">
                <a:latin typeface="Baskerville Old Face" pitchFamily="18" charset="0"/>
              </a:rPr>
              <a:t>	</a:t>
            </a:r>
            <a:r>
              <a:rPr lang="es-DO" sz="3100" b="1" dirty="0">
                <a:latin typeface="Arial" panose="020B0604020202020204" pitchFamily="34" charset="0"/>
                <a:cs typeface="Arial" panose="020B0604020202020204" pitchFamily="34" charset="0"/>
              </a:rPr>
              <a:t>La esencia del presupuesto financiero surge de la información generada en el presupuesto de operación. El presupuesto financiero aunado a ciertos datos del estado de resultados presupuestado, expresa el  estado de situación financiera presupuestada y el estado de flujo de efectivo presupuestado.</a:t>
            </a:r>
          </a:p>
          <a:p>
            <a:pPr lvl="0" algn="just">
              <a:buNone/>
            </a:pPr>
            <a:r>
              <a:rPr lang="es-DO" sz="3100" b="1" dirty="0">
                <a:latin typeface="Arial" panose="020B0604020202020204" pitchFamily="34" charset="0"/>
                <a:cs typeface="Arial" panose="020B0604020202020204" pitchFamily="34" charset="0"/>
              </a:rPr>
              <a:t>	Este incluye lo siguiente:   </a:t>
            </a:r>
            <a:endParaRPr lang="es-MX" sz="3100" b="1" dirty="0">
              <a:latin typeface="Arial" panose="020B0604020202020204" pitchFamily="34" charset="0"/>
              <a:cs typeface="Arial" panose="020B0604020202020204" pitchFamily="34" charset="0"/>
            </a:endParaRPr>
          </a:p>
          <a:p>
            <a:pPr>
              <a:buNone/>
            </a:pPr>
            <a:endParaRPr lang="es-MX" sz="3100" b="1" dirty="0">
              <a:latin typeface="Arial" panose="020B0604020202020204" pitchFamily="34" charset="0"/>
              <a:cs typeface="Arial" panose="020B0604020202020204" pitchFamily="34" charset="0"/>
            </a:endParaRPr>
          </a:p>
          <a:p>
            <a:pPr lvl="1">
              <a:buClr>
                <a:schemeClr val="accent1">
                  <a:lumMod val="75000"/>
                </a:schemeClr>
              </a:buClr>
              <a:buSzPct val="100000"/>
              <a:buFont typeface="Baskerville Old Face" pitchFamily="18" charset="0"/>
              <a:buChar char=""/>
            </a:pPr>
            <a:r>
              <a:rPr lang="es-DO" sz="3100" b="1" dirty="0">
                <a:latin typeface="Arial" panose="020B0604020202020204" pitchFamily="34" charset="0"/>
                <a:cs typeface="Arial" panose="020B0604020202020204" pitchFamily="34" charset="0"/>
              </a:rPr>
              <a:t>Presupuesto de efectivo</a:t>
            </a:r>
            <a:endParaRPr lang="es-MX" sz="3100" b="1" dirty="0">
              <a:latin typeface="Arial" panose="020B0604020202020204" pitchFamily="34" charset="0"/>
              <a:cs typeface="Arial" panose="020B0604020202020204" pitchFamily="34" charset="0"/>
            </a:endParaRPr>
          </a:p>
          <a:p>
            <a:pPr lvl="1">
              <a:buClr>
                <a:schemeClr val="accent1">
                  <a:lumMod val="75000"/>
                </a:schemeClr>
              </a:buClr>
              <a:buSzPct val="100000"/>
              <a:buFont typeface="Baskerville Old Face" pitchFamily="18" charset="0"/>
              <a:buChar char=""/>
            </a:pPr>
            <a:r>
              <a:rPr lang="es-DO" sz="3100" b="1" dirty="0">
                <a:latin typeface="Arial" panose="020B0604020202020204" pitchFamily="34" charset="0"/>
                <a:cs typeface="Arial" panose="020B0604020202020204" pitchFamily="34" charset="0"/>
              </a:rPr>
              <a:t>Presupuesto de inversiones o adicionales de no circulantes </a:t>
            </a:r>
            <a:endParaRPr lang="es-MX" sz="3100" b="1" dirty="0">
              <a:latin typeface="Arial" panose="020B0604020202020204" pitchFamily="34" charset="0"/>
              <a:cs typeface="Arial" panose="020B0604020202020204" pitchFamily="34" charset="0"/>
            </a:endParaRPr>
          </a:p>
          <a:p>
            <a:pPr lvl="1">
              <a:buClr>
                <a:schemeClr val="accent1">
                  <a:lumMod val="75000"/>
                </a:schemeClr>
              </a:buClr>
              <a:buSzPct val="100000"/>
              <a:buFont typeface="Baskerville Old Face" pitchFamily="18" charset="0"/>
              <a:buChar char=""/>
            </a:pPr>
            <a:r>
              <a:rPr lang="es-DO" sz="3100" b="1" dirty="0">
                <a:latin typeface="Arial" panose="020B0604020202020204" pitchFamily="34" charset="0"/>
                <a:cs typeface="Arial" panose="020B0604020202020204" pitchFamily="34" charset="0"/>
              </a:rPr>
              <a:t>Balance general o estado de situación financiera presupuestada.</a:t>
            </a:r>
            <a:endParaRPr lang="es-MX" sz="3100" b="1" dirty="0">
              <a:latin typeface="Arial" panose="020B0604020202020204" pitchFamily="34" charset="0"/>
              <a:cs typeface="Arial" panose="020B0604020202020204" pitchFamily="34" charset="0"/>
            </a:endParaRPr>
          </a:p>
          <a:p>
            <a:pPr>
              <a:buNone/>
            </a:pPr>
            <a:endParaRPr lang="es-MX" dirty="0"/>
          </a:p>
        </p:txBody>
      </p:sp>
      <p:sp>
        <p:nvSpPr>
          <p:cNvPr id="2" name="Marcador de número de diapositiva 1">
            <a:extLst>
              <a:ext uri="{FF2B5EF4-FFF2-40B4-BE49-F238E27FC236}">
                <a16:creationId xmlns:a16="http://schemas.microsoft.com/office/drawing/2014/main" xmlns="" id="{31AEB648-9C0C-4DA3-AF98-256A0D4D5BBB}"/>
              </a:ext>
            </a:extLst>
          </p:cNvPr>
          <p:cNvSpPr>
            <a:spLocks noGrp="1"/>
          </p:cNvSpPr>
          <p:nvPr>
            <p:ph type="sldNum" sz="quarter" idx="12"/>
          </p:nvPr>
        </p:nvSpPr>
        <p:spPr/>
        <p:txBody>
          <a:bodyPr/>
          <a:lstStyle/>
          <a:p>
            <a:pPr>
              <a:defRPr/>
            </a:pPr>
            <a:fld id="{CFFEDFC3-609A-41CE-B454-3FA124CFC6F0}" type="slidenum">
              <a:rPr lang="en-US" smtClean="0"/>
              <a:pPr>
                <a:defRPr/>
              </a:pPr>
              <a:t>15</a:t>
            </a:fld>
            <a:endParaRPr lang="en-US"/>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000"/>
                                        <p:tgtEl>
                                          <p:spTgt spid="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0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2000"/>
                                        <p:tgtEl>
                                          <p:spTgt spid="8">
                                            <p:txEl>
                                              <p:pRg st="5" end="5"/>
                                            </p:txEl>
                                          </p:spTgt>
                                        </p:tgtEl>
                                      </p:cBhvr>
                                    </p:animEffect>
                                  </p:childTnLst>
                                </p:cTn>
                              </p:par>
                            </p:childTnLst>
                          </p:cTn>
                        </p:par>
                        <p:par>
                          <p:cTn id="20" fill="hold">
                            <p:stCondLst>
                              <p:cond delay="2000"/>
                            </p:stCondLst>
                            <p:childTnLst>
                              <p:par>
                                <p:cTn id="21" presetID="26"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par>
                          <p:cTn id="37" fill="hold">
                            <p:stCondLst>
                              <p:cond delay="4000"/>
                            </p:stCondLst>
                            <p:childTnLst>
                              <p:par>
                                <p:cTn id="38" presetID="9" presetClass="emph" presetSubtype="0" nodeType="afterEffect">
                                  <p:stCondLst>
                                    <p:cond delay="0"/>
                                  </p:stCondLst>
                                  <p:childTnLst>
                                    <p:set>
                                      <p:cBhvr rctx="PPT">
                                        <p:cTn id="39" dur="indefinite"/>
                                        <p:tgtEl>
                                          <p:spTgt spid="9"/>
                                        </p:tgtEl>
                                        <p:attrNameLst>
                                          <p:attrName>style.opacity</p:attrName>
                                        </p:attrNameLst>
                                      </p:cBhvr>
                                      <p:to>
                                        <p:strVal val="0.5"/>
                                      </p:to>
                                    </p:set>
                                    <p:animEffect filter="image" prLst="opacity: 0.5">
                                      <p:cBhvr rctx="IE">
                                        <p:cTn id="40"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786874" cy="6357982"/>
          </a:xfrm>
        </p:spPr>
        <p:txBody>
          <a:bodyPr/>
          <a:lstStyle/>
          <a:p>
            <a:pPr algn="ctr">
              <a:buNone/>
            </a:pPr>
            <a:endParaRPr lang="es-MX"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itannic Bold" pitchFamily="34" charset="0"/>
              <a:ea typeface="Calibri" pitchFamily="34" charset="0"/>
              <a:cs typeface="Times New Roman" pitchFamily="18" charset="0"/>
            </a:endParaRPr>
          </a:p>
          <a:p>
            <a:pPr algn="ctr">
              <a:buNone/>
            </a:pPr>
            <a:endParaRPr lang="es-MX"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itannic Bold" pitchFamily="34" charset="0"/>
              <a:ea typeface="Calibri" pitchFamily="34" charset="0"/>
              <a:cs typeface="Times New Roman" pitchFamily="18" charset="0"/>
            </a:endParaRPr>
          </a:p>
          <a:p>
            <a:pPr algn="ctr">
              <a:buNone/>
            </a:pPr>
            <a:r>
              <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rPr>
              <a:t>PRESUPUESTO</a:t>
            </a:r>
          </a:p>
          <a:p>
            <a:pPr algn="ctr">
              <a:buNone/>
            </a:pP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endParaRPr>
          </a:p>
          <a:p>
            <a:pPr algn="ctr">
              <a:buNone/>
            </a:pP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endParaRPr>
          </a:p>
          <a:p>
            <a:pPr algn="ctr">
              <a:buNone/>
            </a:pPr>
            <a:r>
              <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Calibri" pitchFamily="34" charset="0"/>
                <a:cs typeface="Arial" panose="020B0604020202020204" pitchFamily="34" charset="0"/>
              </a:rPr>
              <a:t> FLEXIBLE</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a:p>
            <a:pPr>
              <a:buNone/>
            </a:pPr>
            <a:endParaRPr lang="es-MX" dirty="0"/>
          </a:p>
        </p:txBody>
      </p:sp>
      <p:sp>
        <p:nvSpPr>
          <p:cNvPr id="2" name="Marcador de número de diapositiva 1">
            <a:extLst>
              <a:ext uri="{FF2B5EF4-FFF2-40B4-BE49-F238E27FC236}">
                <a16:creationId xmlns:a16="http://schemas.microsoft.com/office/drawing/2014/main" xmlns="" id="{ABFE352B-1F33-4F44-99EE-B81BC7FA36A5}"/>
              </a:ext>
            </a:extLst>
          </p:cNvPr>
          <p:cNvSpPr>
            <a:spLocks noGrp="1"/>
          </p:cNvSpPr>
          <p:nvPr>
            <p:ph type="sldNum" sz="quarter" idx="12"/>
          </p:nvPr>
        </p:nvSpPr>
        <p:spPr/>
        <p:txBody>
          <a:bodyPr/>
          <a:lstStyle/>
          <a:p>
            <a:pPr>
              <a:defRPr/>
            </a:pPr>
            <a:fld id="{CFFEDFC3-609A-41CE-B454-3FA124CFC6F0}" type="slidenum">
              <a:rPr lang="en-US" smtClean="0"/>
              <a:pPr>
                <a:defRPr/>
              </a:pPr>
              <a:t>16</a:t>
            </a:fld>
            <a:endParaRPr lang="en-US"/>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086" y="5695147"/>
            <a:ext cx="3587266" cy="9874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5" name="Picture 24" descr="http://t2.gstatic.com/images?q=tbn:SuramQsmsrko7M:http://www.wizcount.com.ar/images/presup.jpg">
            <a:hlinkClick r:id="rId4"/>
          </p:cNvPr>
          <p:cNvPicPr>
            <a:picLocks noChangeAspect="1" noChangeArrowheads="1"/>
          </p:cNvPicPr>
          <p:nvPr/>
        </p:nvPicPr>
        <p:blipFill>
          <a:blip r:embed="rId5" cstate="print"/>
          <a:srcRect/>
          <a:stretch>
            <a:fillRect/>
          </a:stretch>
        </p:blipFill>
        <p:spPr bwMode="auto">
          <a:xfrm>
            <a:off x="0" y="4929174"/>
            <a:ext cx="2904581" cy="1928826"/>
          </a:xfrm>
          <a:prstGeom prst="rect">
            <a:avLst/>
          </a:prstGeom>
          <a:noFill/>
        </p:spPr>
      </p:pic>
      <p:sp>
        <p:nvSpPr>
          <p:cNvPr id="6" name="5 Explosión 1"/>
          <p:cNvSpPr/>
          <p:nvPr/>
        </p:nvSpPr>
        <p:spPr>
          <a:xfrm>
            <a:off x="357158" y="1571612"/>
            <a:ext cx="3429024" cy="3429024"/>
          </a:xfrm>
          <a:prstGeom prst="irregularSeal1">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s-MX" sz="2800" dirty="0">
                <a:solidFill>
                  <a:schemeClr val="bg1"/>
                </a:solidFill>
                <a:latin typeface="Baskerville Old Face" pitchFamily="18" charset="0"/>
              </a:rPr>
              <a:t>Presupuesto Flexible</a:t>
            </a:r>
          </a:p>
        </p:txBody>
      </p:sp>
      <p:sp>
        <p:nvSpPr>
          <p:cNvPr id="7" name="6 Rectángulo"/>
          <p:cNvSpPr/>
          <p:nvPr/>
        </p:nvSpPr>
        <p:spPr>
          <a:xfrm>
            <a:off x="3857620" y="1285860"/>
            <a:ext cx="5143536" cy="5170646"/>
          </a:xfrm>
          <a:prstGeom prst="rect">
            <a:avLst/>
          </a:prstGeom>
          <a:noFill/>
        </p:spPr>
        <p:txBody>
          <a:bodyPr wrap="square">
            <a:spAutoFit/>
          </a:bodyPr>
          <a:lstStyle/>
          <a:p>
            <a:pPr algn="just"/>
            <a:r>
              <a:rPr lang="es-ES_tradnl" sz="2200" b="1" dirty="0">
                <a:latin typeface="Arial" panose="020B0604020202020204" pitchFamily="34" charset="0"/>
                <a:cs typeface="Arial" panose="020B0604020202020204" pitchFamily="34" charset="0"/>
              </a:rPr>
              <a:t>Se basa en la diferencia fundamental del comportamiento de los costos en: fijos, variables, y mixtos. Dado que los costos fijos no suelen variar ante fluctuaciones en el nivel de actividad  a corto plazo, puede considerarse que el </a:t>
            </a:r>
            <a:r>
              <a:rPr lang="es-ES_tradnl" sz="2200" b="1" dirty="0">
                <a:solidFill>
                  <a:srgbClr val="FF0000"/>
                </a:solidFill>
                <a:latin typeface="Arial" panose="020B0604020202020204" pitchFamily="34" charset="0"/>
                <a:cs typeface="Arial" panose="020B0604020202020204" pitchFamily="34" charset="0"/>
              </a:rPr>
              <a:t>presupuesto flexible consta realmente de dos partes</a:t>
            </a:r>
            <a:r>
              <a:rPr lang="es-ES_tradnl" sz="2200" b="1" dirty="0">
                <a:latin typeface="Arial" panose="020B0604020202020204" pitchFamily="34" charset="0"/>
                <a:cs typeface="Arial" panose="020B0604020202020204" pitchFamily="34" charset="0"/>
              </a:rPr>
              <a:t>: la primera es un </a:t>
            </a:r>
            <a:r>
              <a:rPr lang="es-ES_tradnl" sz="2200" b="1" dirty="0">
                <a:ln>
                  <a:solidFill>
                    <a:srgbClr val="00B050"/>
                  </a:solidFill>
                </a:ln>
                <a:latin typeface="Arial" panose="020B0604020202020204" pitchFamily="34" charset="0"/>
                <a:cs typeface="Arial" panose="020B0604020202020204" pitchFamily="34" charset="0"/>
              </a:rPr>
              <a:t>presupuesto fijo </a:t>
            </a:r>
            <a:r>
              <a:rPr lang="es-ES_tradnl" sz="2200" b="1" dirty="0">
                <a:latin typeface="Arial" panose="020B0604020202020204" pitchFamily="34" charset="0"/>
                <a:cs typeface="Arial" panose="020B0604020202020204" pitchFamily="34" charset="0"/>
              </a:rPr>
              <a:t>compuesto tanto de costos fijos, como del componente fijo de los costos mixtos. La segunda parte es un </a:t>
            </a:r>
            <a:r>
              <a:rPr lang="es-ES_tradnl" sz="2200" b="1" dirty="0">
                <a:ln>
                  <a:solidFill>
                    <a:srgbClr val="00B050"/>
                  </a:solidFill>
                </a:ln>
                <a:latin typeface="Arial" panose="020B0604020202020204" pitchFamily="34" charset="0"/>
                <a:cs typeface="Arial" panose="020B0604020202020204" pitchFamily="34" charset="0"/>
              </a:rPr>
              <a:t>presupuesto verdaderamente flexible </a:t>
            </a:r>
            <a:r>
              <a:rPr lang="es-ES_tradnl" sz="2200" b="1" dirty="0">
                <a:latin typeface="Arial" panose="020B0604020202020204" pitchFamily="34" charset="0"/>
                <a:cs typeface="Arial" panose="020B0604020202020204" pitchFamily="34" charset="0"/>
              </a:rPr>
              <a:t>ya que está integrado básicamente por costos variables.  </a:t>
            </a:r>
            <a:endParaRPr lang="es-MX" sz="2200" b="1"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xmlns="" id="{F9BE6A7F-7BC5-4364-BC6B-1DFAFAAF7F38}"/>
              </a:ext>
            </a:extLst>
          </p:cNvPr>
          <p:cNvSpPr>
            <a:spLocks noGrp="1"/>
          </p:cNvSpPr>
          <p:nvPr>
            <p:ph type="sldNum" sz="quarter" idx="12"/>
          </p:nvPr>
        </p:nvSpPr>
        <p:spPr/>
        <p:txBody>
          <a:bodyPr/>
          <a:lstStyle/>
          <a:p>
            <a:pPr>
              <a:defRPr/>
            </a:pPr>
            <a:fld id="{CFFEDFC3-609A-41CE-B454-3FA124CFC6F0}" type="slidenum">
              <a:rPr lang="en-US" smtClean="0"/>
              <a:pPr>
                <a:defRPr/>
              </a:pPr>
              <a:t>17</a:t>
            </a:fld>
            <a:endParaRPr lang="en-US"/>
          </a:p>
        </p:txBody>
      </p:sp>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6" name="5 Explosión 1"/>
          <p:cNvSpPr/>
          <p:nvPr/>
        </p:nvSpPr>
        <p:spPr>
          <a:xfrm>
            <a:off x="0" y="857232"/>
            <a:ext cx="3429024" cy="3429024"/>
          </a:xfrm>
          <a:prstGeom prst="irregularSeal1">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s-MX" sz="2800" dirty="0">
                <a:solidFill>
                  <a:schemeClr val="bg1"/>
                </a:solidFill>
                <a:latin typeface="Baskerville Old Face" pitchFamily="18" charset="0"/>
              </a:rPr>
              <a:t>Presupuesto Flexible</a:t>
            </a:r>
          </a:p>
        </p:txBody>
      </p:sp>
      <p:sp>
        <p:nvSpPr>
          <p:cNvPr id="7" name="6 Rectángulo"/>
          <p:cNvSpPr/>
          <p:nvPr/>
        </p:nvSpPr>
        <p:spPr>
          <a:xfrm>
            <a:off x="3500430" y="928670"/>
            <a:ext cx="5500726" cy="2123658"/>
          </a:xfrm>
          <a:prstGeom prst="rect">
            <a:avLst/>
          </a:prstGeom>
          <a:noFill/>
        </p:spPr>
        <p:txBody>
          <a:bodyPr wrap="square">
            <a:spAutoFit/>
          </a:bodyPr>
          <a:lstStyle/>
          <a:p>
            <a:pPr algn="just"/>
            <a:r>
              <a:rPr lang="es-MX" sz="2200" b="1" dirty="0">
                <a:latin typeface="Arial" panose="020B0604020202020204" pitchFamily="34" charset="0"/>
                <a:cs typeface="Arial" panose="020B0604020202020204" pitchFamily="34" charset="0"/>
              </a:rPr>
              <a:t>Éstos se diseñan para que cambien, por lo general, según cambia el </a:t>
            </a:r>
            <a:r>
              <a:rPr lang="es-MX" sz="2200" b="1" dirty="0">
                <a:ln>
                  <a:solidFill>
                    <a:srgbClr val="2A62D1"/>
                  </a:solidFill>
                </a:ln>
                <a:latin typeface="Arial" panose="020B0604020202020204" pitchFamily="34" charset="0"/>
                <a:cs typeface="Arial" panose="020B0604020202020204" pitchFamily="34" charset="0"/>
              </a:rPr>
              <a:t>volumen de las ventas </a:t>
            </a:r>
            <a:r>
              <a:rPr lang="es-MX" sz="2200" b="1" dirty="0">
                <a:latin typeface="Arial" panose="020B0604020202020204" pitchFamily="34" charset="0"/>
                <a:cs typeface="Arial" panose="020B0604020202020204" pitchFamily="34" charset="0"/>
              </a:rPr>
              <a:t>o </a:t>
            </a:r>
            <a:r>
              <a:rPr lang="es-MX" sz="2200" b="1" dirty="0">
                <a:ln>
                  <a:solidFill>
                    <a:srgbClr val="2A62D1"/>
                  </a:solidFill>
                </a:ln>
                <a:latin typeface="Arial" panose="020B0604020202020204" pitchFamily="34" charset="0"/>
                <a:cs typeface="Arial" panose="020B0604020202020204" pitchFamily="34" charset="0"/>
              </a:rPr>
              <a:t>alguna otra medición de la producción</a:t>
            </a:r>
            <a:r>
              <a:rPr lang="es-MX" sz="2200" b="1" dirty="0">
                <a:latin typeface="Arial" panose="020B0604020202020204" pitchFamily="34" charset="0"/>
                <a:cs typeface="Arial" panose="020B0604020202020204" pitchFamily="34" charset="0"/>
              </a:rPr>
              <a:t> y por lo tanto en gran parte quedan limitados a los presupuestos de gastos. </a:t>
            </a:r>
          </a:p>
        </p:txBody>
      </p:sp>
      <p:sp>
        <p:nvSpPr>
          <p:cNvPr id="10" name="9 Rectángulo"/>
          <p:cNvSpPr/>
          <p:nvPr/>
        </p:nvSpPr>
        <p:spPr>
          <a:xfrm>
            <a:off x="3214678" y="3071810"/>
            <a:ext cx="5786478" cy="1446550"/>
          </a:xfrm>
          <a:prstGeom prst="rect">
            <a:avLst/>
          </a:prstGeom>
        </p:spPr>
        <p:txBody>
          <a:bodyPr wrap="square">
            <a:spAutoFit/>
          </a:bodyPr>
          <a:lstStyle/>
          <a:p>
            <a:pPr lvl="0" algn="just"/>
            <a:r>
              <a:rPr lang="es-DO" sz="2200" b="1" dirty="0">
                <a:latin typeface="Arial" panose="020B0604020202020204" pitchFamily="34" charset="0"/>
                <a:cs typeface="Arial" panose="020B0604020202020204" pitchFamily="34" charset="0"/>
              </a:rPr>
              <a:t>Es aquel que </a:t>
            </a:r>
            <a:r>
              <a:rPr lang="es-DO" sz="2200" b="1" dirty="0">
                <a:ln>
                  <a:solidFill>
                    <a:srgbClr val="FF0000"/>
                  </a:solidFill>
                </a:ln>
                <a:latin typeface="Arial" panose="020B0604020202020204" pitchFamily="34" charset="0"/>
                <a:cs typeface="Arial" panose="020B0604020202020204" pitchFamily="34" charset="0"/>
              </a:rPr>
              <a:t>se adapta a los volúmenes de operación</a:t>
            </a:r>
            <a:r>
              <a:rPr lang="es-DO" sz="2200" b="1" dirty="0">
                <a:latin typeface="Arial" panose="020B0604020202020204" pitchFamily="34" charset="0"/>
                <a:cs typeface="Arial" panose="020B0604020202020204" pitchFamily="34" charset="0"/>
              </a:rPr>
              <a:t> de la empresa manteniendo lo realmente fijo y aquellos costos variables unitarios.</a:t>
            </a:r>
            <a:endParaRPr lang="es-MX" sz="2200" b="1" dirty="0">
              <a:latin typeface="Arial" panose="020B0604020202020204" pitchFamily="34" charset="0"/>
              <a:cs typeface="Arial" panose="020B0604020202020204" pitchFamily="34" charset="0"/>
            </a:endParaRPr>
          </a:p>
        </p:txBody>
      </p:sp>
      <p:sp>
        <p:nvSpPr>
          <p:cNvPr id="11" name="10 Rectángulo"/>
          <p:cNvSpPr/>
          <p:nvPr/>
        </p:nvSpPr>
        <p:spPr>
          <a:xfrm>
            <a:off x="2267744" y="4714884"/>
            <a:ext cx="6719849" cy="2123658"/>
          </a:xfrm>
          <a:prstGeom prst="rect">
            <a:avLst/>
          </a:prstGeom>
        </p:spPr>
        <p:txBody>
          <a:bodyPr wrap="square">
            <a:spAutoFit/>
          </a:bodyPr>
          <a:lstStyle/>
          <a:p>
            <a:pPr algn="just"/>
            <a:r>
              <a:rPr lang="es-DO" sz="2200" b="1" dirty="0">
                <a:latin typeface="Arial" panose="020B0604020202020204" pitchFamily="34" charset="0"/>
                <a:cs typeface="Arial" panose="020B0604020202020204" pitchFamily="34" charset="0"/>
              </a:rPr>
              <a:t>Un presupuesto flexible (</a:t>
            </a:r>
            <a:r>
              <a:rPr lang="es-DO" sz="2200" b="1" dirty="0">
                <a:ln>
                  <a:solidFill>
                    <a:srgbClr val="9D6425"/>
                  </a:solidFill>
                </a:ln>
                <a:latin typeface="Arial" panose="020B0604020202020204" pitchFamily="34" charset="0"/>
                <a:cs typeface="Arial" panose="020B0604020202020204" pitchFamily="34" charset="0"/>
              </a:rPr>
              <a:t>presupuesto variables</a:t>
            </a:r>
            <a:r>
              <a:rPr lang="es-DO" sz="2200" b="1" dirty="0">
                <a:latin typeface="Arial" panose="020B0604020202020204" pitchFamily="34" charset="0"/>
                <a:cs typeface="Arial" panose="020B0604020202020204" pitchFamily="34" charset="0"/>
              </a:rPr>
              <a:t>) es un presupuesto que </a:t>
            </a:r>
            <a:r>
              <a:rPr lang="es-DO" sz="2200" b="1" dirty="0">
                <a:ln>
                  <a:solidFill>
                    <a:srgbClr val="7030A0"/>
                  </a:solidFill>
                </a:ln>
                <a:latin typeface="Arial" panose="020B0604020202020204" pitchFamily="34" charset="0"/>
                <a:cs typeface="Arial" panose="020B0604020202020204" pitchFamily="34" charset="0"/>
              </a:rPr>
              <a:t>se adapta a los cambios del volumen de ventas y otras actividades causantes del costo</a:t>
            </a:r>
            <a:r>
              <a:rPr lang="es-DO" sz="2200" b="1" dirty="0">
                <a:latin typeface="Arial" panose="020B0604020202020204" pitchFamily="34" charset="0"/>
                <a:cs typeface="Arial" panose="020B0604020202020204" pitchFamily="34" charset="0"/>
              </a:rPr>
              <a:t>.  Es idéntico al presupuesto maestro en formato, pero se puede elaborar para cualquier nivel de actividad.</a:t>
            </a:r>
            <a:endParaRPr lang="es-MX" sz="2200" b="1" dirty="0">
              <a:latin typeface="Arial" panose="020B0604020202020204" pitchFamily="34" charset="0"/>
              <a:cs typeface="Arial" panose="020B0604020202020204" pitchFamily="34" charset="0"/>
            </a:endParaRPr>
          </a:p>
        </p:txBody>
      </p:sp>
      <p:pic>
        <p:nvPicPr>
          <p:cNvPr id="12" name="Picture 8" descr="http://t2.gstatic.com/images?q=tbn:U0xC-PEgTG-t-M:http://conpatysi.org/blog/wp-content/uploads/2009/12/presupuesto1.jpg">
            <a:hlinkClick r:id="rId4"/>
          </p:cNvPr>
          <p:cNvPicPr>
            <a:picLocks noChangeAspect="1" noChangeArrowheads="1"/>
          </p:cNvPicPr>
          <p:nvPr/>
        </p:nvPicPr>
        <p:blipFill>
          <a:blip r:embed="rId5" cstate="print"/>
          <a:srcRect/>
          <a:stretch>
            <a:fillRect/>
          </a:stretch>
        </p:blipFill>
        <p:spPr bwMode="auto">
          <a:xfrm rot="19813473">
            <a:off x="230867" y="4884274"/>
            <a:ext cx="1928826" cy="1442567"/>
          </a:xfrm>
          <a:prstGeom prst="rect">
            <a:avLst/>
          </a:prstGeom>
          <a:noFill/>
        </p:spPr>
      </p:pic>
      <p:sp>
        <p:nvSpPr>
          <p:cNvPr id="2" name="Marcador de número de diapositiva 1">
            <a:extLst>
              <a:ext uri="{FF2B5EF4-FFF2-40B4-BE49-F238E27FC236}">
                <a16:creationId xmlns:a16="http://schemas.microsoft.com/office/drawing/2014/main" xmlns="" id="{B36923C8-7565-4EDB-908D-CE6F1FB62D7E}"/>
              </a:ext>
            </a:extLst>
          </p:cNvPr>
          <p:cNvSpPr>
            <a:spLocks noGrp="1"/>
          </p:cNvSpPr>
          <p:nvPr>
            <p:ph type="sldNum" sz="quarter" idx="12"/>
          </p:nvPr>
        </p:nvSpPr>
        <p:spPr/>
        <p:txBody>
          <a:bodyPr/>
          <a:lstStyle/>
          <a:p>
            <a:pPr>
              <a:defRPr/>
            </a:pPr>
            <a:fld id="{CFFEDFC3-609A-41CE-B454-3FA124CFC6F0}" type="slidenum">
              <a:rPr lang="en-US" smtClean="0"/>
              <a:pPr>
                <a:defRPr/>
              </a:pPr>
              <a:t>18</a:t>
            </a:fld>
            <a:endParaRPr lang="en-US"/>
          </a:p>
        </p:txBody>
      </p:sp>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55297" name="Rectangle 1"/>
          <p:cNvSpPr>
            <a:spLocks noChangeArrowheads="1"/>
          </p:cNvSpPr>
          <p:nvPr/>
        </p:nvSpPr>
        <p:spPr bwMode="auto">
          <a:xfrm>
            <a:off x="2483768" y="3918054"/>
            <a:ext cx="644595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DO" sz="1600" dirty="0"/>
              <a:t> </a:t>
            </a:r>
            <a:endParaRPr lang="es-MX" sz="1600" dirty="0"/>
          </a:p>
          <a:p>
            <a:pPr lvl="0" algn="just"/>
            <a:r>
              <a:rPr lang="es-MX" sz="2800" b="1" dirty="0">
                <a:latin typeface="Arial" panose="020B0604020202020204" pitchFamily="34" charset="0"/>
                <a:cs typeface="Arial" panose="020B0604020202020204" pitchFamily="34" charset="0"/>
              </a:rPr>
              <a:t>En departamentos operativos de comerciales y manufactureros, los cuales cambian los costos con el cambio en las ventas y en la producción.</a:t>
            </a:r>
          </a:p>
        </p:txBody>
      </p:sp>
      <p:sp>
        <p:nvSpPr>
          <p:cNvPr id="21" name="20 Rectángulo"/>
          <p:cNvSpPr/>
          <p:nvPr/>
        </p:nvSpPr>
        <p:spPr>
          <a:xfrm>
            <a:off x="-178029" y="1428736"/>
            <a:ext cx="4321401"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800" b="1" cap="none" spc="0" dirty="0">
                <a:ln w="11430">
                  <a:solidFill>
                    <a:srgbClr val="00B050"/>
                  </a:solidFill>
                </a:ln>
                <a:solidFill>
                  <a:srgbClr val="92D050"/>
                </a:solidFill>
                <a:effectLst>
                  <a:outerShdw blurRad="50800" dist="39000" dir="5460000" algn="tl">
                    <a:srgbClr val="000000">
                      <a:alpha val="38000"/>
                    </a:srgbClr>
                  </a:outerShdw>
                </a:effectLst>
              </a:rPr>
              <a:t>Uso típico del Presupuesto</a:t>
            </a:r>
          </a:p>
          <a:p>
            <a:pPr algn="ctr"/>
            <a:r>
              <a:rPr lang="es-MX" sz="4800" b="1" dirty="0">
                <a:ln w="11430">
                  <a:solidFill>
                    <a:srgbClr val="00B050"/>
                  </a:solidFill>
                </a:ln>
                <a:solidFill>
                  <a:srgbClr val="92D050"/>
                </a:solidFill>
                <a:effectLst>
                  <a:outerShdw blurRad="50800" dist="39000" dir="5460000" algn="tl">
                    <a:srgbClr val="000000">
                      <a:alpha val="38000"/>
                    </a:srgbClr>
                  </a:outerShdw>
                </a:effectLst>
              </a:rPr>
              <a:t>Flexible</a:t>
            </a:r>
            <a:endParaRPr lang="es-MX" sz="4800" b="1" cap="none" spc="0" dirty="0">
              <a:ln w="11430">
                <a:solidFill>
                  <a:srgbClr val="00B050"/>
                </a:solidFill>
              </a:ln>
              <a:solidFill>
                <a:srgbClr val="92D050"/>
              </a:solidFill>
              <a:effectLst>
                <a:outerShdw blurRad="50800" dist="39000" dir="5460000" algn="tl">
                  <a:srgbClr val="000000">
                    <a:alpha val="38000"/>
                  </a:srgbClr>
                </a:outerShdw>
              </a:effectLst>
            </a:endParaRPr>
          </a:p>
        </p:txBody>
      </p:sp>
      <p:sp>
        <p:nvSpPr>
          <p:cNvPr id="23" name="22 Flecha derecha"/>
          <p:cNvSpPr/>
          <p:nvPr/>
        </p:nvSpPr>
        <p:spPr>
          <a:xfrm rot="2866542">
            <a:off x="3201411" y="3034136"/>
            <a:ext cx="1316723" cy="107157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MX">
              <a:latin typeface="Baskerville Old Face" pitchFamily="18" charset="0"/>
            </a:endParaRPr>
          </a:p>
        </p:txBody>
      </p:sp>
      <p:pic>
        <p:nvPicPr>
          <p:cNvPr id="14" name="Picture 26" descr="http://t1.gstatic.com/images?q=tbn:2iYBpfuNcaJQrM:http://cyart.es/image/presupuestos07b.gif">
            <a:hlinkClick r:id="rId3"/>
          </p:cNvPr>
          <p:cNvPicPr>
            <a:picLocks noChangeAspect="1" noChangeArrowheads="1"/>
          </p:cNvPicPr>
          <p:nvPr/>
        </p:nvPicPr>
        <p:blipFill>
          <a:blip r:embed="rId4" cstate="print"/>
          <a:srcRect/>
          <a:stretch>
            <a:fillRect/>
          </a:stretch>
        </p:blipFill>
        <p:spPr bwMode="auto">
          <a:xfrm>
            <a:off x="4429124" y="1214422"/>
            <a:ext cx="3944962" cy="2731131"/>
          </a:xfrm>
          <a:prstGeom prst="rect">
            <a:avLst/>
          </a:prstGeom>
          <a:noFill/>
        </p:spPr>
      </p:pic>
      <p:sp>
        <p:nvSpPr>
          <p:cNvPr id="2" name="Marcador de número de diapositiva 1">
            <a:extLst>
              <a:ext uri="{FF2B5EF4-FFF2-40B4-BE49-F238E27FC236}">
                <a16:creationId xmlns:a16="http://schemas.microsoft.com/office/drawing/2014/main" xmlns="" id="{9619970A-F5D7-445B-83FD-869E650F2E8F}"/>
              </a:ext>
            </a:extLst>
          </p:cNvPr>
          <p:cNvSpPr>
            <a:spLocks noGrp="1"/>
          </p:cNvSpPr>
          <p:nvPr>
            <p:ph type="sldNum" sz="quarter" idx="12"/>
          </p:nvPr>
        </p:nvSpPr>
        <p:spPr/>
        <p:txBody>
          <a:bodyPr/>
          <a:lstStyle/>
          <a:p>
            <a:pPr>
              <a:defRPr/>
            </a:pPr>
            <a:fld id="{CFFEDFC3-609A-41CE-B454-3FA124CFC6F0}" type="slidenum">
              <a:rPr lang="en-US" smtClean="0"/>
              <a:pPr>
                <a:defRPr/>
              </a:pPr>
              <a:t>19</a:t>
            </a:fld>
            <a:endParaRPr lang="en-US"/>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7586" name="Picture 2" descr="C:\Users\Alejandra\AppData\Local\Microsoft\Windows\Temporary Internet Files\Content.IE5\YKI91845\MCj04413230000[1].png"/>
          <p:cNvPicPr>
            <a:picLocks noChangeAspect="1" noChangeArrowheads="1"/>
          </p:cNvPicPr>
          <p:nvPr/>
        </p:nvPicPr>
        <p:blipFill>
          <a:blip r:embed="rId4" cstate="print"/>
          <a:srcRect/>
          <a:stretch>
            <a:fillRect/>
          </a:stretch>
        </p:blipFill>
        <p:spPr bwMode="auto">
          <a:xfrm>
            <a:off x="571472" y="4714884"/>
            <a:ext cx="1943104" cy="1943104"/>
          </a:xfrm>
          <a:prstGeom prst="rect">
            <a:avLst/>
          </a:prstGeom>
          <a:noFill/>
        </p:spPr>
      </p:pic>
      <p:pic>
        <p:nvPicPr>
          <p:cNvPr id="7" name="Picture 2" descr="wizcount"/>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5" name="Rectangle 2"/>
          <p:cNvSpPr txBox="1">
            <a:spLocks noChangeArrowheads="1"/>
          </p:cNvSpPr>
          <p:nvPr/>
        </p:nvSpPr>
        <p:spPr>
          <a:xfrm>
            <a:off x="350667" y="920286"/>
            <a:ext cx="9144000" cy="1044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VE"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pitchFamily="34" charset="0"/>
                <a:ea typeface="+mj-ea"/>
                <a:cs typeface="Arial" pitchFamily="34" charset="0"/>
              </a:rPr>
              <a:t>NATURALEZA DEL PRESUPUESTO</a:t>
            </a:r>
            <a:endParaRPr kumimoji="0" lang="es-ES"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ial" pitchFamily="34" charset="0"/>
              <a:ea typeface="+mj-ea"/>
              <a:cs typeface="Arial" pitchFamily="34" charset="0"/>
            </a:endParaRPr>
          </a:p>
        </p:txBody>
      </p:sp>
      <p:sp>
        <p:nvSpPr>
          <p:cNvPr id="6" name="5 CuadroTexto"/>
          <p:cNvSpPr txBox="1"/>
          <p:nvPr/>
        </p:nvSpPr>
        <p:spPr>
          <a:xfrm>
            <a:off x="350667" y="2027340"/>
            <a:ext cx="8078985" cy="3785652"/>
          </a:xfrm>
          <a:prstGeom prst="rect">
            <a:avLst/>
          </a:prstGeom>
          <a:noFill/>
        </p:spPr>
        <p:txBody>
          <a:bodyPr wrap="square" rtlCol="0">
            <a:spAutoFit/>
          </a:bodyPr>
          <a:lstStyle/>
          <a:p>
            <a:pPr algn="just"/>
            <a:r>
              <a:rPr lang="es-VE" sz="2400" b="1" dirty="0">
                <a:latin typeface="Arial" panose="020B0604020202020204" pitchFamily="34" charset="0"/>
                <a:cs typeface="Arial" panose="020B0604020202020204" pitchFamily="34" charset="0"/>
              </a:rPr>
              <a:t>El presupuesto es una expresión cuantitativa de los objetivos gerenciales y un medio para controlar el progreso hacia el logro de tales objetivos.</a:t>
            </a:r>
          </a:p>
          <a:p>
            <a:pPr algn="just"/>
            <a:endParaRPr lang="es-VE" sz="2400" b="1" dirty="0">
              <a:latin typeface="Arial" panose="020B0604020202020204" pitchFamily="34" charset="0"/>
              <a:cs typeface="Arial" panose="020B0604020202020204" pitchFamily="34" charset="0"/>
            </a:endParaRPr>
          </a:p>
          <a:p>
            <a:pPr algn="just"/>
            <a:r>
              <a:rPr lang="es-VE" sz="2400" b="1" dirty="0">
                <a:latin typeface="Arial" panose="020B0604020202020204" pitchFamily="34" charset="0"/>
                <a:cs typeface="Arial" panose="020B0604020202020204" pitchFamily="34" charset="0"/>
              </a:rPr>
              <a:t>Los presupuestos deben cubrir diferentes periodos:</a:t>
            </a:r>
          </a:p>
          <a:p>
            <a:pPr algn="just"/>
            <a:endParaRPr lang="es-VE" sz="2400" b="1" dirty="0">
              <a:latin typeface="Arial" panose="020B0604020202020204" pitchFamily="34" charset="0"/>
              <a:cs typeface="Arial" panose="020B0604020202020204" pitchFamily="34" charset="0"/>
            </a:endParaRPr>
          </a:p>
          <a:p>
            <a:pPr lvl="0" algn="just">
              <a:buClr>
                <a:schemeClr val="accent1">
                  <a:lumMod val="75000"/>
                </a:schemeClr>
              </a:buClr>
              <a:buFont typeface="Wingdings" pitchFamily="2" charset="2"/>
              <a:buChar char="v"/>
            </a:pPr>
            <a:r>
              <a:rPr lang="es-VE" sz="2400" b="1" dirty="0">
                <a:latin typeface="Arial" panose="020B0604020202020204" pitchFamily="34" charset="0"/>
                <a:cs typeface="Arial" panose="020B0604020202020204" pitchFamily="34" charset="0"/>
              </a:rPr>
              <a:t>Los presupuestos operativos</a:t>
            </a:r>
            <a:endParaRPr lang="es-ES" sz="2400" b="1" dirty="0">
              <a:latin typeface="Arial" panose="020B0604020202020204" pitchFamily="34" charset="0"/>
              <a:cs typeface="Arial" panose="020B0604020202020204" pitchFamily="34" charset="0"/>
            </a:endParaRPr>
          </a:p>
          <a:p>
            <a:pPr algn="just">
              <a:buClr>
                <a:schemeClr val="accent1">
                  <a:lumMod val="75000"/>
                </a:schemeClr>
              </a:buClr>
              <a:buFont typeface="Wingdings" pitchFamily="2" charset="2"/>
              <a:buChar char="v"/>
            </a:pPr>
            <a:r>
              <a:rPr lang="es-VE" sz="2400" b="1" dirty="0">
                <a:latin typeface="Arial" panose="020B0604020202020204" pitchFamily="34" charset="0"/>
                <a:cs typeface="Arial" panose="020B0604020202020204" pitchFamily="34" charset="0"/>
              </a:rPr>
              <a:t>Los presupuestos para cambio de planta o productos</a:t>
            </a:r>
            <a:endParaRPr lang="es-ES" sz="2400" b="1" dirty="0">
              <a:latin typeface="Arial" panose="020B0604020202020204" pitchFamily="34" charset="0"/>
              <a:cs typeface="Arial" panose="020B0604020202020204" pitchFamily="34" charset="0"/>
            </a:endParaRPr>
          </a:p>
          <a:p>
            <a:pPr algn="just"/>
            <a:endParaRPr lang="es-ES" sz="2400" dirty="0">
              <a:solidFill>
                <a:schemeClr val="bg1"/>
              </a:solidFill>
              <a:effectLst>
                <a:outerShdw blurRad="50800" dist="38100" algn="l" rotWithShape="0">
                  <a:prstClr val="black">
                    <a:alpha val="40000"/>
                  </a:prstClr>
                </a:outerShdw>
              </a:effectLst>
            </a:endParaRPr>
          </a:p>
        </p:txBody>
      </p:sp>
      <p:sp>
        <p:nvSpPr>
          <p:cNvPr id="2" name="Marcador de número de diapositiva 1">
            <a:extLst>
              <a:ext uri="{FF2B5EF4-FFF2-40B4-BE49-F238E27FC236}">
                <a16:creationId xmlns:a16="http://schemas.microsoft.com/office/drawing/2014/main" xmlns="" id="{46D79C99-9E67-44A0-AFAE-B17CB5C98F01}"/>
              </a:ext>
            </a:extLst>
          </p:cNvPr>
          <p:cNvSpPr>
            <a:spLocks noGrp="1"/>
          </p:cNvSpPr>
          <p:nvPr>
            <p:ph type="sldNum" sz="quarter" idx="12"/>
          </p:nvPr>
        </p:nvSpPr>
        <p:spPr/>
        <p:txBody>
          <a:bodyPr/>
          <a:lstStyle/>
          <a:p>
            <a:pPr>
              <a:defRPr/>
            </a:pPr>
            <a:fld id="{CFFEDFC3-609A-41CE-B454-3FA124CFC6F0}" type="slidenum">
              <a:rPr lang="en-US" smtClean="0"/>
              <a:pPr>
                <a:defRPr/>
              </a:pPr>
              <a:t>2</a:t>
            </a:fld>
            <a:endParaRPr lang="en-US"/>
          </a:p>
        </p:txBody>
      </p:sp>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76218"/>
            <a:ext cx="1834781" cy="50504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6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25" presetClass="entr" presetSubtype="0" fill="hold" nodeType="withEffect">
                                  <p:stCondLst>
                                    <p:cond delay="0"/>
                                  </p:stCondLst>
                                  <p:childTnLst>
                                    <p:set>
                                      <p:cBhvr>
                                        <p:cTn id="17" dur="1" fill="hold">
                                          <p:stCondLst>
                                            <p:cond delay="0"/>
                                          </p:stCondLst>
                                        </p:cTn>
                                        <p:tgtEl>
                                          <p:spTgt spid="67586"/>
                                        </p:tgtEl>
                                        <p:attrNameLst>
                                          <p:attrName>style.visibility</p:attrName>
                                        </p:attrNameLst>
                                      </p:cBhvr>
                                      <p:to>
                                        <p:strVal val="visible"/>
                                      </p:to>
                                    </p:set>
                                    <p:anim calcmode="lin" valueType="num">
                                      <p:cBhvr>
                                        <p:cTn id="18" dur="500" decel="50000" fill="hold">
                                          <p:stCondLst>
                                            <p:cond delay="0"/>
                                          </p:stCondLst>
                                        </p:cTn>
                                        <p:tgtEl>
                                          <p:spTgt spid="6758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758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7586"/>
                                        </p:tgtEl>
                                        <p:attrNameLst>
                                          <p:attrName>ppt_w</p:attrName>
                                        </p:attrNameLst>
                                      </p:cBhvr>
                                      <p:tavLst>
                                        <p:tav tm="0">
                                          <p:val>
                                            <p:strVal val="#ppt_w*.05"/>
                                          </p:val>
                                        </p:tav>
                                        <p:tav tm="100000">
                                          <p:val>
                                            <p:strVal val="#ppt_w"/>
                                          </p:val>
                                        </p:tav>
                                      </p:tavLst>
                                    </p:anim>
                                    <p:anim calcmode="lin" valueType="num">
                                      <p:cBhvr>
                                        <p:cTn id="21" dur="1000" fill="hold"/>
                                        <p:tgtEl>
                                          <p:spTgt spid="6758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758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758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758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1" name="20 Rectángulo"/>
          <p:cNvSpPr/>
          <p:nvPr/>
        </p:nvSpPr>
        <p:spPr>
          <a:xfrm>
            <a:off x="928662" y="857232"/>
            <a:ext cx="721523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800" b="1" cap="none" spc="0" dirty="0">
                <a:ln w="11430">
                  <a:solidFill>
                    <a:srgbClr val="003CB4"/>
                  </a:solidFill>
                </a:ln>
                <a:solidFill>
                  <a:srgbClr val="00B0F0"/>
                </a:solidFill>
                <a:effectLst>
                  <a:outerShdw blurRad="50800" dist="39000" dir="5460000" algn="tl">
                    <a:srgbClr val="000000">
                      <a:alpha val="38000"/>
                    </a:srgbClr>
                  </a:outerShdw>
                </a:effectLst>
              </a:rPr>
              <a:t>Ventajas del Presupuesto </a:t>
            </a:r>
            <a:r>
              <a:rPr lang="es-MX" sz="4800" b="1" dirty="0">
                <a:ln w="11430">
                  <a:solidFill>
                    <a:srgbClr val="003CB4"/>
                  </a:solidFill>
                </a:ln>
                <a:solidFill>
                  <a:srgbClr val="00B0F0"/>
                </a:solidFill>
                <a:effectLst>
                  <a:outerShdw blurRad="50800" dist="39000" dir="5460000" algn="tl">
                    <a:srgbClr val="000000">
                      <a:alpha val="38000"/>
                    </a:srgbClr>
                  </a:outerShdw>
                </a:effectLst>
              </a:rPr>
              <a:t>Flexible</a:t>
            </a:r>
            <a:endParaRPr lang="es-MX" sz="4800" b="1" cap="none" spc="0" dirty="0">
              <a:ln w="11430">
                <a:solidFill>
                  <a:srgbClr val="003CB4"/>
                </a:solidFill>
              </a:ln>
              <a:solidFill>
                <a:srgbClr val="00B0F0"/>
              </a:solidFill>
              <a:effectLst>
                <a:outerShdw blurRad="50800" dist="39000" dir="5460000" algn="tl">
                  <a:srgbClr val="000000">
                    <a:alpha val="38000"/>
                  </a:srgbClr>
                </a:outerShdw>
              </a:effectLst>
            </a:endParaRPr>
          </a:p>
        </p:txBody>
      </p:sp>
      <p:sp>
        <p:nvSpPr>
          <p:cNvPr id="9" name="8 Rectángulo"/>
          <p:cNvSpPr/>
          <p:nvPr/>
        </p:nvSpPr>
        <p:spPr>
          <a:xfrm>
            <a:off x="428596" y="2857496"/>
            <a:ext cx="1571636"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DO" sz="2000" b="1" dirty="0">
                <a:latin typeface="Arial" panose="020B0604020202020204" pitchFamily="34" charset="0"/>
                <a:cs typeface="Arial" panose="020B0604020202020204" pitchFamily="34" charset="0"/>
              </a:rPr>
              <a:t>Permite comparar volúmenes iguales de operación entre lo planificado y lo real.</a:t>
            </a:r>
            <a:endParaRPr lang="es-MX" sz="2000" b="1" dirty="0">
              <a:latin typeface="Arial" panose="020B0604020202020204" pitchFamily="34" charset="0"/>
              <a:cs typeface="Arial" panose="020B0604020202020204" pitchFamily="34" charset="0"/>
            </a:endParaRPr>
          </a:p>
        </p:txBody>
      </p:sp>
      <p:sp>
        <p:nvSpPr>
          <p:cNvPr id="10" name="9 Rectángulo"/>
          <p:cNvSpPr/>
          <p:nvPr/>
        </p:nvSpPr>
        <p:spPr>
          <a:xfrm>
            <a:off x="2285984" y="3643314"/>
            <a:ext cx="192882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DO" sz="2000" b="1" dirty="0">
                <a:latin typeface="Arial" panose="020B0604020202020204" pitchFamily="34" charset="0"/>
                <a:cs typeface="Arial" panose="020B0604020202020204" pitchFamily="34" charset="0"/>
              </a:rPr>
              <a:t>Permite obtener desviaciones más exactas.</a:t>
            </a:r>
            <a:endParaRPr lang="es-MX" sz="2000" b="1" dirty="0">
              <a:latin typeface="Arial" panose="020B0604020202020204" pitchFamily="34" charset="0"/>
              <a:cs typeface="Arial" panose="020B0604020202020204" pitchFamily="34" charset="0"/>
            </a:endParaRPr>
          </a:p>
        </p:txBody>
      </p:sp>
      <p:sp>
        <p:nvSpPr>
          <p:cNvPr id="11" name="10 Rectángulo"/>
          <p:cNvSpPr/>
          <p:nvPr/>
        </p:nvSpPr>
        <p:spPr>
          <a:xfrm>
            <a:off x="4500562" y="4000504"/>
            <a:ext cx="122356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DO" sz="2000" b="1" dirty="0">
                <a:latin typeface="Arial" panose="020B0604020202020204" pitchFamily="34" charset="0"/>
                <a:cs typeface="Arial" panose="020B0604020202020204" pitchFamily="34" charset="0"/>
              </a:rPr>
              <a:t>Ayuda a un mejor control presupuestario</a:t>
            </a:r>
            <a:endParaRPr lang="es-MX" sz="2000" b="1" dirty="0">
              <a:latin typeface="Arial" panose="020B0604020202020204" pitchFamily="34" charset="0"/>
              <a:cs typeface="Arial" panose="020B0604020202020204" pitchFamily="34" charset="0"/>
            </a:endParaRPr>
          </a:p>
        </p:txBody>
      </p:sp>
      <p:sp>
        <p:nvSpPr>
          <p:cNvPr id="67585" name="Rectangle 1"/>
          <p:cNvSpPr>
            <a:spLocks noChangeArrowheads="1"/>
          </p:cNvSpPr>
          <p:nvPr/>
        </p:nvSpPr>
        <p:spPr bwMode="auto">
          <a:xfrm>
            <a:off x="6072166" y="4643446"/>
            <a:ext cx="3071834"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indent="0" algn="ctr" defTabSz="914400" eaLnBrk="1" latinLnBrk="0" hangingPunct="1">
              <a:lnSpc>
                <a:spcPct val="100000"/>
              </a:lnSpc>
              <a:buClrTx/>
              <a:buSzTx/>
              <a:tabLst/>
            </a:pPr>
            <a:r>
              <a:rPr lang="es-MX" sz="2000" b="1" dirty="0">
                <a:latin typeface="Arial" panose="020B0604020202020204" pitchFamily="34" charset="0"/>
                <a:cs typeface="Arial" panose="020B0604020202020204" pitchFamily="34" charset="0"/>
              </a:rPr>
              <a:t>Provee información necesaria para analizar el impacto del cambio en el volumen sobre los resultados actuales de operación.</a:t>
            </a:r>
            <a:r>
              <a:rPr lang="es-ES" sz="2000" b="1" dirty="0">
                <a:latin typeface="Arial" panose="020B0604020202020204" pitchFamily="34" charset="0"/>
                <a:cs typeface="Arial" panose="020B0604020202020204" pitchFamily="34" charset="0"/>
              </a:rPr>
              <a:t> </a:t>
            </a:r>
          </a:p>
        </p:txBody>
      </p:sp>
      <p:sp>
        <p:nvSpPr>
          <p:cNvPr id="15" name="14 Flecha abajo"/>
          <p:cNvSpPr/>
          <p:nvPr/>
        </p:nvSpPr>
        <p:spPr>
          <a:xfrm>
            <a:off x="1357290" y="2394143"/>
            <a:ext cx="928694" cy="42862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7" name="16 Flecha abajo"/>
          <p:cNvSpPr/>
          <p:nvPr/>
        </p:nvSpPr>
        <p:spPr>
          <a:xfrm>
            <a:off x="2643174" y="2500306"/>
            <a:ext cx="1143008" cy="100013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8" name="17 Flecha abajo"/>
          <p:cNvSpPr/>
          <p:nvPr/>
        </p:nvSpPr>
        <p:spPr>
          <a:xfrm>
            <a:off x="4500562" y="2357430"/>
            <a:ext cx="1285884" cy="1571636"/>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19" name="18 Flecha abajo"/>
          <p:cNvSpPr/>
          <p:nvPr/>
        </p:nvSpPr>
        <p:spPr>
          <a:xfrm>
            <a:off x="6500826" y="2357430"/>
            <a:ext cx="1357322" cy="214314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pic>
        <p:nvPicPr>
          <p:cNvPr id="20" name="Picture 10" descr="http://t3.gstatic.com/images?q=tbn:tk0fttVGxuW7WM:http://www.minsa.gob.pe/hnhipolitounanue/archivos%2520cuerpo/Trasparencia/TRANSPARENCIA%25202009/Informaci%C3%B3n%2520financiera/presupuesto2.jpg">
            <a:hlinkClick r:id="rId3"/>
          </p:cNvPr>
          <p:cNvPicPr>
            <a:picLocks noChangeAspect="1" noChangeArrowheads="1"/>
          </p:cNvPicPr>
          <p:nvPr/>
        </p:nvPicPr>
        <p:blipFill>
          <a:blip r:embed="rId4" cstate="print"/>
          <a:srcRect/>
          <a:stretch>
            <a:fillRect/>
          </a:stretch>
        </p:blipFill>
        <p:spPr bwMode="auto">
          <a:xfrm>
            <a:off x="7929586" y="928670"/>
            <a:ext cx="981075" cy="1066801"/>
          </a:xfrm>
          <a:prstGeom prst="rect">
            <a:avLst/>
          </a:prstGeom>
          <a:noFill/>
        </p:spPr>
      </p:pic>
      <p:sp>
        <p:nvSpPr>
          <p:cNvPr id="2" name="Marcador de número de diapositiva 1">
            <a:extLst>
              <a:ext uri="{FF2B5EF4-FFF2-40B4-BE49-F238E27FC236}">
                <a16:creationId xmlns:a16="http://schemas.microsoft.com/office/drawing/2014/main" xmlns="" id="{11D311BD-D66C-448D-BCCA-FB3B40810B27}"/>
              </a:ext>
            </a:extLst>
          </p:cNvPr>
          <p:cNvSpPr>
            <a:spLocks noGrp="1"/>
          </p:cNvSpPr>
          <p:nvPr>
            <p:ph type="sldNum" sz="quarter" idx="12"/>
          </p:nvPr>
        </p:nvSpPr>
        <p:spPr/>
        <p:txBody>
          <a:bodyPr/>
          <a:lstStyle/>
          <a:p>
            <a:pPr>
              <a:defRPr/>
            </a:pPr>
            <a:fld id="{CFFEDFC3-609A-41CE-B454-3FA124CFC6F0}" type="slidenum">
              <a:rPr lang="en-US" smtClean="0"/>
              <a:pPr>
                <a:defRPr/>
              </a:pPr>
              <a:t>20</a:t>
            </a:fld>
            <a:endParaRPr lang="en-US"/>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2" descr="http://t3.gstatic.com/images?q=tbn:J9KzZMst3H6C5M:http://www.global-multiservices.com/pics/presupuestos.jpg">
            <a:hlinkClick r:id="rId3"/>
          </p:cNvPr>
          <p:cNvPicPr>
            <a:picLocks noChangeAspect="1" noChangeArrowheads="1"/>
          </p:cNvPicPr>
          <p:nvPr/>
        </p:nvPicPr>
        <p:blipFill>
          <a:blip r:embed="rId4" cstate="print"/>
          <a:srcRect/>
          <a:stretch>
            <a:fillRect/>
          </a:stretch>
        </p:blipFill>
        <p:spPr bwMode="auto">
          <a:xfrm rot="20698129">
            <a:off x="485477" y="4297223"/>
            <a:ext cx="1947869" cy="2348367"/>
          </a:xfrm>
          <a:prstGeom prst="rect">
            <a:avLst/>
          </a:prstGeom>
          <a:noFill/>
        </p:spPr>
      </p:pic>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1" name="20 Rectángulo"/>
          <p:cNvSpPr/>
          <p:nvPr/>
        </p:nvSpPr>
        <p:spPr>
          <a:xfrm>
            <a:off x="928662" y="857232"/>
            <a:ext cx="721523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800" b="1" cap="none" spc="0" dirty="0">
                <a:ln w="11430">
                  <a:solidFill>
                    <a:schemeClr val="tx1"/>
                  </a:solidFill>
                </a:ln>
                <a:solidFill>
                  <a:schemeClr val="accent6">
                    <a:lumMod val="75000"/>
                  </a:schemeClr>
                </a:solidFill>
                <a:effectLst>
                  <a:outerShdw blurRad="50800" dist="39000" dir="5460000" algn="tl">
                    <a:srgbClr val="000000">
                      <a:alpha val="38000"/>
                    </a:srgbClr>
                  </a:outerShdw>
                </a:effectLst>
              </a:rPr>
              <a:t>Desventajas del Presupuesto </a:t>
            </a:r>
            <a:r>
              <a:rPr lang="es-MX" sz="4800" b="1" dirty="0">
                <a:ln w="11430">
                  <a:solidFill>
                    <a:schemeClr val="tx1"/>
                  </a:solidFill>
                </a:ln>
                <a:solidFill>
                  <a:schemeClr val="accent6">
                    <a:lumMod val="75000"/>
                  </a:schemeClr>
                </a:solidFill>
                <a:effectLst>
                  <a:outerShdw blurRad="50800" dist="39000" dir="5460000" algn="tl">
                    <a:srgbClr val="000000">
                      <a:alpha val="38000"/>
                    </a:srgbClr>
                  </a:outerShdw>
                </a:effectLst>
              </a:rPr>
              <a:t>Flexible</a:t>
            </a:r>
            <a:endParaRPr lang="es-MX" sz="4800" b="1" cap="none" spc="0" dirty="0">
              <a:ln w="11430">
                <a:solidFill>
                  <a:schemeClr val="tx1"/>
                </a:solidFill>
              </a:ln>
              <a:solidFill>
                <a:schemeClr val="accent6">
                  <a:lumMod val="75000"/>
                </a:schemeClr>
              </a:solidFill>
              <a:effectLst>
                <a:outerShdw blurRad="50800" dist="39000" dir="5460000" algn="tl">
                  <a:srgbClr val="000000">
                    <a:alpha val="38000"/>
                  </a:srgbClr>
                </a:outerShdw>
              </a:effectLst>
            </a:endParaRPr>
          </a:p>
        </p:txBody>
      </p:sp>
      <p:sp>
        <p:nvSpPr>
          <p:cNvPr id="9" name="8 Rectángulo"/>
          <p:cNvSpPr/>
          <p:nvPr/>
        </p:nvSpPr>
        <p:spPr>
          <a:xfrm>
            <a:off x="0" y="2857496"/>
            <a:ext cx="421196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MX" sz="2000" b="1" dirty="0">
                <a:latin typeface="Arial" panose="020B0604020202020204" pitchFamily="34" charset="0"/>
                <a:cs typeface="Arial" panose="020B0604020202020204" pitchFamily="34" charset="0"/>
              </a:rPr>
              <a:t>Requiere una gran investigación en los costos (se debe de diferenciar el costo fijo y del variable). </a:t>
            </a:r>
          </a:p>
        </p:txBody>
      </p:sp>
      <p:sp>
        <p:nvSpPr>
          <p:cNvPr id="67585" name="Rectangle 1"/>
          <p:cNvSpPr>
            <a:spLocks noChangeArrowheads="1"/>
          </p:cNvSpPr>
          <p:nvPr/>
        </p:nvSpPr>
        <p:spPr bwMode="auto">
          <a:xfrm>
            <a:off x="4644008" y="4418120"/>
            <a:ext cx="4499992"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s-DO" sz="2000" b="1" dirty="0">
                <a:latin typeface="Arial" panose="020B0604020202020204" pitchFamily="34" charset="0"/>
                <a:cs typeface="Arial" panose="020B0604020202020204" pitchFamily="34" charset="0"/>
              </a:rPr>
              <a:t>Requiere modificar el presupuesto original cambiando un objetivo importante para la empresa como pueden ser los volúmenes de operación.</a:t>
            </a:r>
            <a:endParaRPr lang="es-MX" sz="2000" b="1" dirty="0">
              <a:latin typeface="Arial" panose="020B0604020202020204" pitchFamily="34" charset="0"/>
              <a:cs typeface="Arial" panose="020B0604020202020204" pitchFamily="34" charset="0"/>
            </a:endParaRPr>
          </a:p>
        </p:txBody>
      </p:sp>
      <p:sp>
        <p:nvSpPr>
          <p:cNvPr id="15" name="14 Flecha abajo"/>
          <p:cNvSpPr/>
          <p:nvPr/>
        </p:nvSpPr>
        <p:spPr>
          <a:xfrm>
            <a:off x="1357290" y="2394143"/>
            <a:ext cx="928694" cy="42862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9" name="18 Flecha abajo"/>
          <p:cNvSpPr/>
          <p:nvPr/>
        </p:nvSpPr>
        <p:spPr>
          <a:xfrm>
            <a:off x="6215074" y="2357430"/>
            <a:ext cx="1357322" cy="214314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pic>
        <p:nvPicPr>
          <p:cNvPr id="20" name="Picture 10" descr="http://t3.gstatic.com/images?q=tbn:tk0fttVGxuW7WM:http://www.minsa.gob.pe/hnhipolitounanue/archivos%2520cuerpo/Trasparencia/TRANSPARENCIA%25202009/Informaci%C3%B3n%2520financiera/presupuesto2.jpg">
            <a:hlinkClick r:id="rId5"/>
          </p:cNvPr>
          <p:cNvPicPr>
            <a:picLocks noChangeAspect="1" noChangeArrowheads="1"/>
          </p:cNvPicPr>
          <p:nvPr/>
        </p:nvPicPr>
        <p:blipFill>
          <a:blip r:embed="rId6" cstate="print"/>
          <a:srcRect/>
          <a:stretch>
            <a:fillRect/>
          </a:stretch>
        </p:blipFill>
        <p:spPr bwMode="auto">
          <a:xfrm>
            <a:off x="7929586" y="928670"/>
            <a:ext cx="981075" cy="1066801"/>
          </a:xfrm>
          <a:prstGeom prst="rect">
            <a:avLst/>
          </a:prstGeom>
          <a:noFill/>
        </p:spPr>
      </p:pic>
      <p:sp>
        <p:nvSpPr>
          <p:cNvPr id="2" name="Marcador de número de diapositiva 1">
            <a:extLst>
              <a:ext uri="{FF2B5EF4-FFF2-40B4-BE49-F238E27FC236}">
                <a16:creationId xmlns:a16="http://schemas.microsoft.com/office/drawing/2014/main" xmlns="" id="{8F403C7D-D6CF-4EB0-A810-E39838B19EAF}"/>
              </a:ext>
            </a:extLst>
          </p:cNvPr>
          <p:cNvSpPr>
            <a:spLocks noGrp="1"/>
          </p:cNvSpPr>
          <p:nvPr>
            <p:ph type="sldNum" sz="quarter" idx="12"/>
          </p:nvPr>
        </p:nvSpPr>
        <p:spPr/>
        <p:txBody>
          <a:bodyPr/>
          <a:lstStyle/>
          <a:p>
            <a:pPr>
              <a:defRPr/>
            </a:pPr>
            <a:fld id="{CFFEDFC3-609A-41CE-B454-3FA124CFC6F0}" type="slidenum">
              <a:rPr lang="en-US" smtClean="0"/>
              <a:pPr>
                <a:defRPr/>
              </a:pPr>
              <a:t>21</a:t>
            </a:fld>
            <a:endParaRPr lang="en-US"/>
          </a:p>
        </p:txBody>
      </p:sp>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8" name="17 Elipse"/>
          <p:cNvSpPr/>
          <p:nvPr/>
        </p:nvSpPr>
        <p:spPr>
          <a:xfrm>
            <a:off x="1142976" y="1357298"/>
            <a:ext cx="2928958" cy="128588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a:solidFill>
                  <a:schemeClr val="tx1"/>
                </a:solidFill>
                <a:latin typeface="Arial" panose="020B0604020202020204" pitchFamily="34" charset="0"/>
                <a:cs typeface="Arial" panose="020B0604020202020204" pitchFamily="34" charset="0"/>
              </a:rPr>
              <a:t>Un procedimiento organizado de planificación. </a:t>
            </a:r>
            <a:endParaRPr lang="es-MX" dirty="0">
              <a:solidFill>
                <a:schemeClr val="tx1"/>
              </a:solidFill>
              <a:latin typeface="Arial" panose="020B0604020202020204" pitchFamily="34" charset="0"/>
              <a:cs typeface="Arial" panose="020B0604020202020204" pitchFamily="34" charset="0"/>
            </a:endParaRPr>
          </a:p>
        </p:txBody>
      </p:sp>
      <p:sp>
        <p:nvSpPr>
          <p:cNvPr id="24" name="23 Flecha arriba"/>
          <p:cNvSpPr/>
          <p:nvPr/>
        </p:nvSpPr>
        <p:spPr>
          <a:xfrm rot="7555714">
            <a:off x="5203590" y="4516607"/>
            <a:ext cx="642942" cy="1182286"/>
          </a:xfrm>
          <a:prstGeom prst="up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a:latin typeface="Baskerville Old Face" pitchFamily="18" charset="0"/>
            </a:endParaRPr>
          </a:p>
        </p:txBody>
      </p:sp>
      <p:sp>
        <p:nvSpPr>
          <p:cNvPr id="26" name="25 Flecha arriba"/>
          <p:cNvSpPr/>
          <p:nvPr/>
        </p:nvSpPr>
        <p:spPr>
          <a:xfrm rot="20818773">
            <a:off x="2479976" y="2667603"/>
            <a:ext cx="642942" cy="1022703"/>
          </a:xfrm>
          <a:prstGeom prst="up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a:latin typeface="Baskerville Old Face" pitchFamily="18" charset="0"/>
            </a:endParaRPr>
          </a:p>
        </p:txBody>
      </p:sp>
      <p:sp>
        <p:nvSpPr>
          <p:cNvPr id="27" name="26 Flecha arriba"/>
          <p:cNvSpPr/>
          <p:nvPr/>
        </p:nvSpPr>
        <p:spPr>
          <a:xfrm rot="2025297">
            <a:off x="4614742" y="3177675"/>
            <a:ext cx="642942" cy="863188"/>
          </a:xfrm>
          <a:prstGeom prst="up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a:latin typeface="Baskerville Old Face" pitchFamily="18" charset="0"/>
            </a:endParaRPr>
          </a:p>
        </p:txBody>
      </p:sp>
      <p:sp>
        <p:nvSpPr>
          <p:cNvPr id="28" name="27 Elipse"/>
          <p:cNvSpPr/>
          <p:nvPr/>
        </p:nvSpPr>
        <p:spPr>
          <a:xfrm>
            <a:off x="2000232" y="3786190"/>
            <a:ext cx="3143272" cy="1357322"/>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sz="2400" dirty="0">
                <a:solidFill>
                  <a:schemeClr val="bg1"/>
                </a:solidFill>
                <a:latin typeface="Arial" panose="020B0604020202020204" pitchFamily="34" charset="0"/>
                <a:cs typeface="Arial" panose="020B0604020202020204" pitchFamily="34" charset="0"/>
              </a:rPr>
              <a:t>Objetivos del Presupuesto Flexible</a:t>
            </a:r>
          </a:p>
        </p:txBody>
      </p:sp>
      <p:sp>
        <p:nvSpPr>
          <p:cNvPr id="31" name="30 Elipse"/>
          <p:cNvSpPr/>
          <p:nvPr/>
        </p:nvSpPr>
        <p:spPr>
          <a:xfrm>
            <a:off x="4929190" y="1785926"/>
            <a:ext cx="3500462" cy="164307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lvl="1" algn="ctr"/>
            <a:r>
              <a:rPr lang="es-ES" dirty="0">
                <a:solidFill>
                  <a:schemeClr val="tx1"/>
                </a:solidFill>
                <a:latin typeface="Arial" panose="020B0604020202020204" pitchFamily="34" charset="0"/>
                <a:cs typeface="Arial" panose="020B0604020202020204" pitchFamily="34" charset="0"/>
              </a:rPr>
              <a:t>Un medio para coordinar las actividades de las varias divisiones de un negocio</a:t>
            </a:r>
            <a:r>
              <a:rPr lang="es-ES" dirty="0">
                <a:solidFill>
                  <a:schemeClr val="tx1"/>
                </a:solidFill>
                <a:latin typeface="Baskerville Old Face" pitchFamily="18" charset="0"/>
              </a:rPr>
              <a:t>.</a:t>
            </a:r>
            <a:endParaRPr lang="es-MX" dirty="0">
              <a:solidFill>
                <a:schemeClr val="tx1"/>
              </a:solidFill>
              <a:latin typeface="Baskerville Old Face" pitchFamily="18" charset="0"/>
            </a:endParaRPr>
          </a:p>
        </p:txBody>
      </p:sp>
      <p:sp>
        <p:nvSpPr>
          <p:cNvPr id="33" name="32 Elipse"/>
          <p:cNvSpPr/>
          <p:nvPr/>
        </p:nvSpPr>
        <p:spPr>
          <a:xfrm>
            <a:off x="5929322" y="5143512"/>
            <a:ext cx="2786082" cy="135732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lvl="1" algn="ctr"/>
            <a:r>
              <a:rPr lang="es-ES" dirty="0">
                <a:solidFill>
                  <a:schemeClr val="tx1"/>
                </a:solidFill>
                <a:latin typeface="Arial" panose="020B0604020202020204" pitchFamily="34" charset="0"/>
                <a:cs typeface="Arial" panose="020B0604020202020204" pitchFamily="34" charset="0"/>
              </a:rPr>
              <a:t>Una base para el control de los costos.</a:t>
            </a:r>
            <a:endParaRPr lang="es-MX" dirty="0">
              <a:solidFill>
                <a:schemeClr val="tx1"/>
              </a:solidFill>
              <a:latin typeface="Arial" panose="020B0604020202020204" pitchFamily="34" charset="0"/>
              <a:cs typeface="Arial" panose="020B0604020202020204" pitchFamily="34" charset="0"/>
            </a:endParaRPr>
          </a:p>
        </p:txBody>
      </p:sp>
      <p:pic>
        <p:nvPicPr>
          <p:cNvPr id="17" name="Picture 10" descr="http://t3.gstatic.com/images?q=tbn:tk0fttVGxuW7WM:http://www.minsa.gob.pe/hnhipolitounanue/archivos%2520cuerpo/Trasparencia/TRANSPARENCIA%25202009/Informaci%C3%B3n%2520financiera/presupuesto2.jpg">
            <a:hlinkClick r:id="rId3"/>
          </p:cNvPr>
          <p:cNvPicPr>
            <a:picLocks noChangeAspect="1" noChangeArrowheads="1"/>
          </p:cNvPicPr>
          <p:nvPr/>
        </p:nvPicPr>
        <p:blipFill>
          <a:blip r:embed="rId4" cstate="print"/>
          <a:srcRect/>
          <a:stretch>
            <a:fillRect/>
          </a:stretch>
        </p:blipFill>
        <p:spPr bwMode="auto">
          <a:xfrm>
            <a:off x="7929586" y="857232"/>
            <a:ext cx="981075" cy="1066801"/>
          </a:xfrm>
          <a:prstGeom prst="rect">
            <a:avLst/>
          </a:prstGeom>
          <a:noFill/>
        </p:spPr>
      </p:pic>
      <p:pic>
        <p:nvPicPr>
          <p:cNvPr id="19" name="Picture 24" descr="http://t2.gstatic.com/images?q=tbn:SuramQsmsrko7M:http://www.wizcount.com.ar/images/presup.jpg">
            <a:hlinkClick r:id="rId5"/>
          </p:cNvPr>
          <p:cNvPicPr>
            <a:picLocks noChangeAspect="1" noChangeArrowheads="1"/>
          </p:cNvPicPr>
          <p:nvPr/>
        </p:nvPicPr>
        <p:blipFill>
          <a:blip r:embed="rId6" cstate="print"/>
          <a:srcRect/>
          <a:stretch>
            <a:fillRect/>
          </a:stretch>
        </p:blipFill>
        <p:spPr bwMode="auto">
          <a:xfrm rot="19511098">
            <a:off x="153307" y="4823231"/>
            <a:ext cx="2286016" cy="1518059"/>
          </a:xfrm>
          <a:prstGeom prst="rect">
            <a:avLst/>
          </a:prstGeom>
          <a:noFill/>
        </p:spPr>
      </p:pic>
      <p:sp>
        <p:nvSpPr>
          <p:cNvPr id="2" name="Marcador de número de diapositiva 1">
            <a:extLst>
              <a:ext uri="{FF2B5EF4-FFF2-40B4-BE49-F238E27FC236}">
                <a16:creationId xmlns:a16="http://schemas.microsoft.com/office/drawing/2014/main" xmlns="" id="{7874EB7A-14E8-4AAB-9A6D-489518DC35EB}"/>
              </a:ext>
            </a:extLst>
          </p:cNvPr>
          <p:cNvSpPr>
            <a:spLocks noGrp="1"/>
          </p:cNvSpPr>
          <p:nvPr>
            <p:ph type="sldNum" sz="quarter" idx="12"/>
          </p:nvPr>
        </p:nvSpPr>
        <p:spPr/>
        <p:txBody>
          <a:bodyPr/>
          <a:lstStyle/>
          <a:p>
            <a:pPr>
              <a:defRPr/>
            </a:pPr>
            <a:fld id="{CFFEDFC3-609A-41CE-B454-3FA124CFC6F0}" type="slidenum">
              <a:rPr lang="en-US" smtClean="0"/>
              <a:pPr>
                <a:defRPr/>
              </a:pPr>
              <a:t>22</a:t>
            </a:fld>
            <a:endParaRPr lang="en-US"/>
          </a:p>
        </p:txBody>
      </p:sp>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10" name="Picture 6" descr="J0101865"/>
          <p:cNvPicPr>
            <a:picLocks noGrp="1" noChangeAspect="1" noChangeArrowheads="1"/>
          </p:cNvPicPr>
          <p:nvPr>
            <p:ph sz="half" idx="4294967295"/>
          </p:nvPr>
        </p:nvPicPr>
        <p:blipFill>
          <a:blip r:embed="rId3" cstate="print"/>
          <a:srcRect/>
          <a:stretch>
            <a:fillRect/>
          </a:stretch>
        </p:blipFill>
        <p:spPr>
          <a:xfrm>
            <a:off x="6715140" y="2285992"/>
            <a:ext cx="2214578" cy="2702232"/>
          </a:xfrm>
          <a:noFill/>
        </p:spPr>
      </p:pic>
      <p:sp>
        <p:nvSpPr>
          <p:cNvPr id="12" name="11 Elipse"/>
          <p:cNvSpPr/>
          <p:nvPr/>
        </p:nvSpPr>
        <p:spPr>
          <a:xfrm>
            <a:off x="1714512" y="2845323"/>
            <a:ext cx="3714744" cy="1298057"/>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sz="2400" dirty="0">
                <a:solidFill>
                  <a:schemeClr val="bg1"/>
                </a:solidFill>
                <a:latin typeface="Arial" panose="020B0604020202020204" pitchFamily="34" charset="0"/>
                <a:cs typeface="Arial" panose="020B0604020202020204" pitchFamily="34" charset="0"/>
              </a:rPr>
              <a:t>Funciones del Presupuesto Flexible</a:t>
            </a:r>
          </a:p>
        </p:txBody>
      </p:sp>
      <p:sp>
        <p:nvSpPr>
          <p:cNvPr id="53249" name="Rectangle 1"/>
          <p:cNvSpPr>
            <a:spLocks noChangeArrowheads="1"/>
          </p:cNvSpPr>
          <p:nvPr/>
        </p:nvSpPr>
        <p:spPr bwMode="auto">
          <a:xfrm>
            <a:off x="1285852" y="1357298"/>
            <a:ext cx="4857784"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es-MX" sz="2400" dirty="0">
                <a:solidFill>
                  <a:schemeClr val="tx1"/>
                </a:solidFill>
                <a:latin typeface="Arial" panose="020B0604020202020204" pitchFamily="34" charset="0"/>
                <a:cs typeface="Arial" panose="020B0604020202020204" pitchFamily="34" charset="0"/>
              </a:rPr>
              <a:t>Promover planes de gastos para el plan táctico de utilidades.</a:t>
            </a:r>
          </a:p>
        </p:txBody>
      </p:sp>
      <p:sp>
        <p:nvSpPr>
          <p:cNvPr id="17" name="16 Flecha derecha"/>
          <p:cNvSpPr/>
          <p:nvPr/>
        </p:nvSpPr>
        <p:spPr>
          <a:xfrm rot="16200000">
            <a:off x="3497420" y="2074688"/>
            <a:ext cx="434648" cy="85725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latin typeface="Baskerville Old Face" pitchFamily="18" charset="0"/>
            </a:endParaRPr>
          </a:p>
        </p:txBody>
      </p:sp>
      <p:sp>
        <p:nvSpPr>
          <p:cNvPr id="53251" name="Rectangle 3"/>
          <p:cNvSpPr>
            <a:spLocks noChangeArrowheads="1"/>
          </p:cNvSpPr>
          <p:nvPr/>
        </p:nvSpPr>
        <p:spPr bwMode="auto">
          <a:xfrm>
            <a:off x="1428728" y="4621420"/>
            <a:ext cx="5072098" cy="2185214"/>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189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MX" sz="2400" dirty="0">
                <a:latin typeface="Arial" panose="020B0604020202020204" pitchFamily="34" charset="0"/>
                <a:cs typeface="Arial" panose="020B0604020202020204" pitchFamily="34" charset="0"/>
              </a:rPr>
              <a:t>Promover planes de gastos ajustados a la producción real para su comparación con los gastos reales en los informes periódicos de desempeño.</a:t>
            </a:r>
          </a:p>
          <a:p>
            <a:r>
              <a:rPr lang="es-MX" sz="1600" dirty="0"/>
              <a:t> </a:t>
            </a:r>
          </a:p>
        </p:txBody>
      </p:sp>
      <p:sp>
        <p:nvSpPr>
          <p:cNvPr id="19" name="18 Flecha derecha"/>
          <p:cNvSpPr/>
          <p:nvPr/>
        </p:nvSpPr>
        <p:spPr>
          <a:xfrm rot="5400000">
            <a:off x="3324689" y="4118409"/>
            <a:ext cx="434648" cy="7975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latin typeface="Baskerville Old Face" pitchFamily="18" charset="0"/>
            </a:endParaRPr>
          </a:p>
        </p:txBody>
      </p:sp>
      <p:pic>
        <p:nvPicPr>
          <p:cNvPr id="14" name="Picture 34" descr="http://t0.gstatic.com/images?q=tbn:nRh8OX4WTIvSvM:http://www.ciudadanos-cs.org/static/comunicados/1269_21_11_2008/presupuestos%2520euros.gif">
            <a:hlinkClick r:id="rId4"/>
          </p:cNvPr>
          <p:cNvPicPr>
            <a:picLocks noChangeAspect="1" noChangeArrowheads="1"/>
          </p:cNvPicPr>
          <p:nvPr/>
        </p:nvPicPr>
        <p:blipFill>
          <a:blip r:embed="rId5" cstate="print"/>
          <a:srcRect/>
          <a:stretch>
            <a:fillRect/>
          </a:stretch>
        </p:blipFill>
        <p:spPr bwMode="auto">
          <a:xfrm>
            <a:off x="71438" y="5072074"/>
            <a:ext cx="1285852" cy="1181103"/>
          </a:xfrm>
          <a:prstGeom prst="rect">
            <a:avLst/>
          </a:prstGeom>
          <a:noFill/>
        </p:spPr>
      </p:pic>
      <p:sp>
        <p:nvSpPr>
          <p:cNvPr id="2" name="Marcador de número de diapositiva 1">
            <a:extLst>
              <a:ext uri="{FF2B5EF4-FFF2-40B4-BE49-F238E27FC236}">
                <a16:creationId xmlns:a16="http://schemas.microsoft.com/office/drawing/2014/main" xmlns="" id="{112E5215-73A4-43E3-86F9-746F5A56078A}"/>
              </a:ext>
            </a:extLst>
          </p:cNvPr>
          <p:cNvSpPr>
            <a:spLocks noGrp="1"/>
          </p:cNvSpPr>
          <p:nvPr>
            <p:ph type="sldNum" sz="quarter" idx="12"/>
          </p:nvPr>
        </p:nvSpPr>
        <p:spPr/>
        <p:txBody>
          <a:bodyPr/>
          <a:lstStyle/>
          <a:p>
            <a:pPr>
              <a:defRPr/>
            </a:pPr>
            <a:fld id="{CFFEDFC3-609A-41CE-B454-3FA124CFC6F0}" type="slidenum">
              <a:rPr lang="en-US" smtClean="0"/>
              <a:pPr>
                <a:defRPr/>
              </a:pPr>
              <a:t>23</a:t>
            </a:fld>
            <a:endParaRPr lang="en-US"/>
          </a:p>
        </p:txBody>
      </p:sp>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7" name="6 Rectángulo"/>
          <p:cNvSpPr/>
          <p:nvPr/>
        </p:nvSpPr>
        <p:spPr>
          <a:xfrm>
            <a:off x="-142908" y="2461605"/>
            <a:ext cx="2643206"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La Aplicación del Presupuesto Flexible significa que:</a:t>
            </a:r>
          </a:p>
        </p:txBody>
      </p:sp>
      <p:sp>
        <p:nvSpPr>
          <p:cNvPr id="10" name="9 Rectángulo"/>
          <p:cNvSpPr/>
          <p:nvPr/>
        </p:nvSpPr>
        <p:spPr>
          <a:xfrm>
            <a:off x="2928926" y="1357298"/>
            <a:ext cx="6000792" cy="4893647"/>
          </a:xfrm>
          <a:prstGeom prst="rect">
            <a:avLst/>
          </a:prstGeom>
        </p:spPr>
        <p:txBody>
          <a:bodyPr wrap="square">
            <a:spAutoFit/>
          </a:bodyPr>
          <a:lstStyle/>
          <a:p>
            <a:pPr algn="just">
              <a:buFont typeface="Wingdings" pitchFamily="2" charset="2"/>
              <a:buChar char="v"/>
            </a:pPr>
            <a:r>
              <a:rPr lang="es-ES" dirty="0">
                <a:latin typeface="Baskerville Old Face" pitchFamily="18" charset="0"/>
                <a:cs typeface="Tahoma" pitchFamily="34" charset="0"/>
              </a:rPr>
              <a:t> </a:t>
            </a:r>
            <a:r>
              <a:rPr lang="es-MX" sz="2400" dirty="0">
                <a:latin typeface="Arial" panose="020B0604020202020204" pitchFamily="34" charset="0"/>
                <a:cs typeface="Arial" panose="020B0604020202020204" pitchFamily="34" charset="0"/>
              </a:rPr>
              <a:t>Deben identificarse los gastos en cuanto a sus componentes fijo y variable, cuando se relacionan con la producción o la actividad productiva.</a:t>
            </a:r>
          </a:p>
          <a:p>
            <a:pPr algn="just">
              <a:buFont typeface="Wingdings" pitchFamily="2" charset="2"/>
              <a:buChar char="v"/>
            </a:pPr>
            <a:r>
              <a:rPr lang="es-MX" sz="2400" dirty="0">
                <a:latin typeface="Arial" panose="020B0604020202020204" pitchFamily="34" charset="0"/>
                <a:cs typeface="Arial" panose="020B0604020202020204" pitchFamily="34" charset="0"/>
              </a:rPr>
              <a:t>Los gastos deben relacionarse razonablemente con la producción o actividad productiva.</a:t>
            </a:r>
          </a:p>
          <a:p>
            <a:pPr algn="just">
              <a:buFont typeface="Wingdings" pitchFamily="2" charset="2"/>
              <a:buChar char="v"/>
            </a:pPr>
            <a:r>
              <a:rPr lang="es-MX" sz="2400" dirty="0">
                <a:latin typeface="Arial" panose="020B0604020202020204" pitchFamily="34" charset="0"/>
                <a:cs typeface="Arial" panose="020B0604020202020204" pitchFamily="34" charset="0"/>
              </a:rPr>
              <a:t>La producción debe medirse en forma segura.</a:t>
            </a:r>
          </a:p>
          <a:p>
            <a:pPr algn="just">
              <a:buFont typeface="Wingdings" pitchFamily="2" charset="2"/>
              <a:buChar char="v"/>
            </a:pPr>
            <a:r>
              <a:rPr lang="es-MX" sz="2400" dirty="0">
                <a:latin typeface="Arial" panose="020B0604020202020204" pitchFamily="34" charset="0"/>
                <a:cs typeface="Arial" panose="020B0604020202020204" pitchFamily="34" charset="0"/>
              </a:rPr>
              <a:t>Las fórmulas de los presupuestos flexibles deben ser periodos específicos de tiempo, o para una escala específica y relevante de producción.</a:t>
            </a:r>
          </a:p>
        </p:txBody>
      </p:sp>
      <p:sp>
        <p:nvSpPr>
          <p:cNvPr id="11" name="10 Abrir llave"/>
          <p:cNvSpPr/>
          <p:nvPr/>
        </p:nvSpPr>
        <p:spPr>
          <a:xfrm>
            <a:off x="2428860" y="1000108"/>
            <a:ext cx="571504" cy="550072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pic>
        <p:nvPicPr>
          <p:cNvPr id="12" name="Picture 36" descr="http://t2.gstatic.com/images?q=tbn:oO_mBQyYZGsvGM:http://www.cio.com.mx/imagenesWYSIWYg/image/Presupuestos_baja.jpg">
            <a:hlinkClick r:id="rId3"/>
          </p:cNvPr>
          <p:cNvPicPr>
            <a:picLocks noChangeAspect="1" noChangeArrowheads="1"/>
          </p:cNvPicPr>
          <p:nvPr/>
        </p:nvPicPr>
        <p:blipFill>
          <a:blip r:embed="rId4" cstate="print"/>
          <a:srcRect/>
          <a:stretch>
            <a:fillRect/>
          </a:stretch>
        </p:blipFill>
        <p:spPr bwMode="auto">
          <a:xfrm>
            <a:off x="214282" y="5286388"/>
            <a:ext cx="2214578" cy="1399701"/>
          </a:xfrm>
          <a:prstGeom prst="rect">
            <a:avLst/>
          </a:prstGeom>
          <a:noFill/>
        </p:spPr>
      </p:pic>
      <p:sp>
        <p:nvSpPr>
          <p:cNvPr id="2" name="Marcador de número de diapositiva 1">
            <a:extLst>
              <a:ext uri="{FF2B5EF4-FFF2-40B4-BE49-F238E27FC236}">
                <a16:creationId xmlns:a16="http://schemas.microsoft.com/office/drawing/2014/main" xmlns="" id="{EAA40605-72A9-4B2D-9731-A016F51E18FF}"/>
              </a:ext>
            </a:extLst>
          </p:cNvPr>
          <p:cNvSpPr>
            <a:spLocks noGrp="1"/>
          </p:cNvSpPr>
          <p:nvPr>
            <p:ph type="sldNum" sz="quarter" idx="12"/>
          </p:nvPr>
        </p:nvSpPr>
        <p:spPr/>
        <p:txBody>
          <a:bodyPr/>
          <a:lstStyle/>
          <a:p>
            <a:pPr>
              <a:defRPr/>
            </a:pPr>
            <a:fld id="{CFFEDFC3-609A-41CE-B454-3FA124CFC6F0}" type="slidenum">
              <a:rPr lang="en-US" smtClean="0"/>
              <a:pPr>
                <a:defRPr/>
              </a:pPr>
              <a:t>24</a:t>
            </a:fld>
            <a:endParaRPr lang="en-US"/>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2" descr="http://t3.gstatic.com/images?q=tbn:49X_ux6z8yvw9M:http://www.burjassot.org/galerias/1847/presupuestos.jpg">
            <a:hlinkClick r:id="rId3"/>
          </p:cNvPr>
          <p:cNvPicPr>
            <a:picLocks noChangeAspect="1" noChangeArrowheads="1"/>
          </p:cNvPicPr>
          <p:nvPr/>
        </p:nvPicPr>
        <p:blipFill>
          <a:blip r:embed="rId4" cstate="print"/>
          <a:srcRect/>
          <a:stretch>
            <a:fillRect/>
          </a:stretch>
        </p:blipFill>
        <p:spPr bwMode="auto">
          <a:xfrm rot="19342495">
            <a:off x="203826" y="1057211"/>
            <a:ext cx="1939573" cy="1443042"/>
          </a:xfrm>
          <a:prstGeom prst="rect">
            <a:avLst/>
          </a:prstGeom>
          <a:noFill/>
        </p:spPr>
      </p:pic>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7" name="6 Rectángulo"/>
          <p:cNvSpPr/>
          <p:nvPr/>
        </p:nvSpPr>
        <p:spPr>
          <a:xfrm>
            <a:off x="-142908" y="2724219"/>
            <a:ext cx="3130732"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Características del Presupuesto Flexible </a:t>
            </a:r>
          </a:p>
        </p:txBody>
      </p:sp>
      <p:sp>
        <p:nvSpPr>
          <p:cNvPr id="10" name="9 Rectángulo"/>
          <p:cNvSpPr/>
          <p:nvPr/>
        </p:nvSpPr>
        <p:spPr>
          <a:xfrm>
            <a:off x="3275856" y="928670"/>
            <a:ext cx="5868144" cy="5632311"/>
          </a:xfrm>
          <a:prstGeom prst="rect">
            <a:avLst/>
          </a:prstGeom>
        </p:spPr>
        <p:txBody>
          <a:bodyPr wrap="square">
            <a:spAutoFit/>
          </a:bodyPr>
          <a:lstStyle/>
          <a:p>
            <a:pPr lvl="0" algn="just">
              <a:buFont typeface="Wingdings" pitchFamily="2" charset="2"/>
              <a:buChar char="v"/>
            </a:pPr>
            <a:r>
              <a:rPr lang="es-ES" dirty="0">
                <a:latin typeface="Baskerville Old Face" pitchFamily="18" charset="0"/>
                <a:cs typeface="Tahoma" pitchFamily="34" charset="0"/>
              </a:rPr>
              <a:t> </a:t>
            </a:r>
            <a:r>
              <a:rPr lang="es-MX" sz="2400" dirty="0">
                <a:latin typeface="Baskerville Old Face" pitchFamily="18" charset="0"/>
              </a:rPr>
              <a:t>El Presupuesto Flexible se basa en los mismos supuestos y formatos del presupuesto maestro (estático), pero combinándolos con los cambios que implican las variaciones del nivel de ventas o actividades.</a:t>
            </a:r>
          </a:p>
          <a:p>
            <a:pPr lvl="0" algn="just">
              <a:buFont typeface="Wingdings" pitchFamily="2" charset="2"/>
              <a:buChar char="v"/>
            </a:pPr>
            <a:endParaRPr lang="es-MX" sz="2400" dirty="0">
              <a:latin typeface="Baskerville Old Face" pitchFamily="18" charset="0"/>
            </a:endParaRPr>
          </a:p>
          <a:p>
            <a:pPr lvl="0" algn="just">
              <a:buFont typeface="Wingdings" pitchFamily="2" charset="2"/>
              <a:buChar char="v"/>
            </a:pPr>
            <a:r>
              <a:rPr lang="es-MX" sz="2400" dirty="0">
                <a:latin typeface="Baskerville Old Face" pitchFamily="18" charset="0"/>
              </a:rPr>
              <a:t>La necesidad de uso de los presupuestos flexibles obedece a que las discrepancias (variaciones) entre los resultados reales y los presupuestados se deben a causas distintas.</a:t>
            </a:r>
          </a:p>
          <a:p>
            <a:pPr lvl="0" algn="just">
              <a:buFont typeface="Wingdings" pitchFamily="2" charset="2"/>
              <a:buChar char="v"/>
            </a:pPr>
            <a:endParaRPr lang="es-MX" sz="2400" dirty="0">
              <a:latin typeface="Baskerville Old Face" pitchFamily="18" charset="0"/>
            </a:endParaRPr>
          </a:p>
          <a:p>
            <a:pPr algn="just">
              <a:buFont typeface="Wingdings" pitchFamily="2" charset="2"/>
              <a:buChar char="v"/>
            </a:pPr>
            <a:r>
              <a:rPr lang="es-MX" sz="2400" dirty="0">
                <a:latin typeface="Baskerville Old Face" pitchFamily="18" charset="0"/>
              </a:rPr>
              <a:t>La evaluación del desempeño a partir del presupuesto flexible se realiza al calcular y analizar las variaciones de volumen y de presupuesto flexible.</a:t>
            </a:r>
          </a:p>
        </p:txBody>
      </p:sp>
      <p:sp>
        <p:nvSpPr>
          <p:cNvPr id="11" name="10 Abrir llave"/>
          <p:cNvSpPr/>
          <p:nvPr/>
        </p:nvSpPr>
        <p:spPr>
          <a:xfrm>
            <a:off x="2932882" y="1004907"/>
            <a:ext cx="571504" cy="550072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
        <p:nvSpPr>
          <p:cNvPr id="2" name="Marcador de número de diapositiva 1">
            <a:extLst>
              <a:ext uri="{FF2B5EF4-FFF2-40B4-BE49-F238E27FC236}">
                <a16:creationId xmlns:a16="http://schemas.microsoft.com/office/drawing/2014/main" xmlns="" id="{12A8FDAD-2DFD-41D9-821A-6D1B513B37A5}"/>
              </a:ext>
            </a:extLst>
          </p:cNvPr>
          <p:cNvSpPr>
            <a:spLocks noGrp="1"/>
          </p:cNvSpPr>
          <p:nvPr>
            <p:ph type="sldNum" sz="quarter" idx="12"/>
          </p:nvPr>
        </p:nvSpPr>
        <p:spPr/>
        <p:txBody>
          <a:bodyPr/>
          <a:lstStyle/>
          <a:p>
            <a:pPr>
              <a:defRPr/>
            </a:pPr>
            <a:fld id="{CFFEDFC3-609A-41CE-B454-3FA124CFC6F0}" type="slidenum">
              <a:rPr lang="en-US" smtClean="0"/>
              <a:pPr>
                <a:defRPr/>
              </a:pPr>
              <a:t>25</a:t>
            </a:fld>
            <a:endParaRPr lang="en-US"/>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graphicFrame>
        <p:nvGraphicFramePr>
          <p:cNvPr id="5" name="4 Tabla"/>
          <p:cNvGraphicFramePr>
            <a:graphicFrameLocks noGrp="1"/>
          </p:cNvGraphicFramePr>
          <p:nvPr/>
        </p:nvGraphicFramePr>
        <p:xfrm>
          <a:off x="357158" y="2308497"/>
          <a:ext cx="8286810" cy="4443121"/>
        </p:xfrm>
        <a:graphic>
          <a:graphicData uri="http://schemas.openxmlformats.org/drawingml/2006/table">
            <a:tbl>
              <a:tblPr/>
              <a:tblGrid>
                <a:gridCol w="2819386">
                  <a:extLst>
                    <a:ext uri="{9D8B030D-6E8A-4147-A177-3AD203B41FA5}">
                      <a16:colId xmlns:a16="http://schemas.microsoft.com/office/drawing/2014/main" xmlns="" val="20000"/>
                    </a:ext>
                  </a:extLst>
                </a:gridCol>
                <a:gridCol w="1366856">
                  <a:extLst>
                    <a:ext uri="{9D8B030D-6E8A-4147-A177-3AD203B41FA5}">
                      <a16:colId xmlns:a16="http://schemas.microsoft.com/office/drawing/2014/main" xmlns="" val="20001"/>
                    </a:ext>
                  </a:extLst>
                </a:gridCol>
                <a:gridCol w="1366856">
                  <a:extLst>
                    <a:ext uri="{9D8B030D-6E8A-4147-A177-3AD203B41FA5}">
                      <a16:colId xmlns:a16="http://schemas.microsoft.com/office/drawing/2014/main" xmlns="" val="20002"/>
                    </a:ext>
                  </a:extLst>
                </a:gridCol>
                <a:gridCol w="1366856">
                  <a:extLst>
                    <a:ext uri="{9D8B030D-6E8A-4147-A177-3AD203B41FA5}">
                      <a16:colId xmlns:a16="http://schemas.microsoft.com/office/drawing/2014/main" xmlns="" val="20003"/>
                    </a:ext>
                  </a:extLst>
                </a:gridCol>
                <a:gridCol w="1366856">
                  <a:extLst>
                    <a:ext uri="{9D8B030D-6E8A-4147-A177-3AD203B41FA5}">
                      <a16:colId xmlns:a16="http://schemas.microsoft.com/office/drawing/2014/main" xmlns="" val="20004"/>
                    </a:ext>
                  </a:extLst>
                </a:gridCol>
              </a:tblGrid>
              <a:tr h="206691">
                <a:tc gridSpan="5">
                  <a:txBody>
                    <a:bodyPr/>
                    <a:lstStyle/>
                    <a:p>
                      <a:pPr algn="ctr">
                        <a:lnSpc>
                          <a:spcPct val="115000"/>
                        </a:lnSpc>
                        <a:spcAft>
                          <a:spcPts val="0"/>
                        </a:spcAft>
                      </a:pPr>
                      <a:r>
                        <a:rPr lang="es-DO" sz="1100" b="1" dirty="0">
                          <a:latin typeface="Tahoma"/>
                          <a:ea typeface="Calibri"/>
                          <a:cs typeface="Times New Roman"/>
                        </a:rPr>
                        <a:t>Empresa ABC</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6691">
                <a:tc gridSpan="5">
                  <a:txBody>
                    <a:bodyPr/>
                    <a:lstStyle/>
                    <a:p>
                      <a:pPr algn="ctr">
                        <a:lnSpc>
                          <a:spcPct val="115000"/>
                        </a:lnSpc>
                        <a:spcAft>
                          <a:spcPts val="0"/>
                        </a:spcAft>
                      </a:pPr>
                      <a:r>
                        <a:rPr lang="es-DO" sz="1100">
                          <a:latin typeface="Tahoma"/>
                          <a:ea typeface="Calibri"/>
                          <a:cs typeface="Times New Roman"/>
                        </a:rPr>
                        <a:t>Presupuesto Flexible</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1"/>
                  </a:ext>
                </a:extLst>
              </a:tr>
              <a:tr h="206691">
                <a:tc gridSpan="5">
                  <a:txBody>
                    <a:bodyPr/>
                    <a:lstStyle/>
                    <a:p>
                      <a:pPr algn="ctr">
                        <a:lnSpc>
                          <a:spcPct val="115000"/>
                        </a:lnSpc>
                        <a:spcAft>
                          <a:spcPts val="0"/>
                        </a:spcAft>
                      </a:pPr>
                      <a:r>
                        <a:rPr lang="es-DO" sz="1100" dirty="0">
                          <a:latin typeface="Tahoma"/>
                          <a:ea typeface="Calibri"/>
                          <a:cs typeface="Times New Roman"/>
                        </a:rPr>
                        <a:t>Año 200XX</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2"/>
                  </a:ext>
                </a:extLst>
              </a:tr>
              <a:tr h="571868">
                <a:tc>
                  <a:txBody>
                    <a:bodyPr/>
                    <a:lstStyle/>
                    <a:p>
                      <a:pPr algn="ctr">
                        <a:lnSpc>
                          <a:spcPct val="115000"/>
                        </a:lnSpc>
                        <a:spcAft>
                          <a:spcPts val="0"/>
                        </a:spcAft>
                      </a:pPr>
                      <a:r>
                        <a:rPr lang="es-DO" sz="1100" b="1" dirty="0">
                          <a:latin typeface="Tahoma"/>
                          <a:ea typeface="Calibri"/>
                          <a:cs typeface="Times New Roman"/>
                        </a:rPr>
                        <a:t>Detalle</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b="1" dirty="0">
                          <a:latin typeface="Tahoma"/>
                          <a:ea typeface="Calibri"/>
                          <a:cs typeface="Times New Roman"/>
                        </a:rPr>
                        <a:t>Fórmula del presupuesto Flexible</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DO" sz="1100" b="1">
                          <a:latin typeface="Tahoma"/>
                          <a:ea typeface="Calibri"/>
                          <a:cs typeface="Times New Roman"/>
                        </a:rPr>
                        <a:t>Presupuesto Flexible para varios niveles de actividad de ventas y producción</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3"/>
                  </a:ext>
                </a:extLst>
              </a:tr>
              <a:tr h="206691">
                <a:tc>
                  <a:txBody>
                    <a:bodyPr/>
                    <a:lstStyle/>
                    <a:p>
                      <a:pPr>
                        <a:lnSpc>
                          <a:spcPct val="115000"/>
                        </a:lnSpc>
                        <a:spcAft>
                          <a:spcPts val="0"/>
                        </a:spcAft>
                      </a:pPr>
                      <a:r>
                        <a:rPr lang="es-DO" sz="1100" b="1" dirty="0">
                          <a:latin typeface="Tahoma"/>
                          <a:ea typeface="Calibri"/>
                          <a:cs typeface="Times New Roman"/>
                        </a:rPr>
                        <a:t>Unidades</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b="1" dirty="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b="1" dirty="0">
                          <a:latin typeface="Tahoma"/>
                          <a:ea typeface="Calibri"/>
                          <a:cs typeface="Times New Roman"/>
                        </a:rPr>
                        <a:t>7,000</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b="1" dirty="0">
                          <a:latin typeface="Tahoma"/>
                          <a:ea typeface="Calibri"/>
                          <a:cs typeface="Times New Roman"/>
                        </a:rPr>
                        <a:t>8,000</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b="1" dirty="0">
                          <a:latin typeface="Tahoma"/>
                          <a:ea typeface="Calibri"/>
                          <a:cs typeface="Times New Roman"/>
                        </a:rPr>
                        <a:t>9,000</a:t>
                      </a:r>
                    </a:p>
                    <a:p>
                      <a:pPr algn="ctr">
                        <a:lnSpc>
                          <a:spcPct val="115000"/>
                        </a:lnSpc>
                        <a:spcAft>
                          <a:spcPts val="0"/>
                        </a:spcAft>
                      </a:pP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6691">
                <a:tc>
                  <a:txBody>
                    <a:bodyPr/>
                    <a:lstStyle/>
                    <a:p>
                      <a:pPr>
                        <a:lnSpc>
                          <a:spcPct val="115000"/>
                        </a:lnSpc>
                        <a:spcAft>
                          <a:spcPts val="0"/>
                        </a:spcAft>
                      </a:pPr>
                      <a:r>
                        <a:rPr lang="es-DO" sz="1100">
                          <a:latin typeface="Tahoma"/>
                          <a:ea typeface="Calibri"/>
                          <a:cs typeface="Times New Roman"/>
                        </a:rPr>
                        <a:t>Ventas</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dirty="0">
                          <a:latin typeface="Tahoma"/>
                          <a:ea typeface="Calibri"/>
                          <a:cs typeface="Times New Roman"/>
                        </a:rPr>
                        <a:t>31.00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217,000.00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248,000.00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dirty="0">
                          <a:latin typeface="Tahoma"/>
                          <a:ea typeface="Calibri"/>
                          <a:cs typeface="Times New Roman"/>
                        </a:rPr>
                        <a:t>279,000.00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6691">
                <a:tc>
                  <a:txBody>
                    <a:bodyPr/>
                    <a:lstStyle/>
                    <a:p>
                      <a:pPr>
                        <a:lnSpc>
                          <a:spcPct val="115000"/>
                        </a:lnSpc>
                        <a:spcAft>
                          <a:spcPts val="0"/>
                        </a:spcAft>
                      </a:pPr>
                      <a:r>
                        <a:rPr lang="es-DO" sz="1100">
                          <a:latin typeface="Tahoma"/>
                          <a:ea typeface="Calibri"/>
                          <a:cs typeface="Times New Roman"/>
                        </a:rPr>
                        <a:t>(-) Gastos variables</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dirty="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6691">
                <a:tc>
                  <a:txBody>
                    <a:bodyPr/>
                    <a:lstStyle/>
                    <a:p>
                      <a:pPr>
                        <a:lnSpc>
                          <a:spcPct val="115000"/>
                        </a:lnSpc>
                        <a:spcAft>
                          <a:spcPts val="0"/>
                        </a:spcAft>
                      </a:pPr>
                      <a:r>
                        <a:rPr lang="es-DO" sz="1100">
                          <a:latin typeface="Tahoma"/>
                          <a:ea typeface="Calibri"/>
                          <a:cs typeface="Times New Roman"/>
                        </a:rPr>
                        <a:t>     -Manufactura</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dirty="0">
                          <a:latin typeface="Tahoma"/>
                          <a:ea typeface="Calibri"/>
                          <a:cs typeface="Times New Roman"/>
                        </a:rPr>
                        <a:t>21.00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147,000.00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168,000.00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dirty="0">
                          <a:latin typeface="Tahoma"/>
                          <a:ea typeface="Calibri"/>
                          <a:cs typeface="Times New Roman"/>
                        </a:rPr>
                        <a:t>189,000.00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6691">
                <a:tc>
                  <a:txBody>
                    <a:bodyPr/>
                    <a:lstStyle/>
                    <a:p>
                      <a:pPr>
                        <a:lnSpc>
                          <a:spcPct val="115000"/>
                        </a:lnSpc>
                        <a:spcAft>
                          <a:spcPts val="0"/>
                        </a:spcAft>
                      </a:pPr>
                      <a:r>
                        <a:rPr lang="es-DO" sz="1100">
                          <a:latin typeface="Tahoma"/>
                          <a:ea typeface="Calibri"/>
                          <a:cs typeface="Times New Roman"/>
                        </a:rPr>
                        <a:t>     -Ventas</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0.60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4,200.00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4,800.00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dirty="0">
                          <a:latin typeface="Tahoma"/>
                          <a:ea typeface="Calibri"/>
                          <a:cs typeface="Times New Roman"/>
                        </a:rPr>
                        <a:t>5,400.00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6691">
                <a:tc>
                  <a:txBody>
                    <a:bodyPr/>
                    <a:lstStyle/>
                    <a:p>
                      <a:pPr>
                        <a:lnSpc>
                          <a:spcPct val="115000"/>
                        </a:lnSpc>
                        <a:spcAft>
                          <a:spcPts val="0"/>
                        </a:spcAft>
                      </a:pPr>
                      <a:r>
                        <a:rPr lang="es-DO" sz="1100" dirty="0">
                          <a:latin typeface="Tahoma"/>
                          <a:ea typeface="Calibri"/>
                          <a:cs typeface="Times New Roman"/>
                        </a:rPr>
                        <a:t>     -Administrativos</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0.20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1,400.00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1,600.00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1,800.00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6691">
                <a:tc>
                  <a:txBody>
                    <a:bodyPr/>
                    <a:lstStyle/>
                    <a:p>
                      <a:pPr>
                        <a:lnSpc>
                          <a:spcPct val="115000"/>
                        </a:lnSpc>
                        <a:spcAft>
                          <a:spcPts val="0"/>
                        </a:spcAft>
                      </a:pPr>
                      <a:r>
                        <a:rPr lang="es-DO" sz="1100" dirty="0">
                          <a:latin typeface="Tahoma"/>
                          <a:ea typeface="Calibri"/>
                          <a:cs typeface="Times New Roman"/>
                        </a:rPr>
                        <a:t>Gastos variables totales</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21.80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152,600.00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174,400.00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196,200.00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extLst>
                  <a:ext uri="{0D108BD9-81ED-4DB2-BD59-A6C34878D82A}">
                    <a16:rowId xmlns:a16="http://schemas.microsoft.com/office/drawing/2014/main" xmlns="" val="10010"/>
                  </a:ext>
                </a:extLst>
              </a:tr>
              <a:tr h="206691">
                <a:tc>
                  <a:txBody>
                    <a:bodyPr/>
                    <a:lstStyle/>
                    <a:p>
                      <a:pPr>
                        <a:lnSpc>
                          <a:spcPct val="115000"/>
                        </a:lnSpc>
                        <a:spcAft>
                          <a:spcPts val="0"/>
                        </a:spcAft>
                      </a:pPr>
                      <a:r>
                        <a:rPr lang="es-DO" sz="1100" b="1" dirty="0">
                          <a:latin typeface="Tahoma"/>
                          <a:ea typeface="Calibri"/>
                          <a:cs typeface="Times New Roman"/>
                        </a:rPr>
                        <a:t> = Contribución marginal</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DO" sz="1100" b="1" dirty="0">
                          <a:latin typeface="Tahoma"/>
                          <a:ea typeface="Calibri"/>
                          <a:cs typeface="Times New Roman"/>
                        </a:rPr>
                        <a:t>9.20</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DO" sz="1100" b="1" dirty="0">
                          <a:latin typeface="Tahoma"/>
                          <a:ea typeface="Calibri"/>
                          <a:cs typeface="Times New Roman"/>
                        </a:rPr>
                        <a:t>64,400.00</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DO" sz="1100" b="1" dirty="0">
                          <a:latin typeface="Tahoma"/>
                          <a:ea typeface="Calibri"/>
                          <a:cs typeface="Times New Roman"/>
                        </a:rPr>
                        <a:t>73,600.00</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DO" sz="1100" b="1" dirty="0">
                          <a:latin typeface="Tahoma"/>
                          <a:ea typeface="Calibri"/>
                          <a:cs typeface="Times New Roman"/>
                        </a:rPr>
                        <a:t>82,800.00</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1"/>
                  </a:ext>
                </a:extLst>
              </a:tr>
              <a:tr h="206691">
                <a:tc>
                  <a:txBody>
                    <a:bodyPr/>
                    <a:lstStyle/>
                    <a:p>
                      <a:pPr>
                        <a:lnSpc>
                          <a:spcPct val="115000"/>
                        </a:lnSpc>
                        <a:spcAft>
                          <a:spcPts val="0"/>
                        </a:spcAft>
                      </a:pPr>
                      <a:r>
                        <a:rPr lang="es-DO" sz="1100" dirty="0">
                          <a:latin typeface="Tahoma"/>
                          <a:ea typeface="Calibri"/>
                          <a:cs typeface="Times New Roman"/>
                        </a:rPr>
                        <a:t>(-) Gastos fijos</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06691">
                <a:tc>
                  <a:txBody>
                    <a:bodyPr/>
                    <a:lstStyle/>
                    <a:p>
                      <a:pPr>
                        <a:lnSpc>
                          <a:spcPct val="115000"/>
                        </a:lnSpc>
                        <a:spcAft>
                          <a:spcPts val="0"/>
                        </a:spcAft>
                      </a:pPr>
                      <a:r>
                        <a:rPr lang="es-DO" sz="1100">
                          <a:latin typeface="Tahoma"/>
                          <a:ea typeface="Calibri"/>
                          <a:cs typeface="Times New Roman"/>
                        </a:rPr>
                        <a:t>     -Manufactura</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37,000.00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37,000.00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37,000.00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37,000.00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96104">
                <a:tc>
                  <a:txBody>
                    <a:bodyPr/>
                    <a:lstStyle/>
                    <a:p>
                      <a:pPr>
                        <a:lnSpc>
                          <a:spcPct val="115000"/>
                        </a:lnSpc>
                        <a:spcAft>
                          <a:spcPts val="0"/>
                        </a:spcAft>
                      </a:pPr>
                      <a:r>
                        <a:rPr lang="es-DO" sz="1100">
                          <a:latin typeface="Tahoma"/>
                          <a:ea typeface="Calibri"/>
                          <a:cs typeface="Times New Roman"/>
                        </a:rPr>
                        <a:t>     -Ventas y Administrativos</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33,000.00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33,000.00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33,000.00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a:latin typeface="Tahoma"/>
                          <a:ea typeface="Calibri"/>
                          <a:cs typeface="Times New Roman"/>
                        </a:rPr>
                        <a:t>33,000.00</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06691">
                <a:tc>
                  <a:txBody>
                    <a:bodyPr/>
                    <a:lstStyle/>
                    <a:p>
                      <a:pPr>
                        <a:lnSpc>
                          <a:spcPct val="115000"/>
                        </a:lnSpc>
                        <a:spcAft>
                          <a:spcPts val="0"/>
                        </a:spcAft>
                      </a:pPr>
                      <a:r>
                        <a:rPr lang="es-DO" sz="1100" dirty="0">
                          <a:latin typeface="Tahoma"/>
                          <a:ea typeface="Calibri"/>
                          <a:cs typeface="Times New Roman"/>
                        </a:rPr>
                        <a:t>Gastos fijos totales</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70,000.00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70,000.00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70,000.00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ctr">
                        <a:lnSpc>
                          <a:spcPct val="115000"/>
                        </a:lnSpc>
                        <a:spcAft>
                          <a:spcPts val="0"/>
                        </a:spcAft>
                      </a:pPr>
                      <a:r>
                        <a:rPr lang="es-DO" sz="1100" dirty="0">
                          <a:latin typeface="Tahoma"/>
                          <a:ea typeface="Calibri"/>
                          <a:cs typeface="Times New Roman"/>
                        </a:rPr>
                        <a:t>70,000.00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extLst>
                  <a:ext uri="{0D108BD9-81ED-4DB2-BD59-A6C34878D82A}">
                    <a16:rowId xmlns:a16="http://schemas.microsoft.com/office/drawing/2014/main" xmlns="" val="10015"/>
                  </a:ext>
                </a:extLst>
              </a:tr>
              <a:tr h="396104">
                <a:tc>
                  <a:txBody>
                    <a:bodyPr/>
                    <a:lstStyle/>
                    <a:p>
                      <a:pPr algn="ctr">
                        <a:lnSpc>
                          <a:spcPct val="115000"/>
                        </a:lnSpc>
                        <a:spcAft>
                          <a:spcPts val="0"/>
                        </a:spcAft>
                      </a:pPr>
                      <a:r>
                        <a:rPr lang="es-DO" sz="1100">
                          <a:latin typeface="Tahoma"/>
                          <a:ea typeface="Calibri"/>
                          <a:cs typeface="Times New Roman"/>
                        </a:rPr>
                        <a:t> = Utilidad (Pérdida) en operación</a:t>
                      </a:r>
                      <a:endParaRPr lang="es-MX" sz="110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100" dirty="0">
                        <a:latin typeface="Tahoma"/>
                        <a:ea typeface="Arial Unicode MS"/>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b="1" dirty="0">
                          <a:latin typeface="Tahoma"/>
                          <a:ea typeface="Calibri"/>
                          <a:cs typeface="Times New Roman"/>
                        </a:rPr>
                        <a:t>(5,600.00)</a:t>
                      </a:r>
                      <a:endParaRPr lang="es-MX" sz="1100" b="1"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DO" sz="1100" dirty="0">
                          <a:latin typeface="Tahoma"/>
                          <a:ea typeface="Calibri"/>
                          <a:cs typeface="Times New Roman"/>
                        </a:rPr>
                        <a:t>3,600.00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100" dirty="0">
                          <a:latin typeface="Tahoma"/>
                          <a:ea typeface="Calibri"/>
                          <a:cs typeface="Times New Roman"/>
                        </a:rPr>
                        <a:t>12,800.00</a:t>
                      </a:r>
                      <a:endParaRPr lang="es-MX" sz="11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87041" name="Rectangle 1"/>
          <p:cNvSpPr>
            <a:spLocks noChangeArrowheads="1"/>
          </p:cNvSpPr>
          <p:nvPr/>
        </p:nvSpPr>
        <p:spPr bwMode="auto">
          <a:xfrm>
            <a:off x="0" y="1491279"/>
            <a:ext cx="914400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FF0000"/>
                </a:solidFill>
                <a:effectLst/>
                <a:latin typeface="Baskerville Old Face" pitchFamily="18" charset="0"/>
                <a:ea typeface="Times New Roman" pitchFamily="18" charset="0"/>
                <a:cs typeface="Arial" pitchFamily="34" charset="0"/>
              </a:rPr>
              <a:t>La empresa ABC elabora un presupuesto (flexible) para los siguientes niveles de producción:</a:t>
            </a:r>
            <a:endParaRPr kumimoji="0" lang="es-MX" sz="1600" b="0" i="0" u="none" strike="noStrike" cap="none" normalizeH="0" baseline="0" dirty="0">
              <a:ln>
                <a:noFill/>
              </a:ln>
              <a:solidFill>
                <a:srgbClr val="FF0000"/>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FF0000"/>
                </a:solidFill>
                <a:effectLst/>
                <a:latin typeface="Baskerville Old Face" pitchFamily="18" charset="0"/>
                <a:ea typeface="Times New Roman" pitchFamily="18" charset="0"/>
                <a:cs typeface="Arial" pitchFamily="34" charset="0"/>
              </a:rPr>
              <a:t>**7000 unidades     ------------   **8000 unidades     -----------   **9000 unidades</a:t>
            </a:r>
            <a:endParaRPr kumimoji="0" lang="es-ES_tradnl" sz="1600" b="0" i="0" u="none" strike="noStrike" cap="none" normalizeH="0" baseline="0" dirty="0">
              <a:ln>
                <a:noFill/>
              </a:ln>
              <a:solidFill>
                <a:srgbClr val="FF0000"/>
              </a:solidFill>
              <a:effectLst/>
              <a:latin typeface="Baskerville Old Face" pitchFamily="18" charset="0"/>
              <a:cs typeface="Arial" pitchFamily="34" charset="0"/>
            </a:endParaRPr>
          </a:p>
        </p:txBody>
      </p:sp>
      <p:sp>
        <p:nvSpPr>
          <p:cNvPr id="7" name="6 Rectángulo"/>
          <p:cNvSpPr/>
          <p:nvPr/>
        </p:nvSpPr>
        <p:spPr>
          <a:xfrm>
            <a:off x="0" y="714356"/>
            <a:ext cx="9144000" cy="830997"/>
          </a:xfrm>
          <a:prstGeom prst="rect">
            <a:avLst/>
          </a:prstGeom>
          <a:noFill/>
        </p:spPr>
        <p:txBody>
          <a:bodyPr wrap="square" lIns="91440" tIns="45720" rIns="91440" bIns="45720">
            <a:spAutoFit/>
          </a:bodyPr>
          <a:lstStyle/>
          <a:p>
            <a:pPr algn="ctr"/>
            <a:r>
              <a:rPr kumimoji="0" lang="es-ES_tradnl" sz="2400" b="1" i="0" u="sng" strike="noStrike"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EJEMPLO DE UN </a:t>
            </a:r>
          </a:p>
          <a:p>
            <a:pPr algn="ctr"/>
            <a:r>
              <a:rPr kumimoji="0" lang="es-ES_tradnl" sz="2400" b="1" i="0" u="sng" strike="noStrike"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PRESUPUESTO FLEXIBLE</a:t>
            </a:r>
            <a:endParaRPr lang="es-MX"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Marcador de número de diapositiva 1">
            <a:extLst>
              <a:ext uri="{FF2B5EF4-FFF2-40B4-BE49-F238E27FC236}">
                <a16:creationId xmlns:a16="http://schemas.microsoft.com/office/drawing/2014/main" xmlns="" id="{1D355EEF-2F11-48C4-942F-9E867194FC8D}"/>
              </a:ext>
            </a:extLst>
          </p:cNvPr>
          <p:cNvSpPr>
            <a:spLocks noGrp="1"/>
          </p:cNvSpPr>
          <p:nvPr>
            <p:ph type="sldNum" sz="quarter" idx="12"/>
          </p:nvPr>
        </p:nvSpPr>
        <p:spPr/>
        <p:txBody>
          <a:bodyPr/>
          <a:lstStyle/>
          <a:p>
            <a:pPr>
              <a:defRPr/>
            </a:pPr>
            <a:fld id="{CFFEDFC3-609A-41CE-B454-3FA124CFC6F0}" type="slidenum">
              <a:rPr lang="en-US" smtClean="0"/>
              <a:pPr>
                <a:defRPr/>
              </a:pPr>
              <a:t>26</a:t>
            </a:fld>
            <a:endParaRPr lang="en-U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7" name="6 Rectángulo"/>
          <p:cNvSpPr/>
          <p:nvPr/>
        </p:nvSpPr>
        <p:spPr>
          <a:xfrm>
            <a:off x="0" y="760381"/>
            <a:ext cx="9144000" cy="830997"/>
          </a:xfrm>
          <a:prstGeom prst="rect">
            <a:avLst/>
          </a:prstGeom>
          <a:noFill/>
        </p:spPr>
        <p:txBody>
          <a:bodyPr wrap="square" lIns="91440" tIns="45720" rIns="91440" bIns="45720">
            <a:spAutoFit/>
          </a:bodyPr>
          <a:lstStyle/>
          <a:p>
            <a:pPr algn="ctr"/>
            <a:r>
              <a:rPr kumimoji="0" lang="es-ES_tradnl" sz="2400" b="1" i="0" u="sng" strike="noStrike"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EJEMPLO DE UN </a:t>
            </a:r>
          </a:p>
          <a:p>
            <a:pPr algn="ctr"/>
            <a:r>
              <a:rPr kumimoji="0" lang="es-ES_tradnl" sz="2400" b="1" i="0" u="sng" strike="noStrike"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PRESUPUESTO FLEXIBLE</a:t>
            </a:r>
            <a:endParaRPr lang="es-MX"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8177" name="Rectangle 1"/>
          <p:cNvSpPr>
            <a:spLocks noChangeArrowheads="1"/>
          </p:cNvSpPr>
          <p:nvPr/>
        </p:nvSpPr>
        <p:spPr bwMode="auto">
          <a:xfrm>
            <a:off x="0" y="142365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DO" sz="20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La intención de usar el presupuesto flexible para la evaluación de desempeño es aislar los efectos inesperados sobre los resultados reales, los cuales es posible corregir si son adversos o acentuados si son beneficiosos. </a:t>
            </a:r>
          </a:p>
          <a:p>
            <a:pPr marL="0" marR="0" lvl="0" indent="0" algn="just" defTabSz="914400" rtl="0" eaLnBrk="1" fontAlgn="base" latinLnBrk="0" hangingPunct="1">
              <a:lnSpc>
                <a:spcPct val="100000"/>
              </a:lnSpc>
              <a:spcBef>
                <a:spcPct val="0"/>
              </a:spcBef>
              <a:spcAft>
                <a:spcPct val="0"/>
              </a:spcAft>
              <a:buClrTx/>
              <a:buSzTx/>
              <a:buFontTx/>
              <a:buNone/>
              <a:tabLst/>
            </a:pPr>
            <a:endParaRPr lang="es-DO" sz="2000" dirty="0">
              <a:latin typeface="Baskerville Old Face"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DO" sz="20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 Debido a que el presupuesto flexible se prepara a los niveles reales de actividad, cualquier variación entre el presupuesto flexible y los resultados actuales no pueden deberse a los niveles de actividad. </a:t>
            </a:r>
          </a:p>
          <a:p>
            <a:pPr marL="0" marR="0" lvl="0" indent="0" algn="just" defTabSz="914400" rtl="0" eaLnBrk="1" fontAlgn="base" latinLnBrk="0" hangingPunct="1">
              <a:lnSpc>
                <a:spcPct val="100000"/>
              </a:lnSpc>
              <a:spcBef>
                <a:spcPct val="0"/>
              </a:spcBef>
              <a:spcAft>
                <a:spcPct val="0"/>
              </a:spcAft>
              <a:buClrTx/>
              <a:buSzTx/>
              <a:buFontTx/>
              <a:buNone/>
              <a:tabLst/>
            </a:pPr>
            <a:endParaRPr lang="es-DO" sz="2000" dirty="0">
              <a:latin typeface="Baskerville Old Face"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DO" sz="20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 Estas variaciones entre el presupuesto flexible y los resultados reales se llama </a:t>
            </a:r>
            <a:r>
              <a:rPr kumimoji="0" lang="es-DO" sz="2000" b="0" i="0" u="none" strike="noStrike" cap="none" normalizeH="0" baseline="0" dirty="0">
                <a:ln>
                  <a:solidFill>
                    <a:srgbClr val="00CC00"/>
                  </a:solidFill>
                </a:ln>
                <a:solidFill>
                  <a:schemeClr val="tx1"/>
                </a:solidFill>
                <a:effectLst/>
                <a:latin typeface="Baskerville Old Face" pitchFamily="18" charset="0"/>
                <a:ea typeface="Times New Roman" pitchFamily="18" charset="0"/>
                <a:cs typeface="Arial" pitchFamily="34" charset="0"/>
              </a:rPr>
              <a:t>variación en el presupuesto flexible</a:t>
            </a:r>
            <a:r>
              <a:rPr kumimoji="0" lang="es-DO" sz="20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 y deben ser atribuidas a desviaciones de los costos reales o ingresos  de los montos de las fórmulas del presupuesto flexible, debido a la fijación de precios o al control de costos.  </a:t>
            </a:r>
          </a:p>
          <a:p>
            <a:pPr marL="0" marR="0" lvl="0" indent="0" algn="just" defTabSz="914400" rtl="0" eaLnBrk="1" fontAlgn="base" latinLnBrk="0" hangingPunct="1">
              <a:lnSpc>
                <a:spcPct val="100000"/>
              </a:lnSpc>
              <a:spcBef>
                <a:spcPct val="0"/>
              </a:spcBef>
              <a:spcAft>
                <a:spcPct val="0"/>
              </a:spcAft>
              <a:buClrTx/>
              <a:buSzTx/>
              <a:buFontTx/>
              <a:buNone/>
              <a:tabLst/>
            </a:pPr>
            <a:endParaRPr lang="es-DO" sz="2000" dirty="0">
              <a:latin typeface="Baskerville Old Face"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DO" sz="20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En contraste, cualquier </a:t>
            </a:r>
            <a:r>
              <a:rPr kumimoji="0" lang="es-DO" sz="2000" b="0" i="0" u="none" strike="noStrike" cap="none" normalizeH="0" baseline="0" dirty="0">
                <a:ln>
                  <a:solidFill>
                    <a:srgbClr val="FF0000"/>
                  </a:solidFill>
                </a:ln>
                <a:solidFill>
                  <a:schemeClr val="tx1"/>
                </a:solidFill>
                <a:effectLst/>
                <a:latin typeface="Baskerville Old Face" pitchFamily="18" charset="0"/>
                <a:ea typeface="Times New Roman" pitchFamily="18" charset="0"/>
                <a:cs typeface="Arial" pitchFamily="34" charset="0"/>
              </a:rPr>
              <a:t>diferencia o variación entre el presupuesto maestro y el presupuesto flexible se deben a los niveles de actividad, no al control de costos. </a:t>
            </a:r>
            <a:r>
              <a:rPr kumimoji="0" lang="es-DO" sz="20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rPr>
              <a:t> Estas últimas diferencias entre los montos del presupuesto maestro y los montos del presupuesto flexible se llaman variaciones del nivel de actividad.</a:t>
            </a:r>
            <a:endParaRPr kumimoji="0" lang="es-MX" sz="20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a:ln>
                <a:noFill/>
              </a:ln>
              <a:solidFill>
                <a:schemeClr val="tx1"/>
              </a:solidFill>
              <a:effectLst/>
              <a:latin typeface="Baskerville Old Face" pitchFamily="18" charset="0"/>
              <a:cs typeface="Arial" pitchFamily="34" charset="0"/>
            </a:endParaRPr>
          </a:p>
        </p:txBody>
      </p:sp>
      <p:sp>
        <p:nvSpPr>
          <p:cNvPr id="2" name="Marcador de número de diapositiva 1">
            <a:extLst>
              <a:ext uri="{FF2B5EF4-FFF2-40B4-BE49-F238E27FC236}">
                <a16:creationId xmlns:a16="http://schemas.microsoft.com/office/drawing/2014/main" xmlns="" id="{0B976112-99FA-49FE-BCE0-FEE21A71DDCC}"/>
              </a:ext>
            </a:extLst>
          </p:cNvPr>
          <p:cNvSpPr>
            <a:spLocks noGrp="1"/>
          </p:cNvSpPr>
          <p:nvPr>
            <p:ph type="sldNum" sz="quarter" idx="12"/>
          </p:nvPr>
        </p:nvSpPr>
        <p:spPr/>
        <p:txBody>
          <a:bodyPr/>
          <a:lstStyle/>
          <a:p>
            <a:pPr>
              <a:defRPr/>
            </a:pPr>
            <a:fld id="{CFFEDFC3-609A-41CE-B454-3FA124CFC6F0}" type="slidenum">
              <a:rPr lang="en-US" smtClean="0"/>
              <a:pPr>
                <a:defRPr/>
              </a:pPr>
              <a:t>27</a:t>
            </a:fld>
            <a:endParaRPr lang="en-US"/>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Rectángulo"/>
          <p:cNvSpPr/>
          <p:nvPr/>
        </p:nvSpPr>
        <p:spPr>
          <a:xfrm>
            <a:off x="-32" y="642918"/>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7" name="6 Rectángulo"/>
          <p:cNvSpPr/>
          <p:nvPr/>
        </p:nvSpPr>
        <p:spPr>
          <a:xfrm>
            <a:off x="0" y="760381"/>
            <a:ext cx="9144000" cy="830997"/>
          </a:xfrm>
          <a:prstGeom prst="rect">
            <a:avLst/>
          </a:prstGeom>
          <a:noFill/>
        </p:spPr>
        <p:txBody>
          <a:bodyPr wrap="square" lIns="91440" tIns="45720" rIns="91440" bIns="45720">
            <a:spAutoFit/>
          </a:bodyPr>
          <a:lstStyle/>
          <a:p>
            <a:pPr algn="ctr"/>
            <a:r>
              <a:rPr kumimoji="0" lang="es-ES_tradnl" sz="2400" b="1" i="0" u="sng" strike="noStrike"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EJEMPLO DE UN </a:t>
            </a:r>
          </a:p>
          <a:p>
            <a:pPr algn="ctr"/>
            <a:r>
              <a:rPr kumimoji="0" lang="es-ES_tradnl" sz="2400" b="1" i="0" u="sng" strike="noStrike" normalizeH="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PRESUPUESTO FLEXIBLE</a:t>
            </a:r>
            <a:endParaRPr lang="es-MX"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9" name="8 Tabla"/>
          <p:cNvGraphicFramePr>
            <a:graphicFrameLocks noGrp="1"/>
          </p:cNvGraphicFramePr>
          <p:nvPr/>
        </p:nvGraphicFramePr>
        <p:xfrm>
          <a:off x="357155" y="2143116"/>
          <a:ext cx="8215372" cy="4550987"/>
        </p:xfrm>
        <a:graphic>
          <a:graphicData uri="http://schemas.openxmlformats.org/drawingml/2006/table">
            <a:tbl>
              <a:tblPr/>
              <a:tblGrid>
                <a:gridCol w="2142569">
                  <a:extLst>
                    <a:ext uri="{9D8B030D-6E8A-4147-A177-3AD203B41FA5}">
                      <a16:colId xmlns:a16="http://schemas.microsoft.com/office/drawing/2014/main" xmlns="" val="20000"/>
                    </a:ext>
                  </a:extLst>
                </a:gridCol>
                <a:gridCol w="1028564">
                  <a:extLst>
                    <a:ext uri="{9D8B030D-6E8A-4147-A177-3AD203B41FA5}">
                      <a16:colId xmlns:a16="http://schemas.microsoft.com/office/drawing/2014/main" xmlns="" val="20001"/>
                    </a:ext>
                  </a:extLst>
                </a:gridCol>
                <a:gridCol w="1128791">
                  <a:extLst>
                    <a:ext uri="{9D8B030D-6E8A-4147-A177-3AD203B41FA5}">
                      <a16:colId xmlns:a16="http://schemas.microsoft.com/office/drawing/2014/main" xmlns="" val="20002"/>
                    </a:ext>
                  </a:extLst>
                </a:gridCol>
                <a:gridCol w="299039">
                  <a:extLst>
                    <a:ext uri="{9D8B030D-6E8A-4147-A177-3AD203B41FA5}">
                      <a16:colId xmlns:a16="http://schemas.microsoft.com/office/drawing/2014/main" xmlns="" val="20003"/>
                    </a:ext>
                  </a:extLst>
                </a:gridCol>
                <a:gridCol w="1158368">
                  <a:extLst>
                    <a:ext uri="{9D8B030D-6E8A-4147-A177-3AD203B41FA5}">
                      <a16:colId xmlns:a16="http://schemas.microsoft.com/office/drawing/2014/main" xmlns="" val="20004"/>
                    </a:ext>
                  </a:extLst>
                </a:gridCol>
                <a:gridCol w="1156724">
                  <a:extLst>
                    <a:ext uri="{9D8B030D-6E8A-4147-A177-3AD203B41FA5}">
                      <a16:colId xmlns:a16="http://schemas.microsoft.com/office/drawing/2014/main" xmlns="" val="20005"/>
                    </a:ext>
                  </a:extLst>
                </a:gridCol>
                <a:gridCol w="384481">
                  <a:extLst>
                    <a:ext uri="{9D8B030D-6E8A-4147-A177-3AD203B41FA5}">
                      <a16:colId xmlns:a16="http://schemas.microsoft.com/office/drawing/2014/main" xmlns="" val="20006"/>
                    </a:ext>
                  </a:extLst>
                </a:gridCol>
                <a:gridCol w="916836">
                  <a:extLst>
                    <a:ext uri="{9D8B030D-6E8A-4147-A177-3AD203B41FA5}">
                      <a16:colId xmlns:a16="http://schemas.microsoft.com/office/drawing/2014/main" xmlns="" val="20007"/>
                    </a:ext>
                  </a:extLst>
                </a:gridCol>
              </a:tblGrid>
              <a:tr h="191257">
                <a:tc gridSpan="8">
                  <a:txBody>
                    <a:bodyPr/>
                    <a:lstStyle/>
                    <a:p>
                      <a:pPr algn="ctr">
                        <a:lnSpc>
                          <a:spcPct val="115000"/>
                        </a:lnSpc>
                        <a:spcAft>
                          <a:spcPts val="0"/>
                        </a:spcAft>
                      </a:pPr>
                      <a:r>
                        <a:rPr lang="es-DO" sz="1000" b="1" dirty="0">
                          <a:latin typeface="Tahoma"/>
                          <a:ea typeface="Calibri"/>
                          <a:cs typeface="Times New Roman"/>
                        </a:rPr>
                        <a:t>Empresa ABC</a:t>
                      </a:r>
                      <a:endParaRPr lang="es-MX" sz="10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91257">
                <a:tc gridSpan="8">
                  <a:txBody>
                    <a:bodyPr/>
                    <a:lstStyle/>
                    <a:p>
                      <a:pPr algn="ctr">
                        <a:lnSpc>
                          <a:spcPct val="115000"/>
                        </a:lnSpc>
                        <a:spcAft>
                          <a:spcPts val="0"/>
                        </a:spcAft>
                      </a:pPr>
                      <a:r>
                        <a:rPr lang="es-DO" sz="1000">
                          <a:latin typeface="Tahoma"/>
                          <a:ea typeface="Calibri"/>
                          <a:cs typeface="Times New Roman"/>
                        </a:rPr>
                        <a:t>Informe de Desempeño</a:t>
                      </a:r>
                      <a:endParaRPr lang="es-MX" sz="10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1"/>
                  </a:ext>
                </a:extLst>
              </a:tr>
              <a:tr h="191257">
                <a:tc gridSpan="8">
                  <a:txBody>
                    <a:bodyPr/>
                    <a:lstStyle/>
                    <a:p>
                      <a:pPr algn="ctr">
                        <a:lnSpc>
                          <a:spcPct val="115000"/>
                        </a:lnSpc>
                        <a:spcAft>
                          <a:spcPts val="0"/>
                        </a:spcAft>
                      </a:pPr>
                      <a:r>
                        <a:rPr lang="es-DO" sz="1000">
                          <a:latin typeface="Tahoma"/>
                          <a:ea typeface="Calibri"/>
                          <a:cs typeface="Times New Roman"/>
                        </a:rPr>
                        <a:t>Al 31 de diciembre del 20XX</a:t>
                      </a:r>
                      <a:endParaRPr lang="es-MX" sz="10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2"/>
                  </a:ext>
                </a:extLst>
              </a:tr>
              <a:tr h="1043221">
                <a:tc>
                  <a:txBody>
                    <a:bodyPr/>
                    <a:lstStyle/>
                    <a:p>
                      <a:pPr algn="ctr">
                        <a:lnSpc>
                          <a:spcPct val="115000"/>
                        </a:lnSpc>
                        <a:spcAft>
                          <a:spcPts val="0"/>
                        </a:spcAft>
                      </a:pPr>
                      <a:r>
                        <a:rPr lang="es-DO" sz="900" b="1" dirty="0">
                          <a:latin typeface="Arial"/>
                          <a:ea typeface="Calibri"/>
                          <a:cs typeface="Times New Roman"/>
                        </a:rPr>
                        <a:t>Detalle</a:t>
                      </a:r>
                      <a:endParaRPr lang="es-MX" sz="10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900" b="1">
                          <a:latin typeface="Arial"/>
                          <a:ea typeface="Calibri"/>
                          <a:cs typeface="Times New Roman"/>
                        </a:rPr>
                        <a:t>Resultados Reales al nivel real de actividad</a:t>
                      </a:r>
                      <a:endParaRPr lang="es-MX" sz="10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900" b="1">
                          <a:latin typeface="Arial"/>
                          <a:ea typeface="Calibri"/>
                          <a:cs typeface="Times New Roman"/>
                        </a:rPr>
                        <a:t>Variaciones del presupuesto flexible</a:t>
                      </a:r>
                      <a:endParaRPr lang="es-MX" sz="10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900" b="1">
                          <a:latin typeface="Arial"/>
                          <a:ea typeface="Calibri"/>
                          <a:cs typeface="Times New Roman"/>
                        </a:rPr>
                        <a:t> </a:t>
                      </a:r>
                      <a:endParaRPr lang="es-MX" sz="10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900" b="1">
                          <a:latin typeface="Arial"/>
                          <a:ea typeface="Calibri"/>
                          <a:cs typeface="Times New Roman"/>
                        </a:rPr>
                        <a:t>Presupuesto flexible para la actividad de ventas reales</a:t>
                      </a:r>
                      <a:endParaRPr lang="es-MX" sz="10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900" b="1" dirty="0">
                          <a:latin typeface="Arial"/>
                          <a:ea typeface="Calibri"/>
                          <a:cs typeface="Times New Roman"/>
                        </a:rPr>
                        <a:t>Variaciones de la actividad de ventas</a:t>
                      </a:r>
                      <a:endParaRPr lang="es-MX" sz="10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900" b="1">
                          <a:latin typeface="Arial"/>
                          <a:ea typeface="Calibri"/>
                          <a:cs typeface="Times New Roman"/>
                        </a:rPr>
                        <a:t> </a:t>
                      </a:r>
                      <a:endParaRPr lang="es-MX" sz="10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900" b="1" dirty="0">
                          <a:latin typeface="Arial"/>
                          <a:ea typeface="Calibri"/>
                          <a:cs typeface="Times New Roman"/>
                        </a:rPr>
                        <a:t>Presupuesto Maestro</a:t>
                      </a:r>
                      <a:endParaRPr lang="es-MX" sz="10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3870">
                <a:tc>
                  <a:txBody>
                    <a:bodyPr/>
                    <a:lstStyle/>
                    <a:p>
                      <a:pPr algn="ctr">
                        <a:lnSpc>
                          <a:spcPct val="115000"/>
                        </a:lnSpc>
                        <a:spcAft>
                          <a:spcPts val="0"/>
                        </a:spcAft>
                      </a:pPr>
                      <a:r>
                        <a:rPr lang="es-DO" sz="1050" b="1" dirty="0">
                          <a:latin typeface="Arial"/>
                          <a:ea typeface="Calibri"/>
                          <a:cs typeface="Times New Roman"/>
                        </a:rPr>
                        <a:t> </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b="1">
                          <a:latin typeface="Arial"/>
                          <a:ea typeface="Calibri"/>
                          <a:cs typeface="Times New Roman"/>
                        </a:rPr>
                        <a:t>(1)</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b="1">
                          <a:latin typeface="Arial"/>
                          <a:ea typeface="Calibri"/>
                          <a:cs typeface="Times New Roman"/>
                        </a:rPr>
                        <a:t>(2) = 1 – 3</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b="1">
                          <a:latin typeface="Arial"/>
                          <a:ea typeface="Calibri"/>
                          <a:cs typeface="Times New Roman"/>
                        </a:rPr>
                        <a:t> </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b="1">
                          <a:latin typeface="Arial"/>
                          <a:ea typeface="Calibri"/>
                          <a:cs typeface="Times New Roman"/>
                        </a:rPr>
                        <a:t>(3)</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b="1">
                          <a:latin typeface="Arial"/>
                          <a:ea typeface="Calibri"/>
                          <a:cs typeface="Times New Roman"/>
                        </a:rPr>
                        <a:t>(4) = 3  -  5</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b="1">
                          <a:latin typeface="Arial"/>
                          <a:ea typeface="Calibri"/>
                          <a:cs typeface="Times New Roman"/>
                        </a:rPr>
                        <a:t> </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b="1">
                          <a:latin typeface="Arial"/>
                          <a:ea typeface="Calibri"/>
                          <a:cs typeface="Times New Roman"/>
                        </a:rPr>
                        <a:t>(5)</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3870">
                <a:tc>
                  <a:txBody>
                    <a:bodyPr/>
                    <a:lstStyle/>
                    <a:p>
                      <a:pPr>
                        <a:lnSpc>
                          <a:spcPct val="115000"/>
                        </a:lnSpc>
                        <a:spcAft>
                          <a:spcPts val="0"/>
                        </a:spcAft>
                      </a:pPr>
                      <a:r>
                        <a:rPr lang="es-DO" sz="1050">
                          <a:latin typeface="Arial"/>
                          <a:ea typeface="Calibri"/>
                          <a:cs typeface="Times New Roman"/>
                        </a:rPr>
                        <a:t>Unidades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7,000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7,000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2,000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9,000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3870">
                <a:tc>
                  <a:txBody>
                    <a:bodyPr/>
                    <a:lstStyle/>
                    <a:p>
                      <a:pPr>
                        <a:lnSpc>
                          <a:spcPct val="115000"/>
                        </a:lnSpc>
                        <a:spcAft>
                          <a:spcPts val="0"/>
                        </a:spcAft>
                      </a:pPr>
                      <a:r>
                        <a:rPr lang="es-DO" sz="1050">
                          <a:latin typeface="Arial"/>
                          <a:ea typeface="Calibri"/>
                          <a:cs typeface="Times New Roman"/>
                        </a:rPr>
                        <a:t>Ventas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217,000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217,000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62,000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279,000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3870">
                <a:tc>
                  <a:txBody>
                    <a:bodyPr/>
                    <a:lstStyle/>
                    <a:p>
                      <a:pPr>
                        <a:lnSpc>
                          <a:spcPct val="115000"/>
                        </a:lnSpc>
                        <a:spcAft>
                          <a:spcPts val="0"/>
                        </a:spcAft>
                      </a:pPr>
                      <a:r>
                        <a:rPr lang="es-DO" sz="1050">
                          <a:latin typeface="Arial"/>
                          <a:ea typeface="Calibri"/>
                          <a:cs typeface="Times New Roman"/>
                        </a:rPr>
                        <a:t>(-) Gastos variables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3870">
                <a:tc>
                  <a:txBody>
                    <a:bodyPr/>
                    <a:lstStyle/>
                    <a:p>
                      <a:pPr>
                        <a:lnSpc>
                          <a:spcPct val="115000"/>
                        </a:lnSpc>
                        <a:spcAft>
                          <a:spcPts val="0"/>
                        </a:spcAft>
                      </a:pPr>
                      <a:r>
                        <a:rPr lang="es-DO" sz="1050" dirty="0">
                          <a:latin typeface="Arial"/>
                          <a:ea typeface="Calibri"/>
                          <a:cs typeface="Times New Roman"/>
                        </a:rPr>
                        <a:t>  -Manufactura</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151,270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4,270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dirty="0">
                          <a:latin typeface="Arial"/>
                          <a:ea typeface="Calibri"/>
                          <a:cs typeface="Times New Roman"/>
                        </a:rPr>
                        <a:t>D</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147,000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42,000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F</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189,000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3870">
                <a:tc>
                  <a:txBody>
                    <a:bodyPr/>
                    <a:lstStyle/>
                    <a:p>
                      <a:pPr>
                        <a:lnSpc>
                          <a:spcPct val="115000"/>
                        </a:lnSpc>
                        <a:spcAft>
                          <a:spcPts val="0"/>
                        </a:spcAft>
                      </a:pPr>
                      <a:r>
                        <a:rPr lang="es-DO" sz="1050">
                          <a:latin typeface="Arial"/>
                          <a:ea typeface="Calibri"/>
                          <a:cs typeface="Times New Roman"/>
                        </a:rPr>
                        <a:t>  -Ventas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5,000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800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4,200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1,200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F</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5,400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3870">
                <a:tc>
                  <a:txBody>
                    <a:bodyPr/>
                    <a:lstStyle/>
                    <a:p>
                      <a:pPr>
                        <a:lnSpc>
                          <a:spcPct val="115000"/>
                        </a:lnSpc>
                        <a:spcAft>
                          <a:spcPts val="0"/>
                        </a:spcAft>
                      </a:pPr>
                      <a:r>
                        <a:rPr lang="es-DO" sz="1050">
                          <a:latin typeface="Arial"/>
                          <a:ea typeface="Calibri"/>
                          <a:cs typeface="Times New Roman"/>
                        </a:rPr>
                        <a:t>  -Administrativos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2,000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600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1,400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400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F</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1,800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3870">
                <a:tc>
                  <a:txBody>
                    <a:bodyPr/>
                    <a:lstStyle/>
                    <a:p>
                      <a:pPr>
                        <a:lnSpc>
                          <a:spcPct val="115000"/>
                        </a:lnSpc>
                        <a:spcAft>
                          <a:spcPts val="0"/>
                        </a:spcAft>
                      </a:pPr>
                      <a:r>
                        <a:rPr lang="es-DO" sz="1050">
                          <a:latin typeface="Arial"/>
                          <a:ea typeface="Calibri"/>
                          <a:cs typeface="Times New Roman"/>
                        </a:rPr>
                        <a:t>Gastos variables totales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158,270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5,670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152,600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43,600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F</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196,200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3870">
                <a:tc>
                  <a:txBody>
                    <a:bodyPr/>
                    <a:lstStyle/>
                    <a:p>
                      <a:pPr>
                        <a:lnSpc>
                          <a:spcPct val="115000"/>
                        </a:lnSpc>
                        <a:spcAft>
                          <a:spcPts val="0"/>
                        </a:spcAft>
                      </a:pPr>
                      <a:r>
                        <a:rPr lang="es-DO" sz="1050">
                          <a:latin typeface="Arial"/>
                          <a:ea typeface="Calibri"/>
                          <a:cs typeface="Times New Roman"/>
                        </a:rPr>
                        <a:t> = Contribución marginal</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58,730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5,670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64,400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18,400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82,800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3870">
                <a:tc>
                  <a:txBody>
                    <a:bodyPr/>
                    <a:lstStyle/>
                    <a:p>
                      <a:pPr>
                        <a:lnSpc>
                          <a:spcPct val="115000"/>
                        </a:lnSpc>
                        <a:spcAft>
                          <a:spcPts val="0"/>
                        </a:spcAft>
                      </a:pPr>
                      <a:r>
                        <a:rPr lang="es-DO" sz="1050">
                          <a:latin typeface="Arial"/>
                          <a:ea typeface="Calibri"/>
                          <a:cs typeface="Times New Roman"/>
                        </a:rPr>
                        <a:t>(-) Gastos fijos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dirty="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3870">
                <a:tc>
                  <a:txBody>
                    <a:bodyPr/>
                    <a:lstStyle/>
                    <a:p>
                      <a:pPr>
                        <a:lnSpc>
                          <a:spcPct val="115000"/>
                        </a:lnSpc>
                        <a:spcAft>
                          <a:spcPts val="0"/>
                        </a:spcAft>
                      </a:pPr>
                      <a:r>
                        <a:rPr lang="es-DO" sz="1050">
                          <a:latin typeface="Arial"/>
                          <a:ea typeface="Calibri"/>
                          <a:cs typeface="Times New Roman"/>
                        </a:rPr>
                        <a:t>  -Manufactura</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37,300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300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37,000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37,000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47740">
                <a:tc>
                  <a:txBody>
                    <a:bodyPr/>
                    <a:lstStyle/>
                    <a:p>
                      <a:pPr>
                        <a:lnSpc>
                          <a:spcPct val="115000"/>
                        </a:lnSpc>
                        <a:spcAft>
                          <a:spcPts val="0"/>
                        </a:spcAft>
                      </a:pPr>
                      <a:r>
                        <a:rPr lang="es-DO" sz="1050">
                          <a:latin typeface="Arial"/>
                          <a:ea typeface="Calibri"/>
                          <a:cs typeface="Times New Roman"/>
                        </a:rPr>
                        <a:t>  -Ventas y Administrativos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33,000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33,000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33,000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3870">
                <a:tc>
                  <a:txBody>
                    <a:bodyPr/>
                    <a:lstStyle/>
                    <a:p>
                      <a:pPr>
                        <a:lnSpc>
                          <a:spcPct val="115000"/>
                        </a:lnSpc>
                        <a:spcAft>
                          <a:spcPts val="0"/>
                        </a:spcAft>
                      </a:pPr>
                      <a:r>
                        <a:rPr lang="es-DO" sz="1050">
                          <a:latin typeface="Arial"/>
                          <a:ea typeface="Calibri"/>
                          <a:cs typeface="Times New Roman"/>
                        </a:rPr>
                        <a:t>Gastos fijos totales</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70,300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300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70,000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DO" sz="1050" dirty="0">
                        <a:latin typeface="Arial"/>
                        <a:ea typeface="Arial Unicode MS"/>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70,000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377979">
                <a:tc>
                  <a:txBody>
                    <a:bodyPr/>
                    <a:lstStyle/>
                    <a:p>
                      <a:pPr algn="ctr">
                        <a:lnSpc>
                          <a:spcPct val="115000"/>
                        </a:lnSpc>
                        <a:spcAft>
                          <a:spcPts val="0"/>
                        </a:spcAft>
                      </a:pPr>
                      <a:r>
                        <a:rPr lang="es-DO" sz="1050">
                          <a:latin typeface="Arial"/>
                          <a:ea typeface="Calibri"/>
                          <a:cs typeface="Times New Roman"/>
                        </a:rPr>
                        <a:t> = Utilidad (Pérdida) en operación</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(11,570)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5,370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DO" sz="1050">
                          <a:latin typeface="Arial"/>
                          <a:ea typeface="Calibri"/>
                          <a:cs typeface="Times New Roman"/>
                        </a:rPr>
                        <a:t>D</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(5,600)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a:latin typeface="Arial"/>
                          <a:ea typeface="Calibri"/>
                          <a:cs typeface="Times New Roman"/>
                        </a:rPr>
                        <a:t>18,400</a:t>
                      </a:r>
                      <a:endParaRPr lang="es-MX" sz="110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F</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DO" sz="1050" dirty="0">
                          <a:latin typeface="Arial"/>
                          <a:ea typeface="Calibri"/>
                          <a:cs typeface="Times New Roman"/>
                        </a:rPr>
                        <a:t>12,800</a:t>
                      </a:r>
                      <a:endParaRPr lang="es-MX" sz="1100" dirty="0">
                        <a:latin typeface="Calibri"/>
                        <a:ea typeface="Calibri"/>
                        <a:cs typeface="Times New Roman"/>
                      </a:endParaRPr>
                    </a:p>
                  </a:txBody>
                  <a:tcPr marL="62427" marR="62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2" name="Marcador de número de diapositiva 1">
            <a:extLst>
              <a:ext uri="{FF2B5EF4-FFF2-40B4-BE49-F238E27FC236}">
                <a16:creationId xmlns:a16="http://schemas.microsoft.com/office/drawing/2014/main" xmlns="" id="{9F941B83-7303-4C57-B8D4-4724EC03FD9F}"/>
              </a:ext>
            </a:extLst>
          </p:cNvPr>
          <p:cNvSpPr>
            <a:spLocks noGrp="1"/>
          </p:cNvSpPr>
          <p:nvPr>
            <p:ph type="sldNum" sz="quarter" idx="12"/>
          </p:nvPr>
        </p:nvSpPr>
        <p:spPr/>
        <p:txBody>
          <a:bodyPr/>
          <a:lstStyle/>
          <a:p>
            <a:pPr>
              <a:defRPr/>
            </a:pPr>
            <a:fld id="{CFFEDFC3-609A-41CE-B454-3FA124CFC6F0}" type="slidenum">
              <a:rPr lang="en-US" smtClean="0"/>
              <a:pPr>
                <a:defRPr/>
              </a:pPr>
              <a:t>28</a:t>
            </a:fld>
            <a:endParaRPr lang="en-US"/>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4800" y="228600"/>
            <a:ext cx="8458200" cy="6324600"/>
            <a:chOff x="912" y="588"/>
            <a:chExt cx="4128" cy="3732"/>
          </a:xfrm>
        </p:grpSpPr>
        <p:pic>
          <p:nvPicPr>
            <p:cNvPr id="14340" name="Picture 4" descr="ani01fdd_e0"/>
            <p:cNvPicPr>
              <a:picLocks noChangeAspect="1" noChangeArrowheads="1"/>
            </p:cNvPicPr>
            <p:nvPr/>
          </p:nvPicPr>
          <p:blipFill>
            <a:blip r:embed="rId2"/>
            <a:srcRect/>
            <a:stretch>
              <a:fillRect/>
            </a:stretch>
          </p:blipFill>
          <p:spPr bwMode="auto">
            <a:xfrm>
              <a:off x="912" y="588"/>
              <a:ext cx="4128" cy="3732"/>
            </a:xfrm>
            <a:prstGeom prst="rect">
              <a:avLst/>
            </a:prstGeom>
            <a:noFill/>
            <a:ln w="9525">
              <a:noFill/>
              <a:miter lim="800000"/>
              <a:headEnd/>
              <a:tailEnd/>
            </a:ln>
          </p:spPr>
        </p:pic>
        <p:sp>
          <p:nvSpPr>
            <p:cNvPr id="14341" name="WordArt 5"/>
            <p:cNvSpPr>
              <a:spLocks noChangeArrowheads="1" noChangeShapeType="1" noTextEdit="1"/>
            </p:cNvSpPr>
            <p:nvPr/>
          </p:nvSpPr>
          <p:spPr bwMode="auto">
            <a:xfrm>
              <a:off x="2256" y="2976"/>
              <a:ext cx="1536" cy="529"/>
            </a:xfrm>
            <a:prstGeom prst="rect">
              <a:avLst/>
            </a:prstGeom>
          </p:spPr>
          <p:txBody>
            <a:bodyPr wrap="none" fromWordArt="1">
              <a:prstTxWarp prst="textCanDown">
                <a:avLst>
                  <a:gd name="adj" fmla="val 33333"/>
                </a:avLst>
              </a:prstTxWarp>
            </a:bodyPr>
            <a:lstStyle/>
            <a:p>
              <a:pPr algn="ctr"/>
              <a:r>
                <a:rPr lang="es-MX" sz="3600" kern="10">
                  <a:ln w="9525">
                    <a:solidFill>
                      <a:srgbClr val="000000"/>
                    </a:solidFill>
                    <a:round/>
                    <a:headEnd/>
                    <a:tailEnd/>
                  </a:ln>
                  <a:solidFill>
                    <a:srgbClr val="FFFF00"/>
                  </a:solidFill>
                  <a:latin typeface="Arial"/>
                  <a:cs typeface="Arial"/>
                </a:rPr>
                <a:t>FIN</a:t>
              </a:r>
            </a:p>
          </p:txBody>
        </p:sp>
      </p:grpSp>
      <p:sp>
        <p:nvSpPr>
          <p:cNvPr id="3" name="Marcador de número de diapositiva 2">
            <a:extLst>
              <a:ext uri="{FF2B5EF4-FFF2-40B4-BE49-F238E27FC236}">
                <a16:creationId xmlns:a16="http://schemas.microsoft.com/office/drawing/2014/main" xmlns="" id="{BEAF3592-9CC2-4757-AA99-59B28EBB5CE7}"/>
              </a:ext>
            </a:extLst>
          </p:cNvPr>
          <p:cNvSpPr>
            <a:spLocks noGrp="1"/>
          </p:cNvSpPr>
          <p:nvPr>
            <p:ph type="sldNum" sz="quarter" idx="12"/>
          </p:nvPr>
        </p:nvSpPr>
        <p:spPr/>
        <p:txBody>
          <a:bodyPr/>
          <a:lstStyle/>
          <a:p>
            <a:pPr>
              <a:defRPr/>
            </a:pPr>
            <a:fld id="{41AC17D6-44CE-4A34-8CB9-3A52DB951977}" type="slidenum">
              <a:rPr lang="en-US" smtClean="0"/>
              <a:pPr>
                <a:defRPr/>
              </a:pPr>
              <a:t>29</a:t>
            </a:fld>
            <a:endParaRPr lang="en-U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5557089"/>
            <a:ext cx="2926849" cy="8056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11" name="2 Marcador de contenido"/>
          <p:cNvSpPr>
            <a:spLocks noGrp="1"/>
          </p:cNvSpPr>
          <p:nvPr>
            <p:ph idx="1"/>
          </p:nvPr>
        </p:nvSpPr>
        <p:spPr>
          <a:xfrm>
            <a:off x="304800" y="2063759"/>
            <a:ext cx="8686800" cy="4461585"/>
          </a:xfrm>
        </p:spPr>
        <p:txBody>
          <a:bodyPr>
            <a:normAutofit lnSpcReduction="10000"/>
          </a:bodyPr>
          <a:lstStyle/>
          <a:p>
            <a:pPr algn="just" fontAlgn="base">
              <a:spcBef>
                <a:spcPct val="0"/>
              </a:spcBef>
              <a:spcAft>
                <a:spcPct val="0"/>
              </a:spcAft>
              <a:buNone/>
            </a:pPr>
            <a:r>
              <a:rPr lang="es-MX" sz="2800" b="1" dirty="0">
                <a:latin typeface="Arial" panose="020B0604020202020204" pitchFamily="34" charset="0"/>
                <a:cs typeface="Arial" panose="020B0604020202020204" pitchFamily="34" charset="0"/>
              </a:rPr>
              <a:t>El presupuesto maestro es un conjunto de presupuestos que procuran: </a:t>
            </a:r>
          </a:p>
          <a:p>
            <a:pPr algn="just" fontAlgn="base">
              <a:spcBef>
                <a:spcPct val="0"/>
              </a:spcBef>
              <a:spcAft>
                <a:spcPct val="0"/>
              </a:spcAft>
              <a:buNone/>
            </a:pPr>
            <a:r>
              <a:rPr lang="es-MX" sz="2800" b="1" dirty="0">
                <a:latin typeface="Arial" panose="020B0604020202020204" pitchFamily="34" charset="0"/>
                <a:cs typeface="Arial" panose="020B0604020202020204" pitchFamily="34" charset="0"/>
              </a:rPr>
              <a:t> </a:t>
            </a:r>
          </a:p>
          <a:p>
            <a:pPr marL="457200" indent="-457200" algn="just" fontAlgn="base">
              <a:spcBef>
                <a:spcPct val="0"/>
              </a:spcBef>
              <a:spcAft>
                <a:spcPct val="0"/>
              </a:spcAft>
              <a:buClrTx/>
              <a:buSzPct val="100000"/>
              <a:buAutoNum type="alphaLcParenR"/>
            </a:pPr>
            <a:r>
              <a:rPr lang="es-MX" sz="2800" b="1" dirty="0">
                <a:latin typeface="Arial" panose="020B0604020202020204" pitchFamily="34" charset="0"/>
                <a:cs typeface="Arial" panose="020B0604020202020204" pitchFamily="34" charset="0"/>
              </a:rPr>
              <a:t>La determinación de la utilidad o pérdida que se espera tener en el futuro, y</a:t>
            </a:r>
          </a:p>
          <a:p>
            <a:pPr marL="457200" indent="-457200" algn="just" fontAlgn="base">
              <a:spcBef>
                <a:spcPct val="0"/>
              </a:spcBef>
              <a:spcAft>
                <a:spcPct val="0"/>
              </a:spcAft>
              <a:buAutoNum type="alphaLcParenR"/>
            </a:pPr>
            <a:endParaRPr lang="es-MX" sz="28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Tx/>
              <a:buSzPct val="100000"/>
              <a:buFont typeface="+mj-lt"/>
              <a:buAutoNum type="alphaLcParenR"/>
            </a:pPr>
            <a:r>
              <a:rPr lang="es-MX" sz="2800" b="1" dirty="0">
                <a:latin typeface="Arial" panose="020B0604020202020204" pitchFamily="34" charset="0"/>
                <a:cs typeface="Arial" panose="020B0604020202020204" pitchFamily="34" charset="0"/>
              </a:rPr>
              <a:t>formular estados financieros presupuestados que permitan al administrador tomar decisiones sobre un período futuro en función de los planes operativos que tenga la empresa para el período en cuestión. </a:t>
            </a:r>
          </a:p>
          <a:p>
            <a:pPr marL="0">
              <a:spcBef>
                <a:spcPts val="0"/>
              </a:spcBef>
              <a:buNone/>
            </a:pPr>
            <a:endParaRPr lang="es-MX" dirty="0"/>
          </a:p>
        </p:txBody>
      </p:sp>
      <p:sp>
        <p:nvSpPr>
          <p:cNvPr id="12" name="Rectangle 2"/>
          <p:cNvSpPr txBox="1">
            <a:spLocks noChangeArrowheads="1"/>
          </p:cNvSpPr>
          <p:nvPr/>
        </p:nvSpPr>
        <p:spPr>
          <a:xfrm>
            <a:off x="357158" y="1357298"/>
            <a:ext cx="5643602" cy="428628"/>
          </a:xfrm>
          <a:prstGeom prst="rect">
            <a:avLst/>
          </a:prstGeom>
        </p:spPr>
        <p:txBody>
          <a:bodyPr vert="horz" anchor="ctr">
            <a:prstTxWarp prst="textPlain">
              <a:avLst/>
            </a:prstTxWarp>
            <a:normAutofit/>
          </a:bodyPr>
          <a:lstStyle/>
          <a:p>
            <a:pPr fontAlgn="auto">
              <a:spcAft>
                <a:spcPts val="0"/>
              </a:spcAft>
            </a:pPr>
            <a:r>
              <a:rPr lang="es-MX" sz="500" b="1" cap="all" dirty="0">
                <a:ln w="9000" cmpd="sng">
                  <a:solidFill>
                    <a:srgbClr val="00CC00"/>
                  </a:solidFill>
                  <a:prstDash val="solid"/>
                </a:ln>
                <a:solidFill>
                  <a:srgbClr val="92D050"/>
                </a:solidFill>
                <a:effectLst>
                  <a:reflection blurRad="12700" stA="28000" endPos="45000" dist="1000" dir="5400000" sy="-100000" algn="bl" rotWithShape="0"/>
                </a:effectLst>
              </a:rPr>
              <a:t>¿Q</a:t>
            </a:r>
            <a:r>
              <a:rPr lang="es-MX" sz="400" b="1" cap="all" dirty="0">
                <a:ln w="9000" cmpd="sng">
                  <a:solidFill>
                    <a:srgbClr val="00CC00"/>
                  </a:solidFill>
                  <a:prstDash val="solid"/>
                </a:ln>
                <a:solidFill>
                  <a:srgbClr val="92D050"/>
                </a:solidFill>
                <a:effectLst>
                  <a:reflection blurRad="12700" stA="28000" endPos="45000" dist="1000" dir="5400000" sy="-100000" algn="bl" rotWithShape="0"/>
                </a:effectLst>
              </a:rPr>
              <a:t>ué es el</a:t>
            </a:r>
            <a:r>
              <a:rPr lang="es-MX" sz="500" b="1" cap="all" dirty="0">
                <a:ln w="9000" cmpd="sng">
                  <a:solidFill>
                    <a:srgbClr val="00CC00"/>
                  </a:solidFill>
                  <a:prstDash val="solid"/>
                </a:ln>
                <a:solidFill>
                  <a:srgbClr val="92D050"/>
                </a:solidFill>
                <a:effectLst>
                  <a:reflection blurRad="12700" stA="28000" endPos="45000" dist="1000" dir="5400000" sy="-100000" algn="bl" rotWithShape="0"/>
                </a:effectLst>
              </a:rPr>
              <a:t> </a:t>
            </a:r>
            <a:r>
              <a:rPr lang="es-MX" sz="400" b="1" cap="all" dirty="0">
                <a:ln w="9000" cmpd="sng">
                  <a:solidFill>
                    <a:srgbClr val="00CC00"/>
                  </a:solidFill>
                  <a:prstDash val="solid"/>
                </a:ln>
                <a:solidFill>
                  <a:srgbClr val="92D050"/>
                </a:solidFill>
                <a:effectLst>
                  <a:reflection blurRad="12700" stA="28000" endPos="45000" dist="1000" dir="5400000" sy="-100000" algn="bl" rotWithShape="0"/>
                </a:effectLst>
              </a:rPr>
              <a:t>presupuesto</a:t>
            </a:r>
            <a:r>
              <a:rPr lang="es-MX" sz="500" b="1" cap="all" dirty="0">
                <a:ln w="9000" cmpd="sng">
                  <a:solidFill>
                    <a:srgbClr val="00CC00"/>
                  </a:solidFill>
                  <a:prstDash val="solid"/>
                </a:ln>
                <a:solidFill>
                  <a:srgbClr val="92D050"/>
                </a:solidFill>
                <a:effectLst>
                  <a:reflection blurRad="12700" stA="28000" endPos="45000" dist="1000" dir="5400000" sy="-100000" algn="bl" rotWithShape="0"/>
                </a:effectLst>
              </a:rPr>
              <a:t> </a:t>
            </a:r>
            <a:r>
              <a:rPr lang="es-MX" sz="400" b="1" cap="all" dirty="0">
                <a:ln w="9000" cmpd="sng">
                  <a:solidFill>
                    <a:srgbClr val="00CC00"/>
                  </a:solidFill>
                  <a:prstDash val="solid"/>
                </a:ln>
                <a:solidFill>
                  <a:srgbClr val="92D050"/>
                </a:solidFill>
                <a:effectLst>
                  <a:reflection blurRad="12700" stA="28000" endPos="45000" dist="1000" dir="5400000" sy="-100000" algn="bl" rotWithShape="0"/>
                </a:effectLst>
              </a:rPr>
              <a:t>maestro</a:t>
            </a:r>
            <a:r>
              <a:rPr lang="es-MX" sz="600" b="1" cap="all" dirty="0">
                <a:ln w="9000" cmpd="sng">
                  <a:solidFill>
                    <a:srgbClr val="00CC00"/>
                  </a:solidFill>
                  <a:prstDash val="solid"/>
                </a:ln>
                <a:solidFill>
                  <a:srgbClr val="92D050"/>
                </a:solidFill>
                <a:effectLst>
                  <a:reflection blurRad="12700" stA="28000" endPos="45000" dist="1000" dir="5400000" sy="-100000" algn="bl" rotWithShape="0"/>
                </a:effectLst>
              </a:rPr>
              <a:t>?</a:t>
            </a:r>
          </a:p>
        </p:txBody>
      </p:sp>
      <p:pic>
        <p:nvPicPr>
          <p:cNvPr id="9" name="Picture 2" descr="C:\Users\Alejandra\AppData\Local\Microsoft\Windows\Temporary Internet Files\Content.IE5\3XX2UEBZ\MCj04398250000[1].png"/>
          <p:cNvPicPr>
            <a:picLocks noChangeAspect="1" noChangeArrowheads="1"/>
          </p:cNvPicPr>
          <p:nvPr/>
        </p:nvPicPr>
        <p:blipFill>
          <a:blip r:embed="rId3" cstate="print"/>
          <a:srcRect/>
          <a:stretch>
            <a:fillRect/>
          </a:stretch>
        </p:blipFill>
        <p:spPr bwMode="auto">
          <a:xfrm>
            <a:off x="928662" y="5214950"/>
            <a:ext cx="1443038" cy="1443038"/>
          </a:xfrm>
          <a:prstGeom prst="rect">
            <a:avLst/>
          </a:prstGeom>
          <a:noFill/>
        </p:spPr>
      </p:pic>
      <p:sp>
        <p:nvSpPr>
          <p:cNvPr id="2" name="Marcador de número de diapositiva 1">
            <a:extLst>
              <a:ext uri="{FF2B5EF4-FFF2-40B4-BE49-F238E27FC236}">
                <a16:creationId xmlns:a16="http://schemas.microsoft.com/office/drawing/2014/main" xmlns="" id="{EF3E3017-442B-4583-BA43-E647E0667841}"/>
              </a:ext>
            </a:extLst>
          </p:cNvPr>
          <p:cNvSpPr>
            <a:spLocks noGrp="1"/>
          </p:cNvSpPr>
          <p:nvPr>
            <p:ph type="sldNum" sz="quarter" idx="12"/>
          </p:nvPr>
        </p:nvSpPr>
        <p:spPr/>
        <p:txBody>
          <a:bodyPr/>
          <a:lstStyle/>
          <a:p>
            <a:pPr>
              <a:defRPr/>
            </a:pPr>
            <a:fld id="{CFFEDFC3-609A-41CE-B454-3FA124CFC6F0}" type="slidenum">
              <a:rPr lang="en-US" smtClean="0"/>
              <a:pPr>
                <a:defRPr/>
              </a:pPr>
              <a:t>3</a:t>
            </a:fld>
            <a:endParaRPr lang="en-U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2000"/>
                                        <p:tgtEl>
                                          <p:spTgt spid="11">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2000"/>
                                        <p:tgtEl>
                                          <p:spTgt spid="11">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2000"/>
                                        <p:tgtEl>
                                          <p:spTgt spid="11">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2000"/>
                                        <p:tgtEl>
                                          <p:spTgt spid="11">
                                            <p:txEl>
                                              <p:pRg st="4" end="4"/>
                                            </p:txEl>
                                          </p:spTgt>
                                        </p:tgtEl>
                                      </p:cBhvr>
                                    </p:animEffect>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9" name="8 CuadroTexto"/>
          <p:cNvSpPr txBox="1"/>
          <p:nvPr/>
        </p:nvSpPr>
        <p:spPr>
          <a:xfrm>
            <a:off x="285720" y="2000241"/>
            <a:ext cx="8358246" cy="3847207"/>
          </a:xfrm>
          <a:prstGeom prst="rect">
            <a:avLst/>
          </a:prstGeom>
          <a:noFill/>
        </p:spPr>
        <p:txBody>
          <a:bodyPr wrap="square" rtlCol="0">
            <a:spAutoFit/>
          </a:bodyPr>
          <a:lstStyle/>
          <a:p>
            <a:pPr algn="just"/>
            <a:r>
              <a:rPr lang="es-MX" sz="2200" b="1" dirty="0">
                <a:latin typeface="Arial" panose="020B0604020202020204" pitchFamily="34" charset="0"/>
                <a:cs typeface="Arial" panose="020B0604020202020204" pitchFamily="34" charset="0"/>
              </a:rPr>
              <a:t>El presupuesto maestro está integrado básicamente por el presupuesto de operación y el presupuesto financiero.</a:t>
            </a:r>
          </a:p>
          <a:p>
            <a:pPr algn="just"/>
            <a:endParaRPr lang="es-MX" sz="2200" b="1" dirty="0">
              <a:latin typeface="Arial" panose="020B0604020202020204" pitchFamily="34" charset="0"/>
              <a:cs typeface="Arial" panose="020B0604020202020204" pitchFamily="34" charset="0"/>
            </a:endParaRPr>
          </a:p>
          <a:p>
            <a:pPr algn="just"/>
            <a:r>
              <a:rPr lang="es-MX" sz="2200" b="1" dirty="0">
                <a:latin typeface="Arial" panose="020B0604020202020204" pitchFamily="34" charset="0"/>
                <a:cs typeface="Arial" panose="020B0604020202020204" pitchFamily="34" charset="0"/>
              </a:rPr>
              <a:t>Beneficios del presupuesto maestro:</a:t>
            </a:r>
          </a:p>
          <a:p>
            <a:pPr algn="just"/>
            <a:endParaRPr lang="es-MX" sz="2200" b="1" dirty="0">
              <a:latin typeface="Arial" panose="020B0604020202020204" pitchFamily="34" charset="0"/>
              <a:cs typeface="Arial" panose="020B0604020202020204" pitchFamily="34" charset="0"/>
            </a:endParaRPr>
          </a:p>
          <a:p>
            <a:pPr marL="457200" lvl="0" indent="-457200" algn="just">
              <a:buClr>
                <a:schemeClr val="accent1">
                  <a:lumMod val="75000"/>
                </a:schemeClr>
              </a:buClr>
              <a:buFont typeface="+mj-lt"/>
              <a:buAutoNum type="arabicPeriod"/>
            </a:pPr>
            <a:r>
              <a:rPr lang="es-VE" sz="2200" b="1" dirty="0">
                <a:latin typeface="Arial" panose="020B0604020202020204" pitchFamily="34" charset="0"/>
                <a:cs typeface="Arial" panose="020B0604020202020204" pitchFamily="34" charset="0"/>
              </a:rPr>
              <a:t>Define objetivos básicos de la empresa.</a:t>
            </a:r>
          </a:p>
          <a:p>
            <a:pPr marL="457200" indent="-457200" algn="just">
              <a:buClr>
                <a:schemeClr val="accent1">
                  <a:lumMod val="75000"/>
                </a:schemeClr>
              </a:buClr>
              <a:buFont typeface="+mj-lt"/>
              <a:buAutoNum type="arabicPeriod"/>
            </a:pPr>
            <a:r>
              <a:rPr lang="es-VE" sz="2200" b="1" dirty="0">
                <a:latin typeface="Arial" panose="020B0604020202020204" pitchFamily="34" charset="0"/>
                <a:cs typeface="Arial" panose="020B0604020202020204" pitchFamily="34" charset="0"/>
              </a:rPr>
              <a:t>Determina la autoridad y responsabilidad para cada una de las generaciones.</a:t>
            </a:r>
          </a:p>
          <a:p>
            <a:pPr marL="457200" lvl="0" indent="-457200" algn="just">
              <a:buClr>
                <a:schemeClr val="accent1">
                  <a:lumMod val="75000"/>
                </a:schemeClr>
              </a:buClr>
              <a:buFont typeface="+mj-lt"/>
              <a:buAutoNum type="arabicPeriod"/>
            </a:pPr>
            <a:r>
              <a:rPr lang="es-VE" sz="2200" b="1" dirty="0">
                <a:latin typeface="Arial" panose="020B0604020202020204" pitchFamily="34" charset="0"/>
                <a:cs typeface="Arial" panose="020B0604020202020204" pitchFamily="34" charset="0"/>
              </a:rPr>
              <a:t>Es oportuno para la coordinación de las actividades de cada unidad de   la empresa.</a:t>
            </a:r>
            <a:endParaRPr lang="es-MX" sz="2200" b="1" dirty="0">
              <a:latin typeface="Arial" panose="020B0604020202020204" pitchFamily="34" charset="0"/>
              <a:cs typeface="Arial" panose="020B0604020202020204" pitchFamily="34" charset="0"/>
            </a:endParaRPr>
          </a:p>
          <a:p>
            <a:pPr algn="just"/>
            <a:endParaRPr lang="es-VE" sz="2400" dirty="0"/>
          </a:p>
        </p:txBody>
      </p:sp>
      <p:pic>
        <p:nvPicPr>
          <p:cNvPr id="8" name="Picture 2" descr="C:\Users\Alejandra\AppData\Local\Microsoft\Windows\Temporary Internet Files\Content.IE5\3XX2UEBZ\MCj04398250000[1].png"/>
          <p:cNvPicPr>
            <a:picLocks noChangeAspect="1" noChangeArrowheads="1"/>
          </p:cNvPicPr>
          <p:nvPr/>
        </p:nvPicPr>
        <p:blipFill>
          <a:blip r:embed="rId4" cstate="print"/>
          <a:srcRect/>
          <a:stretch>
            <a:fillRect/>
          </a:stretch>
        </p:blipFill>
        <p:spPr bwMode="auto">
          <a:xfrm>
            <a:off x="928662" y="5214950"/>
            <a:ext cx="1443038" cy="1443038"/>
          </a:xfrm>
          <a:prstGeom prst="rect">
            <a:avLst/>
          </a:prstGeom>
          <a:noFill/>
        </p:spPr>
      </p:pic>
      <p:sp>
        <p:nvSpPr>
          <p:cNvPr id="11" name="Rectangle 2"/>
          <p:cNvSpPr txBox="1">
            <a:spLocks noChangeArrowheads="1"/>
          </p:cNvSpPr>
          <p:nvPr/>
        </p:nvSpPr>
        <p:spPr>
          <a:xfrm>
            <a:off x="357158" y="1357298"/>
            <a:ext cx="5643602" cy="428628"/>
          </a:xfrm>
          <a:prstGeom prst="rect">
            <a:avLst/>
          </a:prstGeom>
        </p:spPr>
        <p:txBody>
          <a:bodyPr vert="horz" anchor="ctr">
            <a:prstTxWarp prst="textPlain">
              <a:avLst/>
            </a:prstTxWarp>
            <a:normAutofit/>
          </a:bodyPr>
          <a:lstStyle/>
          <a:p>
            <a:pPr fontAlgn="auto">
              <a:spcAft>
                <a:spcPts val="0"/>
              </a:spcAft>
            </a:pPr>
            <a:r>
              <a:rPr lang="es-MX" sz="500" b="1" cap="all" dirty="0">
                <a:ln w="9000" cmpd="sng">
                  <a:solidFill>
                    <a:srgbClr val="00CC00"/>
                  </a:solidFill>
                  <a:prstDash val="solid"/>
                </a:ln>
                <a:solidFill>
                  <a:srgbClr val="92D050"/>
                </a:solidFill>
                <a:effectLst>
                  <a:reflection blurRad="12700" stA="28000" endPos="45000" dist="1000" dir="5400000" sy="-100000" algn="bl" rotWithShape="0"/>
                </a:effectLst>
              </a:rPr>
              <a:t>¿Q</a:t>
            </a:r>
            <a:r>
              <a:rPr lang="es-MX" sz="400" b="1" cap="all" dirty="0">
                <a:ln w="9000" cmpd="sng">
                  <a:solidFill>
                    <a:srgbClr val="00CC00"/>
                  </a:solidFill>
                  <a:prstDash val="solid"/>
                </a:ln>
                <a:solidFill>
                  <a:srgbClr val="92D050"/>
                </a:solidFill>
                <a:effectLst>
                  <a:reflection blurRad="12700" stA="28000" endPos="45000" dist="1000" dir="5400000" sy="-100000" algn="bl" rotWithShape="0"/>
                </a:effectLst>
              </a:rPr>
              <a:t>ué es el</a:t>
            </a:r>
            <a:r>
              <a:rPr lang="es-MX" sz="500" b="1" cap="all" dirty="0">
                <a:ln w="9000" cmpd="sng">
                  <a:solidFill>
                    <a:srgbClr val="00CC00"/>
                  </a:solidFill>
                  <a:prstDash val="solid"/>
                </a:ln>
                <a:solidFill>
                  <a:srgbClr val="92D050"/>
                </a:solidFill>
                <a:effectLst>
                  <a:reflection blurRad="12700" stA="28000" endPos="45000" dist="1000" dir="5400000" sy="-100000" algn="bl" rotWithShape="0"/>
                </a:effectLst>
              </a:rPr>
              <a:t> </a:t>
            </a:r>
            <a:r>
              <a:rPr lang="es-MX" sz="400" b="1" cap="all" dirty="0">
                <a:ln w="9000" cmpd="sng">
                  <a:solidFill>
                    <a:srgbClr val="00CC00"/>
                  </a:solidFill>
                  <a:prstDash val="solid"/>
                </a:ln>
                <a:solidFill>
                  <a:srgbClr val="92D050"/>
                </a:solidFill>
                <a:effectLst>
                  <a:reflection blurRad="12700" stA="28000" endPos="45000" dist="1000" dir="5400000" sy="-100000" algn="bl" rotWithShape="0"/>
                </a:effectLst>
              </a:rPr>
              <a:t>presupuesto</a:t>
            </a:r>
            <a:r>
              <a:rPr lang="es-MX" sz="500" b="1" cap="all" dirty="0">
                <a:ln w="9000" cmpd="sng">
                  <a:solidFill>
                    <a:srgbClr val="00CC00"/>
                  </a:solidFill>
                  <a:prstDash val="solid"/>
                </a:ln>
                <a:solidFill>
                  <a:srgbClr val="92D050"/>
                </a:solidFill>
                <a:effectLst>
                  <a:reflection blurRad="12700" stA="28000" endPos="45000" dist="1000" dir="5400000" sy="-100000" algn="bl" rotWithShape="0"/>
                </a:effectLst>
              </a:rPr>
              <a:t> </a:t>
            </a:r>
            <a:r>
              <a:rPr lang="es-MX" sz="400" b="1" cap="all" dirty="0">
                <a:ln w="9000" cmpd="sng">
                  <a:solidFill>
                    <a:srgbClr val="00CC00"/>
                  </a:solidFill>
                  <a:prstDash val="solid"/>
                </a:ln>
                <a:solidFill>
                  <a:srgbClr val="92D050"/>
                </a:solidFill>
                <a:effectLst>
                  <a:reflection blurRad="12700" stA="28000" endPos="45000" dist="1000" dir="5400000" sy="-100000" algn="bl" rotWithShape="0"/>
                </a:effectLst>
              </a:rPr>
              <a:t>maestro</a:t>
            </a:r>
            <a:r>
              <a:rPr lang="es-MX" sz="600" b="1" cap="all" dirty="0">
                <a:ln w="9000" cmpd="sng">
                  <a:solidFill>
                    <a:srgbClr val="00CC00"/>
                  </a:solidFill>
                  <a:prstDash val="solid"/>
                </a:ln>
                <a:solidFill>
                  <a:srgbClr val="92D050"/>
                </a:solidFill>
                <a:effectLst>
                  <a:reflection blurRad="12700" stA="28000" endPos="45000" dist="1000" dir="5400000" sy="-100000" algn="bl" rotWithShape="0"/>
                </a:effectLst>
              </a:rPr>
              <a:t>?</a:t>
            </a:r>
          </a:p>
        </p:txBody>
      </p:sp>
      <p:sp>
        <p:nvSpPr>
          <p:cNvPr id="2" name="Marcador de número de diapositiva 1">
            <a:extLst>
              <a:ext uri="{FF2B5EF4-FFF2-40B4-BE49-F238E27FC236}">
                <a16:creationId xmlns:a16="http://schemas.microsoft.com/office/drawing/2014/main" xmlns="" id="{1607A0D5-19A8-4DB2-99CB-0834C2BAFF46}"/>
              </a:ext>
            </a:extLst>
          </p:cNvPr>
          <p:cNvSpPr>
            <a:spLocks noGrp="1"/>
          </p:cNvSpPr>
          <p:nvPr>
            <p:ph type="sldNum" sz="quarter" idx="12"/>
          </p:nvPr>
        </p:nvSpPr>
        <p:spPr/>
        <p:txBody>
          <a:bodyPr/>
          <a:lstStyle/>
          <a:p>
            <a:pPr>
              <a:defRPr/>
            </a:pPr>
            <a:fld id="{CFFEDFC3-609A-41CE-B454-3FA124CFC6F0}" type="slidenum">
              <a:rPr lang="en-US" smtClean="0"/>
              <a:pPr>
                <a:defRPr/>
              </a:pPr>
              <a:t>4</a:t>
            </a:fld>
            <a:endParaRPr lang="en-US"/>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6252"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3000"/>
                            </p:stCondLst>
                            <p:childTnLst>
                              <p:par>
                                <p:cTn id="18" presetID="26"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11"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Alejandra\AppData\Local\Microsoft\Windows\Temporary Internet Files\Content.IE5\86VSU3XN\MCj04413140000[1].png"/>
          <p:cNvPicPr>
            <a:picLocks noChangeAspect="1" noChangeArrowheads="1"/>
          </p:cNvPicPr>
          <p:nvPr/>
        </p:nvPicPr>
        <p:blipFill>
          <a:blip r:embed="rId2" cstate="print"/>
          <a:srcRect/>
          <a:stretch>
            <a:fillRect/>
          </a:stretch>
        </p:blipFill>
        <p:spPr bwMode="auto">
          <a:xfrm>
            <a:off x="6715140" y="1000108"/>
            <a:ext cx="1728790" cy="1728790"/>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285720" y="1285860"/>
            <a:ext cx="8686800" cy="4794265"/>
          </a:xfrm>
        </p:spPr>
        <p:txBody>
          <a:bodyPr>
            <a:normAutofit lnSpcReduction="10000"/>
          </a:bodyPr>
          <a:lstStyle/>
          <a:p>
            <a:pPr marL="457200" lvl="0" indent="-457200" algn="just" fontAlgn="base">
              <a:spcBef>
                <a:spcPct val="0"/>
              </a:spcBef>
              <a:spcAft>
                <a:spcPct val="0"/>
              </a:spcAft>
              <a:buClr>
                <a:schemeClr val="accent1">
                  <a:lumMod val="75000"/>
                </a:schemeClr>
              </a:buClr>
              <a:buSzPct val="100000"/>
              <a:buFont typeface="+mj-lt"/>
              <a:buAutoNum type="arabicPeriod" startAt="4"/>
            </a:pPr>
            <a:r>
              <a:rPr lang="es-VE" sz="2400" b="1" dirty="0">
                <a:latin typeface="Arial" panose="020B0604020202020204" pitchFamily="34" charset="0"/>
                <a:cs typeface="Arial" panose="020B0604020202020204" pitchFamily="34" charset="0"/>
              </a:rPr>
              <a:t>Facilita el control de las actividades.</a:t>
            </a:r>
          </a:p>
          <a:p>
            <a:pPr marL="457200" indent="-457200" algn="just" fontAlgn="base">
              <a:spcBef>
                <a:spcPct val="0"/>
              </a:spcBef>
              <a:spcAft>
                <a:spcPct val="0"/>
              </a:spcAft>
              <a:buClr>
                <a:schemeClr val="accent1">
                  <a:lumMod val="75000"/>
                </a:schemeClr>
              </a:buClr>
              <a:buSzPct val="100000"/>
              <a:buFont typeface="+mj-lt"/>
              <a:buAutoNum type="arabicPeriod" startAt="4"/>
            </a:pPr>
            <a:r>
              <a:rPr lang="es-VE" sz="2400" b="1" dirty="0">
                <a:latin typeface="Arial" panose="020B0604020202020204" pitchFamily="34" charset="0"/>
                <a:cs typeface="Arial" panose="020B0604020202020204" pitchFamily="34" charset="0"/>
              </a:rPr>
              <a:t>Permite realizar un auto análisis de cada periodo.</a:t>
            </a:r>
          </a:p>
          <a:p>
            <a:pPr marL="457200" lvl="0" indent="-457200" algn="just" fontAlgn="base">
              <a:spcBef>
                <a:spcPct val="0"/>
              </a:spcBef>
              <a:spcAft>
                <a:spcPct val="0"/>
              </a:spcAft>
              <a:buClr>
                <a:schemeClr val="accent1">
                  <a:lumMod val="75000"/>
                </a:schemeClr>
              </a:buClr>
              <a:buSzPct val="100000"/>
              <a:buFont typeface="+mj-lt"/>
              <a:buAutoNum type="arabicPeriod" startAt="4"/>
            </a:pPr>
            <a:r>
              <a:rPr lang="es-VE" sz="2400" b="1" dirty="0">
                <a:latin typeface="Arial" panose="020B0604020202020204" pitchFamily="34" charset="0"/>
                <a:cs typeface="Arial" panose="020B0604020202020204" pitchFamily="34" charset="0"/>
              </a:rPr>
              <a:t>Los recursos de la empresa deben manejarse con efectividad y eficiencia.</a:t>
            </a:r>
            <a:endParaRPr lang="es-ES" sz="24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endParaRPr lang="es-VE" sz="24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VE" sz="2400" b="1" dirty="0">
                <a:latin typeface="Arial" panose="020B0604020202020204" pitchFamily="34" charset="0"/>
                <a:cs typeface="Arial" panose="020B0604020202020204" pitchFamily="34" charset="0"/>
              </a:rPr>
              <a:t>Limitaciones del presupuesto:</a:t>
            </a:r>
          </a:p>
          <a:p>
            <a:pPr marL="457200" indent="-457200" algn="just" fontAlgn="base">
              <a:spcBef>
                <a:spcPct val="0"/>
              </a:spcBef>
              <a:spcAft>
                <a:spcPct val="0"/>
              </a:spcAft>
              <a:buClr>
                <a:schemeClr val="accent1">
                  <a:lumMod val="75000"/>
                </a:schemeClr>
              </a:buClr>
              <a:buSzPct val="100000"/>
              <a:buNone/>
            </a:pPr>
            <a:endParaRPr lang="es-VE" sz="2400" b="1" dirty="0">
              <a:latin typeface="Arial" panose="020B0604020202020204" pitchFamily="34" charset="0"/>
              <a:cs typeface="Arial" panose="020B0604020202020204" pitchFamily="34" charset="0"/>
            </a:endParaRPr>
          </a:p>
          <a:p>
            <a:pPr marL="457200" lvl="0" indent="-457200" algn="just" fontAlgn="base">
              <a:spcBef>
                <a:spcPct val="0"/>
              </a:spcBef>
              <a:spcAft>
                <a:spcPct val="0"/>
              </a:spcAft>
              <a:buClr>
                <a:schemeClr val="accent1">
                  <a:lumMod val="75000"/>
                </a:schemeClr>
              </a:buClr>
              <a:buSzPct val="100000"/>
              <a:buFont typeface="+mj-lt"/>
              <a:buAutoNum type="arabicPeriod"/>
            </a:pPr>
            <a:r>
              <a:rPr lang="es-VE" sz="2400" b="1" dirty="0">
                <a:latin typeface="Arial" panose="020B0604020202020204" pitchFamily="34" charset="0"/>
                <a:cs typeface="Arial" panose="020B0604020202020204" pitchFamily="34" charset="0"/>
              </a:rPr>
              <a:t>El presupuesto no debe sustituir a la administración si no todo lo contrario es una herramienta dinámica que debe adaptarse a los cambios de la empresa.</a:t>
            </a:r>
          </a:p>
          <a:p>
            <a:pPr marL="457200" lvl="0" indent="-457200" algn="just" fontAlgn="base">
              <a:spcBef>
                <a:spcPct val="0"/>
              </a:spcBef>
              <a:spcAft>
                <a:spcPct val="0"/>
              </a:spcAft>
              <a:buClr>
                <a:schemeClr val="accent1">
                  <a:lumMod val="75000"/>
                </a:schemeClr>
              </a:buClr>
              <a:buSzPct val="100000"/>
              <a:buFont typeface="+mj-lt"/>
              <a:buAutoNum type="arabicPeriod"/>
            </a:pPr>
            <a:r>
              <a:rPr lang="es-VE" sz="2400" b="1" dirty="0">
                <a:latin typeface="Arial" panose="020B0604020202020204" pitchFamily="34" charset="0"/>
                <a:cs typeface="Arial" panose="020B0604020202020204" pitchFamily="34" charset="0"/>
              </a:rPr>
              <a:t>Su éxito depende del esfuerzo que se aplique a cada hecho o actividad.</a:t>
            </a:r>
          </a:p>
          <a:p>
            <a:pPr marL="457200" indent="-457200" algn="just" fontAlgn="base">
              <a:spcBef>
                <a:spcPct val="0"/>
              </a:spcBef>
              <a:spcAft>
                <a:spcPct val="0"/>
              </a:spcAft>
              <a:buClr>
                <a:schemeClr val="accent1">
                  <a:lumMod val="75000"/>
                </a:schemeClr>
              </a:buClr>
              <a:buSzPct val="100000"/>
              <a:buFont typeface="+mj-lt"/>
              <a:buAutoNum type="arabicPeriod"/>
            </a:pPr>
            <a:r>
              <a:rPr lang="es-VE" sz="2400" b="1" dirty="0">
                <a:latin typeface="Arial" panose="020B0604020202020204" pitchFamily="34" charset="0"/>
                <a:cs typeface="Arial" panose="020B0604020202020204" pitchFamily="34" charset="0"/>
              </a:rPr>
              <a:t>Es poner demasiado énfasis a los datos provenientes del presupuesto. </a:t>
            </a:r>
            <a:endParaRPr lang="es-ES" sz="2400" b="1" dirty="0">
              <a:latin typeface="Arial" panose="020B0604020202020204" pitchFamily="34" charset="0"/>
              <a:cs typeface="Arial" panose="020B0604020202020204" pitchFamily="34" charset="0"/>
            </a:endParaRPr>
          </a:p>
          <a:p>
            <a:pPr marL="457200" lvl="0" indent="-457200">
              <a:buClr>
                <a:schemeClr val="accent1">
                  <a:lumMod val="75000"/>
                </a:schemeClr>
              </a:buClr>
              <a:buSzPct val="100000"/>
              <a:buFont typeface="+mj-lt"/>
              <a:buAutoNum type="arabicPeriod"/>
            </a:pPr>
            <a:endParaRPr lang="es-VE" sz="2400" dirty="0">
              <a:solidFill>
                <a:schemeClr val="tx1"/>
              </a:solidFill>
            </a:endParaRPr>
          </a:p>
          <a:p>
            <a:pPr marL="457200" lvl="0" indent="-457200">
              <a:buClr>
                <a:schemeClr val="accent1">
                  <a:lumMod val="75000"/>
                </a:schemeClr>
              </a:buClr>
              <a:buSzPct val="100000"/>
              <a:buFont typeface="+mj-lt"/>
              <a:buAutoNum type="arabicPeriod"/>
            </a:pPr>
            <a:endParaRPr lang="es-ES" sz="2400" dirty="0">
              <a:solidFill>
                <a:schemeClr val="tx1"/>
              </a:solidFill>
            </a:endParaRPr>
          </a:p>
          <a:p>
            <a:pPr marL="457200" indent="-457200">
              <a:buClr>
                <a:schemeClr val="accent1">
                  <a:lumMod val="75000"/>
                </a:schemeClr>
              </a:buClr>
              <a:buSzPct val="100000"/>
              <a:buFont typeface="+mj-lt"/>
              <a:buAutoNum type="arabicPeriod"/>
            </a:pPr>
            <a:endParaRPr lang="es-VE" sz="2400" b="1" dirty="0">
              <a:solidFill>
                <a:schemeClr val="tx1"/>
              </a:solidFill>
              <a:latin typeface="Arial" pitchFamily="34" charset="0"/>
              <a:cs typeface="Arial" pitchFamily="34" charset="0"/>
            </a:endParaRPr>
          </a:p>
          <a:p>
            <a:pPr marL="457200" indent="-457200">
              <a:buClr>
                <a:schemeClr val="accent1">
                  <a:lumMod val="75000"/>
                </a:schemeClr>
              </a:buClr>
              <a:buSzPct val="100000"/>
              <a:buFont typeface="+mj-lt"/>
              <a:buAutoNum type="arabicPeriod" startAt="4"/>
            </a:pPr>
            <a:endParaRPr lang="es-ES" sz="2400" dirty="0">
              <a:solidFill>
                <a:schemeClr val="tx1"/>
              </a:solidFill>
              <a:latin typeface="Arial" pitchFamily="34" charset="0"/>
              <a:cs typeface="Arial" pitchFamily="34" charset="0"/>
            </a:endParaRPr>
          </a:p>
          <a:p>
            <a:pPr marL="457200" lvl="0" indent="-457200">
              <a:buClr>
                <a:schemeClr val="accent1">
                  <a:lumMod val="75000"/>
                </a:schemeClr>
              </a:buClr>
              <a:buSzPct val="100000"/>
              <a:buFont typeface="+mj-lt"/>
              <a:buAutoNum type="arabicPeriod" startAt="4"/>
            </a:pPr>
            <a:endParaRPr lang="es-VE" sz="2400" dirty="0">
              <a:solidFill>
                <a:schemeClr val="tx1"/>
              </a:solidFill>
              <a:latin typeface="Arial" pitchFamily="34" charset="0"/>
              <a:cs typeface="Arial" pitchFamily="34" charset="0"/>
            </a:endParaRPr>
          </a:p>
          <a:p>
            <a:pPr marL="457200" lvl="0" indent="-457200">
              <a:buClr>
                <a:schemeClr val="accent1">
                  <a:lumMod val="75000"/>
                </a:schemeClr>
              </a:buClr>
              <a:buSzPct val="100000"/>
              <a:buFont typeface="+mj-lt"/>
              <a:buAutoNum type="arabicPeriod" startAt="4"/>
            </a:pPr>
            <a:endParaRPr lang="es-ES" sz="2400" dirty="0">
              <a:solidFill>
                <a:schemeClr val="tx1"/>
              </a:solidFill>
              <a:latin typeface="Arial" pitchFamily="34" charset="0"/>
              <a:cs typeface="Arial" pitchFamily="34" charset="0"/>
            </a:endParaRPr>
          </a:p>
          <a:p>
            <a:endParaRPr lang="es-MX" dirty="0"/>
          </a:p>
        </p:txBody>
      </p:sp>
      <p:sp>
        <p:nvSpPr>
          <p:cNvPr id="2" name="Marcador de número de diapositiva 1">
            <a:extLst>
              <a:ext uri="{FF2B5EF4-FFF2-40B4-BE49-F238E27FC236}">
                <a16:creationId xmlns:a16="http://schemas.microsoft.com/office/drawing/2014/main" xmlns="" id="{E84B4DB6-0861-486F-93E4-BE41BF20589B}"/>
              </a:ext>
            </a:extLst>
          </p:cNvPr>
          <p:cNvSpPr>
            <a:spLocks noGrp="1"/>
          </p:cNvSpPr>
          <p:nvPr>
            <p:ph type="sldNum" sz="quarter" idx="12"/>
          </p:nvPr>
        </p:nvSpPr>
        <p:spPr/>
        <p:txBody>
          <a:bodyPr/>
          <a:lstStyle/>
          <a:p>
            <a:pPr>
              <a:defRPr/>
            </a:pPr>
            <a:fld id="{CFFEDFC3-609A-41CE-B454-3FA124CFC6F0}" type="slidenum">
              <a:rPr lang="en-US" smtClean="0"/>
              <a:pPr>
                <a:defRPr/>
              </a:pPr>
              <a:t>5</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183998"/>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0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2000"/>
                                        <p:tgtEl>
                                          <p:spTgt spid="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2000"/>
                                        <p:tgtEl>
                                          <p:spTgt spid="8">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fade">
                                      <p:cBhvr>
                                        <p:cTn id="25" dur="2000"/>
                                        <p:tgtEl>
                                          <p:spTgt spid="8">
                                            <p:txEl>
                                              <p:pRg st="8" end="8"/>
                                            </p:txEl>
                                          </p:spTgt>
                                        </p:tgtEl>
                                      </p:cBhvr>
                                    </p:animEffect>
                                  </p:childTnLst>
                                </p:cTn>
                              </p:par>
                              <p:par>
                                <p:cTn id="26" presetID="26" presetClass="entr" presetSubtype="0" fill="hold" nodeType="withEffect">
                                  <p:stCondLst>
                                    <p:cond delay="0"/>
                                  </p:stCondLst>
                                  <p:childTnLst>
                                    <p:set>
                                      <p:cBhvr>
                                        <p:cTn id="27" dur="1" fill="hold">
                                          <p:stCondLst>
                                            <p:cond delay="0"/>
                                          </p:stCondLst>
                                        </p:cTn>
                                        <p:tgtEl>
                                          <p:spTgt spid="68610"/>
                                        </p:tgtEl>
                                        <p:attrNameLst>
                                          <p:attrName>style.visibility</p:attrName>
                                        </p:attrNameLst>
                                      </p:cBhvr>
                                      <p:to>
                                        <p:strVal val="visible"/>
                                      </p:to>
                                    </p:set>
                                    <p:animEffect transition="in" filter="wipe(down)">
                                      <p:cBhvr>
                                        <p:cTn id="28" dur="580">
                                          <p:stCondLst>
                                            <p:cond delay="0"/>
                                          </p:stCondLst>
                                        </p:cTn>
                                        <p:tgtEl>
                                          <p:spTgt spid="68610"/>
                                        </p:tgtEl>
                                      </p:cBhvr>
                                    </p:animEffect>
                                    <p:anim calcmode="lin" valueType="num">
                                      <p:cBhvr>
                                        <p:cTn id="29" dur="1822" tmFilter="0,0; 0.14,0.36; 0.43,0.73; 0.71,0.91; 1.0,1.0">
                                          <p:stCondLst>
                                            <p:cond delay="0"/>
                                          </p:stCondLst>
                                        </p:cTn>
                                        <p:tgtEl>
                                          <p:spTgt spid="686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86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86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86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8610"/>
                                        </p:tgtEl>
                                        <p:attrNameLst>
                                          <p:attrName>ppt_y</p:attrName>
                                        </p:attrNameLst>
                                      </p:cBhvr>
                                      <p:tavLst>
                                        <p:tav tm="0" fmla="#ppt_y-sin(pi*$)/81">
                                          <p:val>
                                            <p:fltVal val="0"/>
                                          </p:val>
                                        </p:tav>
                                        <p:tav tm="100000">
                                          <p:val>
                                            <p:fltVal val="1"/>
                                          </p:val>
                                        </p:tav>
                                      </p:tavLst>
                                    </p:anim>
                                    <p:animScale>
                                      <p:cBhvr>
                                        <p:cTn id="34" dur="26">
                                          <p:stCondLst>
                                            <p:cond delay="650"/>
                                          </p:stCondLst>
                                        </p:cTn>
                                        <p:tgtEl>
                                          <p:spTgt spid="68610"/>
                                        </p:tgtEl>
                                      </p:cBhvr>
                                      <p:to x="100000" y="60000"/>
                                    </p:animScale>
                                    <p:animScale>
                                      <p:cBhvr>
                                        <p:cTn id="35" dur="166" decel="50000">
                                          <p:stCondLst>
                                            <p:cond delay="676"/>
                                          </p:stCondLst>
                                        </p:cTn>
                                        <p:tgtEl>
                                          <p:spTgt spid="68610"/>
                                        </p:tgtEl>
                                      </p:cBhvr>
                                      <p:to x="100000" y="100000"/>
                                    </p:animScale>
                                    <p:animScale>
                                      <p:cBhvr>
                                        <p:cTn id="36" dur="26">
                                          <p:stCondLst>
                                            <p:cond delay="1312"/>
                                          </p:stCondLst>
                                        </p:cTn>
                                        <p:tgtEl>
                                          <p:spTgt spid="68610"/>
                                        </p:tgtEl>
                                      </p:cBhvr>
                                      <p:to x="100000" y="80000"/>
                                    </p:animScale>
                                    <p:animScale>
                                      <p:cBhvr>
                                        <p:cTn id="37" dur="166" decel="50000">
                                          <p:stCondLst>
                                            <p:cond delay="1338"/>
                                          </p:stCondLst>
                                        </p:cTn>
                                        <p:tgtEl>
                                          <p:spTgt spid="68610"/>
                                        </p:tgtEl>
                                      </p:cBhvr>
                                      <p:to x="100000" y="100000"/>
                                    </p:animScale>
                                    <p:animScale>
                                      <p:cBhvr>
                                        <p:cTn id="38" dur="26">
                                          <p:stCondLst>
                                            <p:cond delay="1642"/>
                                          </p:stCondLst>
                                        </p:cTn>
                                        <p:tgtEl>
                                          <p:spTgt spid="68610"/>
                                        </p:tgtEl>
                                      </p:cBhvr>
                                      <p:to x="100000" y="90000"/>
                                    </p:animScale>
                                    <p:animScale>
                                      <p:cBhvr>
                                        <p:cTn id="39" dur="166" decel="50000">
                                          <p:stCondLst>
                                            <p:cond delay="1668"/>
                                          </p:stCondLst>
                                        </p:cTn>
                                        <p:tgtEl>
                                          <p:spTgt spid="68610"/>
                                        </p:tgtEl>
                                      </p:cBhvr>
                                      <p:to x="100000" y="100000"/>
                                    </p:animScale>
                                    <p:animScale>
                                      <p:cBhvr>
                                        <p:cTn id="40" dur="26">
                                          <p:stCondLst>
                                            <p:cond delay="1808"/>
                                          </p:stCondLst>
                                        </p:cTn>
                                        <p:tgtEl>
                                          <p:spTgt spid="68610"/>
                                        </p:tgtEl>
                                      </p:cBhvr>
                                      <p:to x="100000" y="95000"/>
                                    </p:animScale>
                                    <p:animScale>
                                      <p:cBhvr>
                                        <p:cTn id="41" dur="166" decel="50000">
                                          <p:stCondLst>
                                            <p:cond delay="1834"/>
                                          </p:stCondLst>
                                        </p:cTn>
                                        <p:tgtEl>
                                          <p:spTgt spid="686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Alejandra\AppData\Local\Microsoft\Windows\Temporary Internet Files\Content.IE5\YKI91845\MCj04415290000[1].wmf"/>
          <p:cNvPicPr>
            <a:picLocks noChangeAspect="1" noChangeArrowheads="1"/>
          </p:cNvPicPr>
          <p:nvPr/>
        </p:nvPicPr>
        <p:blipFill>
          <a:blip r:embed="rId2" cstate="print">
            <a:lum bright="70000" contrast="-70000"/>
          </a:blip>
          <a:srcRect/>
          <a:stretch>
            <a:fillRect/>
          </a:stretch>
        </p:blipFill>
        <p:spPr bwMode="auto">
          <a:xfrm>
            <a:off x="285720" y="1212845"/>
            <a:ext cx="2286016" cy="2041649"/>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7 CuadroTexto"/>
          <p:cNvSpPr txBox="1"/>
          <p:nvPr/>
        </p:nvSpPr>
        <p:spPr>
          <a:xfrm>
            <a:off x="214282" y="1571612"/>
            <a:ext cx="8358246" cy="5262979"/>
          </a:xfrm>
          <a:prstGeom prst="rect">
            <a:avLst/>
          </a:prstGeom>
          <a:noFill/>
        </p:spPr>
        <p:txBody>
          <a:bodyPr wrap="square" rtlCol="0">
            <a:spAutoFit/>
          </a:bodyPr>
          <a:lstStyle/>
          <a:p>
            <a:pPr marL="457200" indent="-457200" algn="just">
              <a:buClr>
                <a:schemeClr val="accent1">
                  <a:lumMod val="75000"/>
                </a:schemeClr>
              </a:buClr>
              <a:buSzPct val="100000"/>
            </a:pPr>
            <a:r>
              <a:rPr lang="es-ES_tradnl" sz="2400" dirty="0">
                <a:latin typeface="Baskerville Old Face" pitchFamily="18" charset="0"/>
              </a:rPr>
              <a:t>		</a:t>
            </a:r>
            <a:r>
              <a:rPr lang="es-ES_tradnl" sz="2400" b="1" dirty="0">
                <a:latin typeface="Arial" panose="020B0604020202020204" pitchFamily="34" charset="0"/>
                <a:cs typeface="Arial" panose="020B0604020202020204" pitchFamily="34" charset="0"/>
              </a:rPr>
              <a:t>Los pasos fundamentales en el desarrollo del presupuesto maestro empiezan con la estimación de la variable que va a condicionar el desarrollo de la actividad de la empresa en un período determinado, teniendo en cuenta los objetivos a largo plazo y la concreción a corto plazo que de los mismos se ha realizado; este proceso culmina con la presentación de los estados previsionales que van a recoger de manera global las estimaciones previamente realizadas. La presentación y contenido de estos estados es similar a la de los estados financieros formulados por las empresas el final del ejercicio económico, con la única diferencia que en este contexto las cifras son prospectivas. </a:t>
            </a:r>
            <a:endParaRPr lang="es-MX" sz="2400" b="1" dirty="0">
              <a:latin typeface="Arial" panose="020B0604020202020204" pitchFamily="34" charset="0"/>
              <a:cs typeface="Arial" panose="020B0604020202020204" pitchFamily="34" charset="0"/>
            </a:endParaRPr>
          </a:p>
        </p:txBody>
      </p:sp>
      <p:sp>
        <p:nvSpPr>
          <p:cNvPr id="2" name="Marcador de número de diapositiva 1">
            <a:extLst>
              <a:ext uri="{FF2B5EF4-FFF2-40B4-BE49-F238E27FC236}">
                <a16:creationId xmlns:a16="http://schemas.microsoft.com/office/drawing/2014/main" xmlns="" id="{5DACBC98-2A4F-422E-9FC6-BD44439DEF26}"/>
              </a:ext>
            </a:extLst>
          </p:cNvPr>
          <p:cNvSpPr>
            <a:spLocks noGrp="1"/>
          </p:cNvSpPr>
          <p:nvPr>
            <p:ph type="sldNum" sz="quarter" idx="12"/>
          </p:nvPr>
        </p:nvSpPr>
        <p:spPr/>
        <p:txBody>
          <a:bodyPr/>
          <a:lstStyle/>
          <a:p>
            <a:pPr>
              <a:defRPr/>
            </a:pPr>
            <a:fld id="{CFFEDFC3-609A-41CE-B454-3FA124CFC6F0}" type="slidenum">
              <a:rPr lang="en-US" smtClean="0"/>
              <a:pPr>
                <a:defRPr/>
              </a:pPr>
              <a:t>6</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957" y="140361"/>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69634"/>
                                        </p:tgtEl>
                                        <p:attrNameLst>
                                          <p:attrName>fillcolor</p:attrName>
                                        </p:attrNameLst>
                                      </p:cBhvr>
                                      <p:to>
                                        <a:schemeClr val="accent2"/>
                                      </p:to>
                                    </p:animClr>
                                    <p:set>
                                      <p:cBhvr>
                                        <p:cTn id="12" dur="2000" fill="hold"/>
                                        <p:tgtEl>
                                          <p:spTgt spid="69634"/>
                                        </p:tgtEl>
                                        <p:attrNameLst>
                                          <p:attrName>fill.type</p:attrName>
                                        </p:attrNameLst>
                                      </p:cBhvr>
                                      <p:to>
                                        <p:strVal val="solid"/>
                                      </p:to>
                                    </p:set>
                                    <p:set>
                                      <p:cBhvr>
                                        <p:cTn id="13" dur="2000" fill="hold"/>
                                        <p:tgtEl>
                                          <p:spTgt spid="696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Alejandra\AppData\Local\Microsoft\Windows\Temporary Internet Files\Content.IE5\86VSU3XN\MCj04413250000[1].png"/>
          <p:cNvPicPr>
            <a:picLocks noChangeAspect="1" noChangeArrowheads="1"/>
          </p:cNvPicPr>
          <p:nvPr/>
        </p:nvPicPr>
        <p:blipFill>
          <a:blip r:embed="rId2" cstate="print"/>
          <a:srcRect/>
          <a:stretch>
            <a:fillRect/>
          </a:stretch>
        </p:blipFill>
        <p:spPr bwMode="auto">
          <a:xfrm>
            <a:off x="185726" y="3757634"/>
            <a:ext cx="2743200" cy="2743200"/>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32" y="1554162"/>
            <a:ext cx="8686800" cy="4525963"/>
          </a:xfrm>
        </p:spPr>
        <p:txBody>
          <a:bodyPr>
            <a:normAutofit lnSpcReduction="10000"/>
          </a:bodyPr>
          <a:lstStyle/>
          <a:p>
            <a:pPr marL="457200" indent="-457200" algn="just" fontAlgn="base">
              <a:spcBef>
                <a:spcPct val="0"/>
              </a:spcBef>
              <a:spcAft>
                <a:spcPct val="0"/>
              </a:spcAft>
              <a:buClr>
                <a:schemeClr val="accent1">
                  <a:lumMod val="75000"/>
                </a:schemeClr>
              </a:buClr>
              <a:buSzPct val="100000"/>
              <a:buNone/>
            </a:pPr>
            <a:r>
              <a:rPr lang="es-ES_tradnl" sz="2400" dirty="0">
                <a:latin typeface="Baskerville Old Face" pitchFamily="18" charset="0"/>
              </a:rPr>
              <a:t>		</a:t>
            </a:r>
            <a:r>
              <a:rPr lang="es-ES_tradnl" sz="2400" b="1" dirty="0">
                <a:latin typeface="Arial" panose="020B0604020202020204" pitchFamily="34" charset="0"/>
                <a:cs typeface="Arial" panose="020B0604020202020204" pitchFamily="34" charset="0"/>
              </a:rPr>
              <a:t>Para poder llegar a la presentación de los estados financieros previsionales deberá desarrollarse previamente un conjunto de lo que se podría denominar "presupuestos intermedios"  que pueden agrupar se en dos grandes áreas:</a:t>
            </a:r>
          </a:p>
          <a:p>
            <a:pPr marL="457200" indent="-457200" algn="just" fontAlgn="base">
              <a:spcBef>
                <a:spcPct val="0"/>
              </a:spcBef>
              <a:spcAft>
                <a:spcPct val="0"/>
              </a:spcAft>
              <a:buClr>
                <a:schemeClr val="accent1">
                  <a:lumMod val="75000"/>
                </a:schemeClr>
              </a:buClr>
              <a:buSzPct val="100000"/>
              <a:buNone/>
            </a:pPr>
            <a:endParaRPr lang="es-ES_tradnl" sz="24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Font typeface="Wingdings" pitchFamily="2" charset="2"/>
              <a:buChar char="v"/>
            </a:pPr>
            <a:r>
              <a:rPr lang="es-ES_tradnl" sz="2400" b="1" dirty="0">
                <a:latin typeface="Arial" panose="020B0604020202020204" pitchFamily="34" charset="0"/>
                <a:cs typeface="Arial" panose="020B0604020202020204" pitchFamily="34" charset="0"/>
              </a:rPr>
              <a:t>P</a:t>
            </a:r>
            <a:r>
              <a:rPr lang="es-ES_tradnl" sz="1800" b="1" dirty="0">
                <a:latin typeface="Arial" panose="020B0604020202020204" pitchFamily="34" charset="0"/>
                <a:cs typeface="Arial" panose="020B0604020202020204" pitchFamily="34" charset="0"/>
              </a:rPr>
              <a:t>RESUPUESTOS OPERATIVOS Y/O DE OPERACIÓN</a:t>
            </a:r>
            <a:r>
              <a:rPr lang="es-ES_tradnl" sz="2400" b="1" dirty="0">
                <a:latin typeface="Arial" panose="020B0604020202020204" pitchFamily="34" charset="0"/>
                <a:cs typeface="Arial" panose="020B0604020202020204" pitchFamily="34" charset="0"/>
              </a:rPr>
              <a:t>. Estos presupuestos hacen referencia, principalmente, al área de comercialización, producción y a los gastos de gestión los cuales suelen abarcar un ejercicio económico (un año), si bien en algunos casos puede resultar aconsejable referenciarlos a otra subdivisión temporal tal como: trimestre, semestre, etc.</a:t>
            </a:r>
            <a:endParaRPr lang="es-MX" sz="2400" b="1" dirty="0">
              <a:latin typeface="Arial" panose="020B0604020202020204" pitchFamily="34" charset="0"/>
              <a:cs typeface="Arial" panose="020B0604020202020204" pitchFamily="34" charset="0"/>
            </a:endParaRPr>
          </a:p>
          <a:p>
            <a:pPr>
              <a:buNone/>
            </a:pPr>
            <a:endParaRPr lang="es-MX" dirty="0"/>
          </a:p>
        </p:txBody>
      </p:sp>
      <p:sp>
        <p:nvSpPr>
          <p:cNvPr id="2" name="Marcador de número de diapositiva 1">
            <a:extLst>
              <a:ext uri="{FF2B5EF4-FFF2-40B4-BE49-F238E27FC236}">
                <a16:creationId xmlns:a16="http://schemas.microsoft.com/office/drawing/2014/main" xmlns="" id="{BEA1D48C-D0C6-4FD0-816C-862B93692CB7}"/>
              </a:ext>
            </a:extLst>
          </p:cNvPr>
          <p:cNvSpPr>
            <a:spLocks noGrp="1"/>
          </p:cNvSpPr>
          <p:nvPr>
            <p:ph type="sldNum" sz="quarter" idx="12"/>
          </p:nvPr>
        </p:nvSpPr>
        <p:spPr/>
        <p:txBody>
          <a:bodyPr/>
          <a:lstStyle/>
          <a:p>
            <a:pPr>
              <a:defRPr/>
            </a:pPr>
            <a:fld id="{CFFEDFC3-609A-41CE-B454-3FA124CFC6F0}" type="slidenum">
              <a:rPr lang="en-US" smtClean="0"/>
              <a:pPr>
                <a:defRPr/>
              </a:pPr>
              <a:t>7</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267692"/>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par>
                                <p:cTn id="13" presetID="9" presetClass="emph" presetSubtype="0" nodeType="withEffect">
                                  <p:stCondLst>
                                    <p:cond delay="0"/>
                                  </p:stCondLst>
                                  <p:childTnLst>
                                    <p:set>
                                      <p:cBhvr rctx="PPT">
                                        <p:cTn id="14" dur="indefinite"/>
                                        <p:tgtEl>
                                          <p:spTgt spid="70658"/>
                                        </p:tgtEl>
                                        <p:attrNameLst>
                                          <p:attrName>style.opacity</p:attrName>
                                        </p:attrNameLst>
                                      </p:cBhvr>
                                      <p:to>
                                        <p:strVal val="0.5"/>
                                      </p:to>
                                    </p:set>
                                    <p:animEffect filter="image" prLst="opacity: 0.5">
                                      <p:cBhvr rctx="IE">
                                        <p:cTn id="15" dur="indefinite"/>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C:\Users\Alejandra\AppData\Local\Microsoft\Windows\Temporary Internet Files\Content.IE5\86VSU3XN\MCj04403910000[1].png"/>
          <p:cNvPicPr>
            <a:picLocks noChangeAspect="1" noChangeArrowheads="1"/>
          </p:cNvPicPr>
          <p:nvPr/>
        </p:nvPicPr>
        <p:blipFill>
          <a:blip r:embed="rId2" cstate="print"/>
          <a:srcRect/>
          <a:stretch>
            <a:fillRect/>
          </a:stretch>
        </p:blipFill>
        <p:spPr bwMode="auto">
          <a:xfrm>
            <a:off x="785786" y="3643314"/>
            <a:ext cx="2743200" cy="2743200"/>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8" name="2 Marcador de contenido"/>
          <p:cNvSpPr>
            <a:spLocks noGrp="1"/>
          </p:cNvSpPr>
          <p:nvPr>
            <p:ph idx="1"/>
          </p:nvPr>
        </p:nvSpPr>
        <p:spPr>
          <a:xfrm>
            <a:off x="-42834" y="1285860"/>
            <a:ext cx="8686800" cy="5214974"/>
          </a:xfrm>
        </p:spPr>
        <p:txBody>
          <a:bodyPr>
            <a:normAutofit fontScale="92500"/>
          </a:bodyPr>
          <a:lstStyle/>
          <a:p>
            <a:pPr marL="457200" indent="-457200" algn="just" fontAlgn="base">
              <a:spcBef>
                <a:spcPct val="0"/>
              </a:spcBef>
              <a:spcAft>
                <a:spcPct val="0"/>
              </a:spcAft>
              <a:buClr>
                <a:schemeClr val="accent1">
                  <a:lumMod val="75000"/>
                </a:schemeClr>
              </a:buClr>
              <a:buSzPct val="100000"/>
              <a:buNone/>
            </a:pPr>
            <a:r>
              <a:rPr lang="es-DO" sz="2600" dirty="0">
                <a:latin typeface="Baskerville Old Face" pitchFamily="18" charset="0"/>
              </a:rPr>
              <a:t>		</a:t>
            </a:r>
            <a:r>
              <a:rPr lang="es-DO" sz="2600" b="1" dirty="0">
                <a:latin typeface="Arial" panose="020B0604020202020204" pitchFamily="34" charset="0"/>
                <a:cs typeface="Arial" panose="020B0604020202020204" pitchFamily="34" charset="0"/>
              </a:rPr>
              <a:t>Forman la primera parte en la realización de un presupuesto maestro.  En él se presupuestan aquellas partidas que  conforman o influencian directamente en las utilidades de la empresa.</a:t>
            </a:r>
          </a:p>
          <a:p>
            <a:pPr marL="457200" indent="-457200" algn="just" fontAlgn="base">
              <a:spcBef>
                <a:spcPct val="0"/>
              </a:spcBef>
              <a:spcAft>
                <a:spcPct val="0"/>
              </a:spcAft>
              <a:buClr>
                <a:schemeClr val="accent1">
                  <a:lumMod val="75000"/>
                </a:schemeClr>
              </a:buClr>
              <a:buSzPct val="100000"/>
              <a:buNone/>
            </a:pPr>
            <a:endParaRPr lang="es-DO" sz="26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ES_tradnl" sz="2600" b="1" dirty="0">
                <a:latin typeface="Arial" panose="020B0604020202020204" pitchFamily="34" charset="0"/>
                <a:cs typeface="Arial" panose="020B0604020202020204" pitchFamily="34" charset="0"/>
              </a:rPr>
              <a:t>		Los elementos que integran estos presupuestos operativos son:  </a:t>
            </a:r>
            <a:endParaRPr lang="es-MX" sz="26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endParaRPr lang="es-MX" sz="26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2600" b="1" dirty="0">
                <a:latin typeface="Arial" panose="020B0604020202020204" pitchFamily="34" charset="0"/>
                <a:cs typeface="Arial" panose="020B0604020202020204" pitchFamily="34" charset="0"/>
              </a:rPr>
              <a:t>	</a:t>
            </a:r>
            <a:r>
              <a:rPr lang="es-DO" sz="2600" b="1" u="sng" dirty="0">
                <a:solidFill>
                  <a:srgbClr val="2A62D1"/>
                </a:solidFill>
                <a:latin typeface="Arial" panose="020B0604020202020204" pitchFamily="34" charset="0"/>
                <a:cs typeface="Arial" panose="020B0604020202020204" pitchFamily="34" charset="0"/>
              </a:rPr>
              <a:t>Presupuesto de ventas.</a:t>
            </a:r>
            <a:r>
              <a:rPr lang="es-DO" sz="2600" b="1" dirty="0">
                <a:solidFill>
                  <a:srgbClr val="2A62D1"/>
                </a:solidFill>
                <a:latin typeface="Arial" panose="020B0604020202020204" pitchFamily="34" charset="0"/>
                <a:cs typeface="Arial" panose="020B0604020202020204" pitchFamily="34" charset="0"/>
              </a:rPr>
              <a:t>  </a:t>
            </a:r>
            <a:r>
              <a:rPr lang="es-DO" sz="2600" b="1" dirty="0">
                <a:latin typeface="Arial" panose="020B0604020202020204" pitchFamily="34" charset="0"/>
                <a:cs typeface="Arial" panose="020B0604020202020204" pitchFamily="34" charset="0"/>
              </a:rPr>
              <a:t>Para desarrollarlo es recomendable  la siguiente secuencia: </a:t>
            </a:r>
            <a:endParaRPr lang="es-MX" sz="26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2600" b="1" dirty="0">
                <a:latin typeface="Arial" panose="020B0604020202020204" pitchFamily="34" charset="0"/>
                <a:cs typeface="Arial" panose="020B0604020202020204" pitchFamily="34" charset="0"/>
              </a:rPr>
              <a:t>	-Determinar claramente el objetivo que desea lograr la</a:t>
            </a:r>
          </a:p>
          <a:p>
            <a:pPr marL="457200" indent="-457200" algn="just" fontAlgn="base">
              <a:spcBef>
                <a:spcPct val="0"/>
              </a:spcBef>
              <a:spcAft>
                <a:spcPct val="0"/>
              </a:spcAft>
              <a:buClr>
                <a:schemeClr val="accent1">
                  <a:lumMod val="75000"/>
                </a:schemeClr>
              </a:buClr>
              <a:buSzPct val="100000"/>
              <a:buNone/>
            </a:pPr>
            <a:r>
              <a:rPr lang="es-DO" sz="2600" b="1" dirty="0">
                <a:latin typeface="Arial" panose="020B0604020202020204" pitchFamily="34" charset="0"/>
                <a:cs typeface="Arial" panose="020B0604020202020204" pitchFamily="34" charset="0"/>
              </a:rPr>
              <a:t> 	empresa con respecto al nivel de ventas.</a:t>
            </a:r>
            <a:endParaRPr lang="es-MX" sz="26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2600" b="1" dirty="0">
                <a:latin typeface="Arial" panose="020B0604020202020204" pitchFamily="34" charset="0"/>
                <a:cs typeface="Arial" panose="020B0604020202020204" pitchFamily="34" charset="0"/>
              </a:rPr>
              <a:t>	-Realizar un estudio objetivo del futuro de la demanda.</a:t>
            </a:r>
            <a:endParaRPr lang="es-MX" sz="26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2600" b="1" dirty="0">
                <a:latin typeface="Arial" panose="020B0604020202020204" pitchFamily="34" charset="0"/>
                <a:cs typeface="Arial" panose="020B0604020202020204" pitchFamily="34" charset="0"/>
              </a:rPr>
              <a:t>	-Elaborar el presupuesto de ventas.</a:t>
            </a:r>
            <a:endParaRPr lang="es-MX" sz="2600" b="1" dirty="0">
              <a:latin typeface="Arial" panose="020B0604020202020204" pitchFamily="34" charset="0"/>
              <a:cs typeface="Arial" panose="020B0604020202020204" pitchFamily="34" charset="0"/>
            </a:endParaRPr>
          </a:p>
          <a:p>
            <a:pPr algn="just">
              <a:spcBef>
                <a:spcPts val="0"/>
              </a:spcBef>
              <a:buNone/>
            </a:pPr>
            <a:endParaRPr lang="es-MX" sz="2400" dirty="0">
              <a:solidFill>
                <a:schemeClr val="tx1"/>
              </a:solidFill>
              <a:latin typeface="Arial" pitchFamily="34" charset="0"/>
              <a:cs typeface="Arial" pitchFamily="34" charset="0"/>
            </a:endParaRPr>
          </a:p>
        </p:txBody>
      </p:sp>
      <p:sp>
        <p:nvSpPr>
          <p:cNvPr id="2" name="Marcador de número de diapositiva 1">
            <a:extLst>
              <a:ext uri="{FF2B5EF4-FFF2-40B4-BE49-F238E27FC236}">
                <a16:creationId xmlns:a16="http://schemas.microsoft.com/office/drawing/2014/main" xmlns="" id="{D89ED63E-0732-4CFD-BFAB-CDC6B1EBAAC3}"/>
              </a:ext>
            </a:extLst>
          </p:cNvPr>
          <p:cNvSpPr>
            <a:spLocks noGrp="1"/>
          </p:cNvSpPr>
          <p:nvPr>
            <p:ph type="sldNum" sz="quarter" idx="12"/>
          </p:nvPr>
        </p:nvSpPr>
        <p:spPr/>
        <p:txBody>
          <a:bodyPr/>
          <a:lstStyle/>
          <a:p>
            <a:pPr>
              <a:defRPr/>
            </a:pPr>
            <a:fld id="{CFFEDFC3-609A-41CE-B454-3FA124CFC6F0}" type="slidenum">
              <a:rPr lang="en-US" smtClean="0"/>
              <a:pPr>
                <a:defRPr/>
              </a:pPr>
              <a:t>8</a:t>
            </a:fld>
            <a:endParaRPr lang="en-U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ssolv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0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2000"/>
                                        <p:tgtEl>
                                          <p:spTgt spid="8">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2000"/>
                                        <p:tgtEl>
                                          <p:spTgt spid="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2000"/>
                                        <p:tgtEl>
                                          <p:spTgt spid="8">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2000"/>
                                        <p:tgtEl>
                                          <p:spTgt spid="8">
                                            <p:txEl>
                                              <p:pRg st="8" end="8"/>
                                            </p:txEl>
                                          </p:spTgt>
                                        </p:tgtEl>
                                      </p:cBhvr>
                                    </p:animEffect>
                                  </p:childTnLst>
                                </p:cTn>
                              </p:par>
                              <p:par>
                                <p:cTn id="28" presetID="9" presetClass="emph" presetSubtype="0" nodeType="withEffect">
                                  <p:stCondLst>
                                    <p:cond delay="0"/>
                                  </p:stCondLst>
                                  <p:childTnLst>
                                    <p:set>
                                      <p:cBhvr rctx="PPT">
                                        <p:cTn id="29" dur="indefinite"/>
                                        <p:tgtEl>
                                          <p:spTgt spid="71683"/>
                                        </p:tgtEl>
                                        <p:attrNameLst>
                                          <p:attrName>style.opacity</p:attrName>
                                        </p:attrNameLst>
                                      </p:cBhvr>
                                      <p:to>
                                        <p:strVal val="0.5"/>
                                      </p:to>
                                    </p:set>
                                    <p:animEffect filter="image" prLst="opacity: 0.5">
                                      <p:cBhvr rctx="IE">
                                        <p:cTn id="30" dur="indefinite"/>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Alejandra\AppData\Local\Microsoft\Windows\Temporary Internet Files\Content.IE5\86VSU3XN\MCj04403950000[1].png"/>
          <p:cNvPicPr>
            <a:picLocks noChangeAspect="1" noChangeArrowheads="1"/>
          </p:cNvPicPr>
          <p:nvPr/>
        </p:nvPicPr>
        <p:blipFill>
          <a:blip r:embed="rId2" cstate="print"/>
          <a:srcRect/>
          <a:stretch>
            <a:fillRect/>
          </a:stretch>
        </p:blipFill>
        <p:spPr bwMode="auto">
          <a:xfrm>
            <a:off x="0" y="4714884"/>
            <a:ext cx="1800228" cy="1800228"/>
          </a:xfrm>
          <a:prstGeom prst="rect">
            <a:avLst/>
          </a:prstGeom>
          <a:noFill/>
        </p:spPr>
      </p:pic>
      <p:sp>
        <p:nvSpPr>
          <p:cNvPr id="4" name="3 Rectángulo"/>
          <p:cNvSpPr/>
          <p:nvPr/>
        </p:nvSpPr>
        <p:spPr>
          <a:xfrm>
            <a:off x="-32" y="714356"/>
            <a:ext cx="8001056" cy="2143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pic>
        <p:nvPicPr>
          <p:cNvPr id="7" name="Picture 2" descr="wizcount"/>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600606" y="3719534"/>
            <a:ext cx="4400550" cy="2924176"/>
          </a:xfrm>
          <a:prstGeom prst="rect">
            <a:avLst/>
          </a:prstGeom>
          <a:ln>
            <a:noFill/>
          </a:ln>
          <a:effectLst>
            <a:softEdge rad="112500"/>
          </a:effectLst>
        </p:spPr>
      </p:pic>
      <p:sp>
        <p:nvSpPr>
          <p:cNvPr id="10" name="2 Marcador de contenido"/>
          <p:cNvSpPr>
            <a:spLocks noGrp="1"/>
          </p:cNvSpPr>
          <p:nvPr>
            <p:ph idx="1"/>
          </p:nvPr>
        </p:nvSpPr>
        <p:spPr>
          <a:xfrm>
            <a:off x="80962" y="1428736"/>
            <a:ext cx="8563004" cy="5286412"/>
          </a:xfrm>
        </p:spPr>
        <p:txBody>
          <a:bodyPr>
            <a:normAutofit fontScale="40000" lnSpcReduction="20000"/>
          </a:bodyPr>
          <a:lstStyle/>
          <a:p>
            <a:pPr marL="457200" indent="-457200" algn="just" fontAlgn="base">
              <a:spcBef>
                <a:spcPct val="0"/>
              </a:spcBef>
              <a:spcAft>
                <a:spcPct val="0"/>
              </a:spcAft>
              <a:buClr>
                <a:schemeClr val="accent1">
                  <a:lumMod val="75000"/>
                </a:schemeClr>
              </a:buClr>
              <a:buSzPct val="100000"/>
              <a:buNone/>
            </a:pPr>
            <a:r>
              <a:rPr lang="es-VE" sz="5500" dirty="0">
                <a:latin typeface="Baskerville Old Face" pitchFamily="18" charset="0"/>
              </a:rPr>
              <a:t>		</a:t>
            </a:r>
            <a:r>
              <a:rPr lang="es-VE" sz="5500" b="1" dirty="0">
                <a:latin typeface="Arial" panose="020B0604020202020204" pitchFamily="34" charset="0"/>
                <a:cs typeface="Arial" panose="020B0604020202020204" pitchFamily="34" charset="0"/>
              </a:rPr>
              <a:t>Constituye el núcleo fundamental del proceso presupuestario, ya que de él dependen todos los demás presupuestos, tanto operativos como financieros.</a:t>
            </a:r>
          </a:p>
          <a:p>
            <a:pPr marL="457200" indent="-457200" algn="just" fontAlgn="base">
              <a:spcBef>
                <a:spcPct val="0"/>
              </a:spcBef>
              <a:spcAft>
                <a:spcPct val="0"/>
              </a:spcAft>
              <a:buClr>
                <a:schemeClr val="accent1">
                  <a:lumMod val="75000"/>
                </a:schemeClr>
              </a:buClr>
              <a:buSzPct val="100000"/>
              <a:buNone/>
            </a:pPr>
            <a:endParaRPr lang="es-MX" sz="55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VE" sz="5500" b="1" dirty="0">
                <a:latin typeface="Arial" panose="020B0604020202020204" pitchFamily="34" charset="0"/>
                <a:cs typeface="Arial" panose="020B0604020202020204" pitchFamily="34" charset="0"/>
              </a:rPr>
              <a:t>	Formula:</a:t>
            </a:r>
          </a:p>
          <a:p>
            <a:pPr marL="457200" indent="-457200" algn="just" fontAlgn="base">
              <a:spcBef>
                <a:spcPct val="0"/>
              </a:spcBef>
              <a:spcAft>
                <a:spcPct val="0"/>
              </a:spcAft>
              <a:buClr>
                <a:schemeClr val="accent1">
                  <a:lumMod val="75000"/>
                </a:schemeClr>
              </a:buClr>
              <a:buSzPct val="100000"/>
              <a:buNone/>
            </a:pPr>
            <a:endParaRPr lang="es-MX" sz="55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VE" sz="5500" b="1" dirty="0">
                <a:latin typeface="Arial" panose="020B0604020202020204" pitchFamily="34" charset="0"/>
                <a:cs typeface="Arial" panose="020B0604020202020204" pitchFamily="34" charset="0"/>
              </a:rPr>
              <a:t> 	</a:t>
            </a:r>
            <a:r>
              <a:rPr lang="es-VE" sz="5500" b="1" dirty="0" err="1">
                <a:latin typeface="Arial" panose="020B0604020202020204" pitchFamily="34" charset="0"/>
                <a:cs typeface="Arial" panose="020B0604020202020204" pitchFamily="34" charset="0"/>
              </a:rPr>
              <a:t>PV</a:t>
            </a:r>
            <a:r>
              <a:rPr lang="es-VE" sz="5500" b="1" dirty="0">
                <a:latin typeface="Arial" panose="020B0604020202020204" pitchFamily="34" charset="0"/>
                <a:cs typeface="Arial" panose="020B0604020202020204" pitchFamily="34" charset="0"/>
              </a:rPr>
              <a:t>= Presupuesto de venta por unid. x Precio de venta por unid. </a:t>
            </a:r>
          </a:p>
          <a:p>
            <a:pPr marL="457200" indent="-457200" algn="just" fontAlgn="base">
              <a:spcBef>
                <a:spcPct val="0"/>
              </a:spcBef>
              <a:spcAft>
                <a:spcPct val="0"/>
              </a:spcAft>
              <a:buClr>
                <a:schemeClr val="accent1">
                  <a:lumMod val="75000"/>
                </a:schemeClr>
              </a:buClr>
              <a:buSzPct val="100000"/>
              <a:buNone/>
            </a:pPr>
            <a:endParaRPr lang="es-VE" sz="55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5500" b="1" dirty="0">
                <a:latin typeface="Arial" panose="020B0604020202020204" pitchFamily="34" charset="0"/>
                <a:cs typeface="Arial" panose="020B0604020202020204" pitchFamily="34" charset="0"/>
              </a:rPr>
              <a:t>	</a:t>
            </a:r>
            <a:r>
              <a:rPr lang="es-DO" sz="5500" b="1" u="sng" dirty="0">
                <a:solidFill>
                  <a:schemeClr val="tx2">
                    <a:lumMod val="60000"/>
                    <a:lumOff val="40000"/>
                  </a:schemeClr>
                </a:solidFill>
                <a:latin typeface="Arial" panose="020B0604020202020204" pitchFamily="34" charset="0"/>
                <a:cs typeface="Arial" panose="020B0604020202020204" pitchFamily="34" charset="0"/>
              </a:rPr>
              <a:t>Presupuesto de producción</a:t>
            </a:r>
            <a:r>
              <a:rPr lang="es-DO" sz="5500" b="1" u="sng" dirty="0">
                <a:solidFill>
                  <a:schemeClr val="accent1">
                    <a:lumMod val="75000"/>
                  </a:schemeClr>
                </a:solidFill>
                <a:latin typeface="Arial" panose="020B0604020202020204" pitchFamily="34" charset="0"/>
                <a:cs typeface="Arial" panose="020B0604020202020204" pitchFamily="34" charset="0"/>
              </a:rPr>
              <a:t>.</a:t>
            </a:r>
            <a:r>
              <a:rPr lang="es-DO" sz="5500" b="1" dirty="0">
                <a:latin typeface="Arial" panose="020B0604020202020204" pitchFamily="34" charset="0"/>
                <a:cs typeface="Arial" panose="020B0604020202020204" pitchFamily="34" charset="0"/>
              </a:rPr>
              <a:t>  Para determinar la cantidad que se  debe producir de cada uno de las líneas que vende la empresa. Se  debe considerar la siguiente fórmula: </a:t>
            </a:r>
            <a:endParaRPr lang="es-MX" sz="55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5500" b="1" dirty="0">
                <a:latin typeface="Arial" panose="020B0604020202020204" pitchFamily="34" charset="0"/>
                <a:cs typeface="Arial" panose="020B0604020202020204" pitchFamily="34" charset="0"/>
              </a:rPr>
              <a:t> </a:t>
            </a:r>
            <a:endParaRPr lang="es-MX" sz="5500" b="1" dirty="0">
              <a:latin typeface="Arial" panose="020B0604020202020204" pitchFamily="34" charset="0"/>
              <a:cs typeface="Arial" panose="020B0604020202020204" pitchFamily="34" charset="0"/>
            </a:endParaRPr>
          </a:p>
          <a:p>
            <a:pPr marL="457200" indent="-457200" algn="just" fontAlgn="base">
              <a:spcBef>
                <a:spcPct val="0"/>
              </a:spcBef>
              <a:spcAft>
                <a:spcPct val="0"/>
              </a:spcAft>
              <a:buClr>
                <a:schemeClr val="accent1">
                  <a:lumMod val="75000"/>
                </a:schemeClr>
              </a:buClr>
              <a:buSzPct val="100000"/>
              <a:buNone/>
            </a:pPr>
            <a:r>
              <a:rPr lang="es-DO" sz="5500" b="1" dirty="0">
                <a:latin typeface="Arial" panose="020B0604020202020204" pitchFamily="34" charset="0"/>
                <a:cs typeface="Arial" panose="020B0604020202020204" pitchFamily="34" charset="0"/>
              </a:rPr>
              <a:t>	Presupuesto de producción por línea = ventas presupuestadas + inventario final deseado de artículos terminados – inventario inicial de artículos terminados</a:t>
            </a:r>
            <a:endParaRPr lang="es-MX" sz="5500" b="1" dirty="0">
              <a:latin typeface="Arial" panose="020B0604020202020204" pitchFamily="34" charset="0"/>
              <a:cs typeface="Arial" panose="020B0604020202020204" pitchFamily="34" charset="0"/>
            </a:endParaRPr>
          </a:p>
          <a:p>
            <a:pPr>
              <a:buNone/>
            </a:pPr>
            <a:endParaRPr lang="es-MX" sz="2400" dirty="0">
              <a:solidFill>
                <a:schemeClr val="tx1"/>
              </a:solidFill>
              <a:latin typeface="Arial" pitchFamily="34" charset="0"/>
              <a:cs typeface="Arial" pitchFamily="34" charset="0"/>
            </a:endParaRPr>
          </a:p>
          <a:p>
            <a:pPr>
              <a:buNone/>
            </a:pPr>
            <a:endParaRPr lang="es-MX" dirty="0"/>
          </a:p>
        </p:txBody>
      </p:sp>
      <p:sp>
        <p:nvSpPr>
          <p:cNvPr id="2" name="Marcador de número de diapositiva 1">
            <a:extLst>
              <a:ext uri="{FF2B5EF4-FFF2-40B4-BE49-F238E27FC236}">
                <a16:creationId xmlns:a16="http://schemas.microsoft.com/office/drawing/2014/main" xmlns="" id="{20EE2002-6204-4393-A859-2C4E3C93F7C1}"/>
              </a:ext>
            </a:extLst>
          </p:cNvPr>
          <p:cNvSpPr>
            <a:spLocks noGrp="1"/>
          </p:cNvSpPr>
          <p:nvPr>
            <p:ph type="sldNum" sz="quarter" idx="12"/>
          </p:nvPr>
        </p:nvSpPr>
        <p:spPr/>
        <p:txBody>
          <a:bodyPr/>
          <a:lstStyle/>
          <a:p>
            <a:pPr>
              <a:defRPr/>
            </a:pPr>
            <a:fld id="{CFFEDFC3-609A-41CE-B454-3FA124CFC6F0}" type="slidenum">
              <a:rPr lang="en-US" smtClean="0"/>
              <a:pPr>
                <a:defRPr/>
              </a:pPr>
              <a:t>9</a:t>
            </a:fld>
            <a:endParaRPr lang="en-U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243" y="209307"/>
            <a:ext cx="1834781" cy="505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20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2000"/>
                                        <p:tgtEl>
                                          <p:spTgt spid="1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fade">
                                      <p:cBhvr>
                                        <p:cTn id="18" dur="2000"/>
                                        <p:tgtEl>
                                          <p:spTgt spid="10">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Effect transition="in" filter="fade">
                                      <p:cBhvr>
                                        <p:cTn id="21" dur="2000"/>
                                        <p:tgtEl>
                                          <p:spTgt spid="10">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2000"/>
                                        <p:tgtEl>
                                          <p:spTgt spid="10">
                                            <p:txEl>
                                              <p:pRg st="8" end="8"/>
                                            </p:txEl>
                                          </p:spTgt>
                                        </p:tgtEl>
                                      </p:cBhvr>
                                    </p:animEffect>
                                  </p:childTnLst>
                                </p:cTn>
                              </p:par>
                              <p:par>
                                <p:cTn id="25" presetID="9" presetClass="emph" presetSubtype="0" nodeType="withEffect">
                                  <p:stCondLst>
                                    <p:cond delay="0"/>
                                  </p:stCondLst>
                                  <p:childTnLst>
                                    <p:set>
                                      <p:cBhvr rctx="PPT">
                                        <p:cTn id="26" dur="indefinite"/>
                                        <p:tgtEl>
                                          <p:spTgt spid="72706"/>
                                        </p:tgtEl>
                                        <p:attrNameLst>
                                          <p:attrName>style.opacity</p:attrName>
                                        </p:attrNameLst>
                                      </p:cBhvr>
                                      <p:to>
                                        <p:strVal val="0.5"/>
                                      </p:to>
                                    </p:set>
                                    <p:animEffect filter="image" prLst="opacity: 0.5">
                                      <p:cBhvr rctx="IE">
                                        <p:cTn id="27" dur="indefinite"/>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2554</TotalTime>
  <Words>1616</Words>
  <Application>Microsoft Office PowerPoint</Application>
  <PresentationFormat>Presentación en pantalla (4:3)</PresentationFormat>
  <Paragraphs>381</Paragraphs>
  <Slides>29</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Arial Unicode MS</vt:lpstr>
      <vt:lpstr>Arial</vt:lpstr>
      <vt:lpstr>Baskerville Old Face</vt:lpstr>
      <vt:lpstr>Britannic Bold</vt:lpstr>
      <vt:lpstr>Calibri</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The houze!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Usuario de Windows</cp:lastModifiedBy>
  <cp:revision>178</cp:revision>
  <dcterms:created xsi:type="dcterms:W3CDTF">2008-12-01T11:24:04Z</dcterms:created>
  <dcterms:modified xsi:type="dcterms:W3CDTF">2021-11-09T15:56:53Z</dcterms:modified>
</cp:coreProperties>
</file>