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3" r:id="rId7"/>
    <p:sldId id="262" r:id="rId8"/>
    <p:sldId id="265" r:id="rId9"/>
    <p:sldId id="264" r:id="rId10"/>
    <p:sldId id="266" r:id="rId11"/>
    <p:sldId id="267" r:id="rId12"/>
    <p:sldId id="268" r:id="rId13"/>
    <p:sldId id="269" r:id="rId14"/>
    <p:sldId id="270" r:id="rId15"/>
    <p:sldId id="271" r:id="rId16"/>
    <p:sldId id="272" r:id="rId17"/>
    <p:sldId id="273" r:id="rId18"/>
    <p:sldId id="275" r:id="rId19"/>
    <p:sldId id="274" r:id="rId20"/>
    <p:sldId id="277" r:id="rId21"/>
    <p:sldId id="276"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 id="318" r:id="rId62"/>
    <p:sldId id="319" r:id="rId63"/>
    <p:sldId id="320" r:id="rId64"/>
    <p:sldId id="321" r:id="rId65"/>
    <p:sldId id="322" r:id="rId66"/>
    <p:sldId id="323"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4" d="100"/>
          <a:sy n="74" d="100"/>
        </p:scale>
        <p:origin x="376"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n-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n-US"/>
          </a:p>
        </p:txBody>
      </p:sp>
      <p:sp>
        <p:nvSpPr>
          <p:cNvPr id="4" name="Marcador de fecha 3"/>
          <p:cNvSpPr>
            <a:spLocks noGrp="1"/>
          </p:cNvSpPr>
          <p:nvPr>
            <p:ph type="dt" sz="half" idx="10"/>
          </p:nvPr>
        </p:nvSpPr>
        <p:spPr/>
        <p:txBody>
          <a:bodyPr/>
          <a:lstStyle/>
          <a:p>
            <a:fld id="{28AEC41B-C9FA-4FC4-8F50-D8BFFBD1202E}" type="datetimeFigureOut">
              <a:rPr lang="en-US" smtClean="0"/>
              <a:t>5/7/2021</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1262D66A-AF8A-47EA-B939-31C81BE595A4}" type="slidenum">
              <a:rPr lang="en-US" smtClean="0"/>
              <a:t>‹Nº›</a:t>
            </a:fld>
            <a:endParaRPr lang="en-US"/>
          </a:p>
        </p:txBody>
      </p:sp>
    </p:spTree>
    <p:extLst>
      <p:ext uri="{BB962C8B-B14F-4D97-AF65-F5344CB8AC3E}">
        <p14:creationId xmlns:p14="http://schemas.microsoft.com/office/powerpoint/2010/main" val="1877909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28AEC41B-C9FA-4FC4-8F50-D8BFFBD1202E}" type="datetimeFigureOut">
              <a:rPr lang="en-US" smtClean="0"/>
              <a:t>5/7/2021</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1262D66A-AF8A-47EA-B939-31C81BE595A4}" type="slidenum">
              <a:rPr lang="en-US" smtClean="0"/>
              <a:t>‹Nº›</a:t>
            </a:fld>
            <a:endParaRPr lang="en-US"/>
          </a:p>
        </p:txBody>
      </p:sp>
    </p:spTree>
    <p:extLst>
      <p:ext uri="{BB962C8B-B14F-4D97-AF65-F5344CB8AC3E}">
        <p14:creationId xmlns:p14="http://schemas.microsoft.com/office/powerpoint/2010/main" val="1874622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n-U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28AEC41B-C9FA-4FC4-8F50-D8BFFBD1202E}" type="datetimeFigureOut">
              <a:rPr lang="en-US" smtClean="0"/>
              <a:t>5/7/2021</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1262D66A-AF8A-47EA-B939-31C81BE595A4}" type="slidenum">
              <a:rPr lang="en-US" smtClean="0"/>
              <a:t>‹Nº›</a:t>
            </a:fld>
            <a:endParaRPr lang="en-US"/>
          </a:p>
        </p:txBody>
      </p:sp>
    </p:spTree>
    <p:extLst>
      <p:ext uri="{BB962C8B-B14F-4D97-AF65-F5344CB8AC3E}">
        <p14:creationId xmlns:p14="http://schemas.microsoft.com/office/powerpoint/2010/main" val="2720328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28AEC41B-C9FA-4FC4-8F50-D8BFFBD1202E}" type="datetimeFigureOut">
              <a:rPr lang="en-US" smtClean="0"/>
              <a:t>5/7/2021</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1262D66A-AF8A-47EA-B939-31C81BE595A4}" type="slidenum">
              <a:rPr lang="en-US" smtClean="0"/>
              <a:t>‹Nº›</a:t>
            </a:fld>
            <a:endParaRPr lang="en-US"/>
          </a:p>
        </p:txBody>
      </p:sp>
    </p:spTree>
    <p:extLst>
      <p:ext uri="{BB962C8B-B14F-4D97-AF65-F5344CB8AC3E}">
        <p14:creationId xmlns:p14="http://schemas.microsoft.com/office/powerpoint/2010/main" val="1976807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28AEC41B-C9FA-4FC4-8F50-D8BFFBD1202E}" type="datetimeFigureOut">
              <a:rPr lang="en-US" smtClean="0"/>
              <a:t>5/7/2021</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1262D66A-AF8A-47EA-B939-31C81BE595A4}" type="slidenum">
              <a:rPr lang="en-US" smtClean="0"/>
              <a:t>‹Nº›</a:t>
            </a:fld>
            <a:endParaRPr lang="en-US"/>
          </a:p>
        </p:txBody>
      </p:sp>
    </p:spTree>
    <p:extLst>
      <p:ext uri="{BB962C8B-B14F-4D97-AF65-F5344CB8AC3E}">
        <p14:creationId xmlns:p14="http://schemas.microsoft.com/office/powerpoint/2010/main" val="3899344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Marcador de fecha 4"/>
          <p:cNvSpPr>
            <a:spLocks noGrp="1"/>
          </p:cNvSpPr>
          <p:nvPr>
            <p:ph type="dt" sz="half" idx="10"/>
          </p:nvPr>
        </p:nvSpPr>
        <p:spPr/>
        <p:txBody>
          <a:bodyPr/>
          <a:lstStyle/>
          <a:p>
            <a:fld id="{28AEC41B-C9FA-4FC4-8F50-D8BFFBD1202E}" type="datetimeFigureOut">
              <a:rPr lang="en-US" smtClean="0"/>
              <a:t>5/7/2021</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1262D66A-AF8A-47EA-B939-31C81BE595A4}" type="slidenum">
              <a:rPr lang="en-US" smtClean="0"/>
              <a:t>‹Nº›</a:t>
            </a:fld>
            <a:endParaRPr lang="en-US"/>
          </a:p>
        </p:txBody>
      </p:sp>
    </p:spTree>
    <p:extLst>
      <p:ext uri="{BB962C8B-B14F-4D97-AF65-F5344CB8AC3E}">
        <p14:creationId xmlns:p14="http://schemas.microsoft.com/office/powerpoint/2010/main" val="3890096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Marcador de fecha 6"/>
          <p:cNvSpPr>
            <a:spLocks noGrp="1"/>
          </p:cNvSpPr>
          <p:nvPr>
            <p:ph type="dt" sz="half" idx="10"/>
          </p:nvPr>
        </p:nvSpPr>
        <p:spPr/>
        <p:txBody>
          <a:bodyPr/>
          <a:lstStyle/>
          <a:p>
            <a:fld id="{28AEC41B-C9FA-4FC4-8F50-D8BFFBD1202E}" type="datetimeFigureOut">
              <a:rPr lang="en-US" smtClean="0"/>
              <a:t>5/7/2021</a:t>
            </a:fld>
            <a:endParaRPr lang="en-US"/>
          </a:p>
        </p:txBody>
      </p:sp>
      <p:sp>
        <p:nvSpPr>
          <p:cNvPr id="8" name="Marcador de pie de página 7"/>
          <p:cNvSpPr>
            <a:spLocks noGrp="1"/>
          </p:cNvSpPr>
          <p:nvPr>
            <p:ph type="ftr" sz="quarter" idx="11"/>
          </p:nvPr>
        </p:nvSpPr>
        <p:spPr/>
        <p:txBody>
          <a:bodyPr/>
          <a:lstStyle/>
          <a:p>
            <a:endParaRPr lang="en-US"/>
          </a:p>
        </p:txBody>
      </p:sp>
      <p:sp>
        <p:nvSpPr>
          <p:cNvPr id="9" name="Marcador de número de diapositiva 8"/>
          <p:cNvSpPr>
            <a:spLocks noGrp="1"/>
          </p:cNvSpPr>
          <p:nvPr>
            <p:ph type="sldNum" sz="quarter" idx="12"/>
          </p:nvPr>
        </p:nvSpPr>
        <p:spPr/>
        <p:txBody>
          <a:bodyPr/>
          <a:lstStyle/>
          <a:p>
            <a:fld id="{1262D66A-AF8A-47EA-B939-31C81BE595A4}" type="slidenum">
              <a:rPr lang="en-US" smtClean="0"/>
              <a:t>‹Nº›</a:t>
            </a:fld>
            <a:endParaRPr lang="en-US"/>
          </a:p>
        </p:txBody>
      </p:sp>
    </p:spTree>
    <p:extLst>
      <p:ext uri="{BB962C8B-B14F-4D97-AF65-F5344CB8AC3E}">
        <p14:creationId xmlns:p14="http://schemas.microsoft.com/office/powerpoint/2010/main" val="1113781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fecha 2"/>
          <p:cNvSpPr>
            <a:spLocks noGrp="1"/>
          </p:cNvSpPr>
          <p:nvPr>
            <p:ph type="dt" sz="half" idx="10"/>
          </p:nvPr>
        </p:nvSpPr>
        <p:spPr/>
        <p:txBody>
          <a:bodyPr/>
          <a:lstStyle/>
          <a:p>
            <a:fld id="{28AEC41B-C9FA-4FC4-8F50-D8BFFBD1202E}" type="datetimeFigureOut">
              <a:rPr lang="en-US" smtClean="0"/>
              <a:t>5/7/2021</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1262D66A-AF8A-47EA-B939-31C81BE595A4}" type="slidenum">
              <a:rPr lang="en-US" smtClean="0"/>
              <a:t>‹Nº›</a:t>
            </a:fld>
            <a:endParaRPr lang="en-US"/>
          </a:p>
        </p:txBody>
      </p:sp>
    </p:spTree>
    <p:extLst>
      <p:ext uri="{BB962C8B-B14F-4D97-AF65-F5344CB8AC3E}">
        <p14:creationId xmlns:p14="http://schemas.microsoft.com/office/powerpoint/2010/main" val="2779879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28AEC41B-C9FA-4FC4-8F50-D8BFFBD1202E}" type="datetimeFigureOut">
              <a:rPr lang="en-US" smtClean="0"/>
              <a:t>5/7/2021</a:t>
            </a:fld>
            <a:endParaRPr lang="en-US"/>
          </a:p>
        </p:txBody>
      </p:sp>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1262D66A-AF8A-47EA-B939-31C81BE595A4}" type="slidenum">
              <a:rPr lang="en-US" smtClean="0"/>
              <a:t>‹Nº›</a:t>
            </a:fld>
            <a:endParaRPr lang="en-US"/>
          </a:p>
        </p:txBody>
      </p:sp>
    </p:spTree>
    <p:extLst>
      <p:ext uri="{BB962C8B-B14F-4D97-AF65-F5344CB8AC3E}">
        <p14:creationId xmlns:p14="http://schemas.microsoft.com/office/powerpoint/2010/main" val="4281426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28AEC41B-C9FA-4FC4-8F50-D8BFFBD1202E}" type="datetimeFigureOut">
              <a:rPr lang="en-US" smtClean="0"/>
              <a:t>5/7/2021</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1262D66A-AF8A-47EA-B939-31C81BE595A4}" type="slidenum">
              <a:rPr lang="en-US" smtClean="0"/>
              <a:t>‹Nº›</a:t>
            </a:fld>
            <a:endParaRPr lang="en-US"/>
          </a:p>
        </p:txBody>
      </p:sp>
    </p:spTree>
    <p:extLst>
      <p:ext uri="{BB962C8B-B14F-4D97-AF65-F5344CB8AC3E}">
        <p14:creationId xmlns:p14="http://schemas.microsoft.com/office/powerpoint/2010/main" val="3899186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28AEC41B-C9FA-4FC4-8F50-D8BFFBD1202E}" type="datetimeFigureOut">
              <a:rPr lang="en-US" smtClean="0"/>
              <a:t>5/7/2021</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1262D66A-AF8A-47EA-B939-31C81BE595A4}" type="slidenum">
              <a:rPr lang="en-US" smtClean="0"/>
              <a:t>‹Nº›</a:t>
            </a:fld>
            <a:endParaRPr lang="en-US"/>
          </a:p>
        </p:txBody>
      </p:sp>
    </p:spTree>
    <p:extLst>
      <p:ext uri="{BB962C8B-B14F-4D97-AF65-F5344CB8AC3E}">
        <p14:creationId xmlns:p14="http://schemas.microsoft.com/office/powerpoint/2010/main" val="287635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AEC41B-C9FA-4FC4-8F50-D8BFFBD1202E}" type="datetimeFigureOut">
              <a:rPr lang="en-US" smtClean="0"/>
              <a:t>5/7/2021</a:t>
            </a:fld>
            <a:endParaRPr lang="en-U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62D66A-AF8A-47EA-B939-31C81BE595A4}" type="slidenum">
              <a:rPr lang="en-US" smtClean="0"/>
              <a:t>‹Nº›</a:t>
            </a:fld>
            <a:endParaRPr lang="en-US"/>
          </a:p>
        </p:txBody>
      </p:sp>
    </p:spTree>
    <p:extLst>
      <p:ext uri="{BB962C8B-B14F-4D97-AF65-F5344CB8AC3E}">
        <p14:creationId xmlns:p14="http://schemas.microsoft.com/office/powerpoint/2010/main" val="3323971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1.jpeg"/></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1445658" y="1875288"/>
            <a:ext cx="8258736" cy="3139321"/>
          </a:xfrm>
          <a:prstGeom prst="rect">
            <a:avLst/>
          </a:prstGeom>
          <a:noFill/>
        </p:spPr>
        <p:txBody>
          <a:bodyPr wrap="square" rtlCol="0">
            <a:spAutoFit/>
          </a:bodyPr>
          <a:lstStyle/>
          <a:p>
            <a:endParaRPr lang="es-MX" dirty="0"/>
          </a:p>
          <a:p>
            <a:pPr algn="ctr"/>
            <a:r>
              <a:rPr lang="es-MX" sz="3600" b="1" dirty="0" smtClean="0">
                <a:solidFill>
                  <a:schemeClr val="accent1">
                    <a:lumMod val="75000"/>
                  </a:schemeClr>
                </a:solidFill>
                <a:latin typeface="Arial" panose="020B0604020202020204" pitchFamily="34" charset="0"/>
                <a:cs typeface="Arial" panose="020B0604020202020204" pitchFamily="34" charset="0"/>
              </a:rPr>
              <a:t>EL “OUTSOURCING” </a:t>
            </a:r>
          </a:p>
          <a:p>
            <a:pPr algn="ctr"/>
            <a:r>
              <a:rPr lang="es-MX" sz="3600" b="1" dirty="0" smtClean="0">
                <a:solidFill>
                  <a:schemeClr val="accent1">
                    <a:lumMod val="75000"/>
                  </a:schemeClr>
                </a:solidFill>
                <a:latin typeface="Arial" panose="020B0604020202020204" pitchFamily="34" charset="0"/>
                <a:cs typeface="Arial" panose="020B0604020202020204" pitchFamily="34" charset="0"/>
              </a:rPr>
              <a:t>Las reformas 2021 y sus repercusiones en materia laboral, corporativa, fiscal, penal y de seguridad social. </a:t>
            </a:r>
            <a:endParaRPr lang="es-MX" sz="3600" b="1" dirty="0">
              <a:solidFill>
                <a:schemeClr val="accent1">
                  <a:lumMod val="75000"/>
                </a:schemeClr>
              </a:solidFill>
              <a:latin typeface="Arial" panose="020B0604020202020204" pitchFamily="34" charset="0"/>
              <a:cs typeface="Arial" panose="020B0604020202020204" pitchFamily="34" charset="0"/>
            </a:endParaRPr>
          </a:p>
        </p:txBody>
      </p:sp>
      <p:cxnSp>
        <p:nvCxnSpPr>
          <p:cNvPr id="6" name="12 Conector recto"/>
          <p:cNvCxnSpPr/>
          <p:nvPr/>
        </p:nvCxnSpPr>
        <p:spPr>
          <a:xfrm>
            <a:off x="762270" y="5557955"/>
            <a:ext cx="4248473"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7" name="12 Conector recto"/>
          <p:cNvCxnSpPr/>
          <p:nvPr/>
        </p:nvCxnSpPr>
        <p:spPr>
          <a:xfrm>
            <a:off x="6666681" y="1431823"/>
            <a:ext cx="4248473"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18375" y="44130"/>
            <a:ext cx="2882880" cy="1342880"/>
          </a:xfrm>
          <a:prstGeom prst="rect">
            <a:avLst/>
          </a:prstGeom>
          <a:noFill/>
        </p:spPr>
      </p:pic>
      <p:sp>
        <p:nvSpPr>
          <p:cNvPr id="9" name="CuadroTexto 8"/>
          <p:cNvSpPr txBox="1"/>
          <p:nvPr/>
        </p:nvSpPr>
        <p:spPr>
          <a:xfrm>
            <a:off x="6766560" y="6061166"/>
            <a:ext cx="4475905" cy="400110"/>
          </a:xfrm>
          <a:prstGeom prst="rect">
            <a:avLst/>
          </a:prstGeom>
          <a:noFill/>
        </p:spPr>
        <p:txBody>
          <a:bodyPr wrap="none" rtlCol="0">
            <a:spAutoFit/>
          </a:bodyPr>
          <a:lstStyle/>
          <a:p>
            <a:r>
              <a:rPr lang="es-MX" sz="2000" dirty="0">
                <a:latin typeface="Arial" panose="020B0604020202020204" pitchFamily="34" charset="0"/>
                <a:cs typeface="Arial" panose="020B0604020202020204" pitchFamily="34" charset="0"/>
              </a:rPr>
              <a:t>DR. LEOPOLDO REYES EQUIGUAS</a:t>
            </a:r>
          </a:p>
        </p:txBody>
      </p:sp>
      <p:pic>
        <p:nvPicPr>
          <p:cNvPr id="1026" name="Picture 2" descr="INPC | Revista MCP">
            <a:extLst>
              <a:ext uri="{FF2B5EF4-FFF2-40B4-BE49-F238E27FC236}">
                <a16:creationId xmlns:a16="http://schemas.microsoft.com/office/drawing/2014/main" id="{2B6D91CF-9F0C-4493-982A-D3D2B4E250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3790"/>
            <a:ext cx="3173627" cy="644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82346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12 Conector recto"/>
          <p:cNvCxnSpPr/>
          <p:nvPr/>
        </p:nvCxnSpPr>
        <p:spPr>
          <a:xfrm>
            <a:off x="6849751" y="1262253"/>
            <a:ext cx="4248473"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 name="12 Conector recto"/>
          <p:cNvCxnSpPr/>
          <p:nvPr/>
        </p:nvCxnSpPr>
        <p:spPr>
          <a:xfrm>
            <a:off x="731790" y="6299915"/>
            <a:ext cx="5146496" cy="9061"/>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1471" y="5728269"/>
            <a:ext cx="2425295" cy="1129731"/>
          </a:xfrm>
          <a:prstGeom prst="rect">
            <a:avLst/>
          </a:prstGeom>
          <a:noFill/>
        </p:spPr>
      </p:pic>
      <p:pic>
        <p:nvPicPr>
          <p:cNvPr id="7" name="Picture 2" descr="INPC | Revista MCP">
            <a:extLst>
              <a:ext uri="{FF2B5EF4-FFF2-40B4-BE49-F238E27FC236}">
                <a16:creationId xmlns:a16="http://schemas.microsoft.com/office/drawing/2014/main" id="{3F40F4AA-ECCE-46DD-9D21-DA6D15D80E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151"/>
            <a:ext cx="3173627" cy="644942"/>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p:cNvSpPr txBox="1"/>
          <p:nvPr/>
        </p:nvSpPr>
        <p:spPr>
          <a:xfrm>
            <a:off x="6651345" y="653148"/>
            <a:ext cx="4718272" cy="461665"/>
          </a:xfrm>
          <a:prstGeom prst="rect">
            <a:avLst/>
          </a:prstGeom>
          <a:noFill/>
        </p:spPr>
        <p:txBody>
          <a:bodyPr wrap="square" rtlCol="0">
            <a:spAutoFit/>
          </a:bodyPr>
          <a:lstStyle/>
          <a:p>
            <a:r>
              <a:rPr lang="es-ES" sz="2400" b="1" dirty="0" smtClean="0">
                <a:latin typeface="Arial" panose="020B0604020202020204" pitchFamily="34" charset="0"/>
                <a:cs typeface="Arial" panose="020B0604020202020204" pitchFamily="34" charset="0"/>
              </a:rPr>
              <a:t>LEY FEDERAL DEL TRABAJO</a:t>
            </a:r>
            <a:endParaRPr lang="en-US" sz="2400" b="1" dirty="0">
              <a:latin typeface="Arial" panose="020B0604020202020204" pitchFamily="34" charset="0"/>
              <a:cs typeface="Arial" panose="020B0604020202020204" pitchFamily="34" charset="0"/>
            </a:endParaRPr>
          </a:p>
        </p:txBody>
      </p:sp>
      <p:sp>
        <p:nvSpPr>
          <p:cNvPr id="10" name="CuadroTexto 9"/>
          <p:cNvSpPr txBox="1"/>
          <p:nvPr/>
        </p:nvSpPr>
        <p:spPr>
          <a:xfrm>
            <a:off x="276044" y="1449238"/>
            <a:ext cx="7418718" cy="2862322"/>
          </a:xfrm>
          <a:prstGeom prst="rect">
            <a:avLst/>
          </a:prstGeom>
          <a:noFill/>
        </p:spPr>
        <p:txBody>
          <a:bodyPr wrap="square" rtlCol="0">
            <a:spAutoFit/>
          </a:bodyPr>
          <a:lstStyle/>
          <a:p>
            <a:pPr algn="ctr"/>
            <a:r>
              <a:rPr lang="es-ES" dirty="0" smtClean="0"/>
              <a:t>TEXTO ANTERIOR</a:t>
            </a:r>
          </a:p>
          <a:p>
            <a:pPr algn="ctr"/>
            <a:endParaRPr lang="es-ES" dirty="0"/>
          </a:p>
          <a:p>
            <a:pPr algn="just"/>
            <a:r>
              <a:rPr lang="x-none" dirty="0"/>
              <a:t>  </a:t>
            </a:r>
            <a:r>
              <a:rPr lang="es-MX" b="1" dirty="0"/>
              <a:t>Artículo 15-C</a:t>
            </a:r>
            <a:r>
              <a:rPr lang="es-MX" b="1" dirty="0" smtClean="0"/>
              <a:t>.-</a:t>
            </a:r>
            <a:r>
              <a:rPr lang="es-MX" dirty="0" smtClean="0"/>
              <a:t> </a:t>
            </a:r>
            <a:r>
              <a:rPr lang="es-MX" dirty="0"/>
              <a:t>La empresa contratante de los servicios deberá cerciorarse permanentemente que la empresa contratista, cumple con las disposiciones aplicables en materia de seguridad, salud y medio ambiente en el trabajo, respecto de los trabajadores de esta última.</a:t>
            </a:r>
            <a:endParaRPr lang="en-US" dirty="0"/>
          </a:p>
          <a:p>
            <a:pPr algn="just"/>
            <a:r>
              <a:rPr lang="es-MX" dirty="0"/>
              <a:t> </a:t>
            </a:r>
            <a:endParaRPr lang="en-US" dirty="0"/>
          </a:p>
          <a:p>
            <a:pPr algn="just"/>
            <a:r>
              <a:rPr lang="es-MX" dirty="0"/>
              <a:t>Lo anterior, podrá ser cumplido a través de una unidad de verificación debidamente acreditada y aprobada en términos de las disposiciones legales aplicables.</a:t>
            </a:r>
            <a:endParaRPr lang="en-US" dirty="0"/>
          </a:p>
        </p:txBody>
      </p:sp>
      <p:sp>
        <p:nvSpPr>
          <p:cNvPr id="13" name="CuadroTexto 12"/>
          <p:cNvSpPr txBox="1"/>
          <p:nvPr/>
        </p:nvSpPr>
        <p:spPr>
          <a:xfrm>
            <a:off x="8177842" y="1385986"/>
            <a:ext cx="3709357" cy="1785104"/>
          </a:xfrm>
          <a:prstGeom prst="rect">
            <a:avLst/>
          </a:prstGeom>
          <a:noFill/>
        </p:spPr>
        <p:txBody>
          <a:bodyPr wrap="square" rtlCol="0">
            <a:spAutoFit/>
          </a:bodyPr>
          <a:lstStyle/>
          <a:p>
            <a:pPr algn="ctr"/>
            <a:r>
              <a:rPr lang="es-ES" dirty="0" smtClean="0"/>
              <a:t>TEXTO ACTUAL</a:t>
            </a:r>
          </a:p>
          <a:p>
            <a:pPr algn="ctr"/>
            <a:endParaRPr lang="es-ES" dirty="0"/>
          </a:p>
          <a:p>
            <a:pPr lvl="0" indent="182563" algn="just" eaLnBrk="0" fontAlgn="base" hangingPunct="0">
              <a:spcBef>
                <a:spcPct val="0"/>
              </a:spcBef>
              <a:spcAft>
                <a:spcPct val="0"/>
              </a:spcAft>
            </a:pPr>
            <a:r>
              <a:rPr lang="es-ES_tradnl" altLang="en-US" b="1" dirty="0">
                <a:ea typeface="Times New Roman" panose="02020603050405020304" pitchFamily="18" charset="0"/>
                <a:cs typeface="Arial" panose="020B0604020202020204" pitchFamily="34" charset="0"/>
              </a:rPr>
              <a:t>Artículo </a:t>
            </a:r>
            <a:r>
              <a:rPr lang="es-ES_tradnl" altLang="en-US" b="1" dirty="0" smtClean="0">
                <a:ea typeface="Times New Roman" panose="02020603050405020304" pitchFamily="18" charset="0"/>
                <a:cs typeface="Arial" panose="020B0604020202020204" pitchFamily="34" charset="0"/>
              </a:rPr>
              <a:t>15-C.-</a:t>
            </a:r>
            <a:r>
              <a:rPr lang="es-ES_tradnl" altLang="en-US" dirty="0" smtClean="0">
                <a:ea typeface="Times New Roman" panose="02020603050405020304" pitchFamily="18" charset="0"/>
                <a:cs typeface="Arial" panose="020B0604020202020204" pitchFamily="34" charset="0"/>
              </a:rPr>
              <a:t> </a:t>
            </a:r>
            <a:r>
              <a:rPr lang="es-ES_tradnl" altLang="en-US" b="1" dirty="0" smtClean="0">
                <a:ea typeface="Times New Roman" panose="02020603050405020304" pitchFamily="18" charset="0"/>
                <a:cs typeface="Arial" panose="020B0604020202020204" pitchFamily="34" charset="0"/>
              </a:rPr>
              <a:t>(DEROGADO)</a:t>
            </a:r>
          </a:p>
          <a:p>
            <a:pPr lvl="0" indent="182563" algn="just" eaLnBrk="0" fontAlgn="base" hangingPunct="0">
              <a:spcBef>
                <a:spcPct val="0"/>
              </a:spcBef>
              <a:spcAft>
                <a:spcPct val="0"/>
              </a:spcAft>
            </a:pPr>
            <a:r>
              <a:rPr lang="es-ES_tradnl" altLang="en-US" dirty="0" smtClean="0">
                <a:ea typeface="Times New Roman" panose="02020603050405020304" pitchFamily="18" charset="0"/>
                <a:cs typeface="Arial" panose="020B0604020202020204" pitchFamily="34" charset="0"/>
              </a:rPr>
              <a:t> </a:t>
            </a:r>
            <a:endParaRPr lang="es-ES_tradnl" sz="2000" dirty="0" smtClean="0"/>
          </a:p>
          <a:p>
            <a:pPr algn="just"/>
            <a:endParaRPr lang="en-US" sz="2000" dirty="0"/>
          </a:p>
          <a:p>
            <a:pPr algn="just"/>
            <a:endParaRPr lang="en-US" dirty="0"/>
          </a:p>
        </p:txBody>
      </p:sp>
      <p:sp>
        <p:nvSpPr>
          <p:cNvPr id="11" name="CuadroTexto 10"/>
          <p:cNvSpPr txBox="1"/>
          <p:nvPr/>
        </p:nvSpPr>
        <p:spPr>
          <a:xfrm>
            <a:off x="498878" y="5813734"/>
            <a:ext cx="5298074" cy="400110"/>
          </a:xfrm>
          <a:prstGeom prst="rect">
            <a:avLst/>
          </a:prstGeom>
          <a:noFill/>
        </p:spPr>
        <p:txBody>
          <a:bodyPr wrap="square" rtlCol="0">
            <a:spAutoFit/>
          </a:bodyPr>
          <a:lstStyle/>
          <a:p>
            <a:pPr algn="ctr"/>
            <a:r>
              <a:rPr lang="es-ES" sz="2000" b="1" dirty="0" smtClean="0">
                <a:latin typeface="Arial" panose="020B0604020202020204" pitchFamily="34" charset="0"/>
                <a:cs typeface="Arial" panose="020B0604020202020204" pitchFamily="34" charset="0"/>
              </a:rPr>
              <a:t>DEROGACIÓN DE REGLAS OPERATIVAS</a:t>
            </a: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20355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12 Conector recto"/>
          <p:cNvCxnSpPr/>
          <p:nvPr/>
        </p:nvCxnSpPr>
        <p:spPr>
          <a:xfrm>
            <a:off x="6849751" y="1262253"/>
            <a:ext cx="4248473"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 name="12 Conector recto"/>
          <p:cNvCxnSpPr/>
          <p:nvPr/>
        </p:nvCxnSpPr>
        <p:spPr>
          <a:xfrm>
            <a:off x="731790" y="6299915"/>
            <a:ext cx="5146496" cy="9061"/>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1471" y="5728269"/>
            <a:ext cx="2425295" cy="1129731"/>
          </a:xfrm>
          <a:prstGeom prst="rect">
            <a:avLst/>
          </a:prstGeom>
          <a:noFill/>
        </p:spPr>
      </p:pic>
      <p:pic>
        <p:nvPicPr>
          <p:cNvPr id="7" name="Picture 2" descr="INPC | Revista MCP">
            <a:extLst>
              <a:ext uri="{FF2B5EF4-FFF2-40B4-BE49-F238E27FC236}">
                <a16:creationId xmlns:a16="http://schemas.microsoft.com/office/drawing/2014/main" id="{3F40F4AA-ECCE-46DD-9D21-DA6D15D80E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151"/>
            <a:ext cx="3173627" cy="644942"/>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p:cNvSpPr txBox="1"/>
          <p:nvPr/>
        </p:nvSpPr>
        <p:spPr>
          <a:xfrm>
            <a:off x="6651345" y="653148"/>
            <a:ext cx="4718272" cy="461665"/>
          </a:xfrm>
          <a:prstGeom prst="rect">
            <a:avLst/>
          </a:prstGeom>
          <a:noFill/>
        </p:spPr>
        <p:txBody>
          <a:bodyPr wrap="square" rtlCol="0">
            <a:spAutoFit/>
          </a:bodyPr>
          <a:lstStyle/>
          <a:p>
            <a:r>
              <a:rPr lang="es-ES" sz="2400" b="1" dirty="0" smtClean="0">
                <a:latin typeface="Arial" panose="020B0604020202020204" pitchFamily="34" charset="0"/>
                <a:cs typeface="Arial" panose="020B0604020202020204" pitchFamily="34" charset="0"/>
              </a:rPr>
              <a:t>LEY FEDERAL DEL TRABAJO</a:t>
            </a:r>
            <a:endParaRPr lang="en-US" sz="2400" b="1" dirty="0">
              <a:latin typeface="Arial" panose="020B0604020202020204" pitchFamily="34" charset="0"/>
              <a:cs typeface="Arial" panose="020B0604020202020204" pitchFamily="34" charset="0"/>
            </a:endParaRPr>
          </a:p>
        </p:txBody>
      </p:sp>
      <p:sp>
        <p:nvSpPr>
          <p:cNvPr id="10" name="CuadroTexto 9"/>
          <p:cNvSpPr txBox="1"/>
          <p:nvPr/>
        </p:nvSpPr>
        <p:spPr>
          <a:xfrm>
            <a:off x="276044" y="1449238"/>
            <a:ext cx="7418718" cy="1754326"/>
          </a:xfrm>
          <a:prstGeom prst="rect">
            <a:avLst/>
          </a:prstGeom>
          <a:noFill/>
        </p:spPr>
        <p:txBody>
          <a:bodyPr wrap="square" rtlCol="0">
            <a:spAutoFit/>
          </a:bodyPr>
          <a:lstStyle/>
          <a:p>
            <a:pPr algn="ctr"/>
            <a:r>
              <a:rPr lang="es-ES" dirty="0" smtClean="0"/>
              <a:t>TEXTO ANTERIOR</a:t>
            </a:r>
          </a:p>
          <a:p>
            <a:pPr algn="ctr"/>
            <a:endParaRPr lang="es-ES" dirty="0"/>
          </a:p>
          <a:p>
            <a:pPr algn="just"/>
            <a:r>
              <a:rPr lang="x-none" dirty="0"/>
              <a:t>  </a:t>
            </a:r>
            <a:r>
              <a:rPr lang="es-MX" b="1" dirty="0"/>
              <a:t>Artículo 15-D.</a:t>
            </a:r>
            <a:r>
              <a:rPr lang="es-MX" dirty="0"/>
              <a:t> No se permitirá el régimen de subcontratación cuando se transfieran de manera deliberada trabajadores de la contratante a la subcontratista con el fin de disminuir derechos laborales; en este caso, se estará a lo dispuesto por el artículo 1004-C y siguientes de esta Ley.</a:t>
            </a:r>
            <a:endParaRPr lang="en-US" dirty="0"/>
          </a:p>
        </p:txBody>
      </p:sp>
      <p:sp>
        <p:nvSpPr>
          <p:cNvPr id="13" name="CuadroTexto 12"/>
          <p:cNvSpPr txBox="1"/>
          <p:nvPr/>
        </p:nvSpPr>
        <p:spPr>
          <a:xfrm>
            <a:off x="8177842" y="1385986"/>
            <a:ext cx="3709357" cy="1785104"/>
          </a:xfrm>
          <a:prstGeom prst="rect">
            <a:avLst/>
          </a:prstGeom>
          <a:noFill/>
        </p:spPr>
        <p:txBody>
          <a:bodyPr wrap="square" rtlCol="0">
            <a:spAutoFit/>
          </a:bodyPr>
          <a:lstStyle/>
          <a:p>
            <a:pPr algn="ctr"/>
            <a:r>
              <a:rPr lang="es-ES" dirty="0" smtClean="0"/>
              <a:t>TEXTO ACTUAL</a:t>
            </a:r>
          </a:p>
          <a:p>
            <a:pPr algn="ctr"/>
            <a:endParaRPr lang="es-ES" dirty="0"/>
          </a:p>
          <a:p>
            <a:pPr lvl="0" indent="182563" algn="just" eaLnBrk="0" fontAlgn="base" hangingPunct="0">
              <a:spcBef>
                <a:spcPct val="0"/>
              </a:spcBef>
              <a:spcAft>
                <a:spcPct val="0"/>
              </a:spcAft>
            </a:pPr>
            <a:r>
              <a:rPr lang="es-ES_tradnl" altLang="en-US" b="1" dirty="0">
                <a:ea typeface="Times New Roman" panose="02020603050405020304" pitchFamily="18" charset="0"/>
                <a:cs typeface="Arial" panose="020B0604020202020204" pitchFamily="34" charset="0"/>
              </a:rPr>
              <a:t>Artículo </a:t>
            </a:r>
            <a:r>
              <a:rPr lang="es-ES_tradnl" altLang="en-US" b="1" dirty="0" smtClean="0">
                <a:ea typeface="Times New Roman" panose="02020603050405020304" pitchFamily="18" charset="0"/>
                <a:cs typeface="Arial" panose="020B0604020202020204" pitchFamily="34" charset="0"/>
              </a:rPr>
              <a:t>15-D.-</a:t>
            </a:r>
            <a:r>
              <a:rPr lang="es-ES_tradnl" altLang="en-US" dirty="0" smtClean="0">
                <a:ea typeface="Times New Roman" panose="02020603050405020304" pitchFamily="18" charset="0"/>
                <a:cs typeface="Arial" panose="020B0604020202020204" pitchFamily="34" charset="0"/>
              </a:rPr>
              <a:t> </a:t>
            </a:r>
            <a:r>
              <a:rPr lang="es-ES_tradnl" altLang="en-US" b="1" dirty="0" smtClean="0">
                <a:ea typeface="Times New Roman" panose="02020603050405020304" pitchFamily="18" charset="0"/>
                <a:cs typeface="Arial" panose="020B0604020202020204" pitchFamily="34" charset="0"/>
              </a:rPr>
              <a:t>(DEROGADO)</a:t>
            </a:r>
          </a:p>
          <a:p>
            <a:pPr lvl="0" indent="182563" algn="just" eaLnBrk="0" fontAlgn="base" hangingPunct="0">
              <a:spcBef>
                <a:spcPct val="0"/>
              </a:spcBef>
              <a:spcAft>
                <a:spcPct val="0"/>
              </a:spcAft>
            </a:pPr>
            <a:r>
              <a:rPr lang="es-ES_tradnl" altLang="en-US" dirty="0" smtClean="0">
                <a:ea typeface="Times New Roman" panose="02020603050405020304" pitchFamily="18" charset="0"/>
                <a:cs typeface="Arial" panose="020B0604020202020204" pitchFamily="34" charset="0"/>
              </a:rPr>
              <a:t> </a:t>
            </a:r>
            <a:endParaRPr lang="es-ES_tradnl" sz="2000" dirty="0" smtClean="0"/>
          </a:p>
          <a:p>
            <a:pPr algn="just"/>
            <a:endParaRPr lang="en-US" sz="2000" dirty="0"/>
          </a:p>
          <a:p>
            <a:pPr algn="just"/>
            <a:endParaRPr lang="en-US" dirty="0"/>
          </a:p>
        </p:txBody>
      </p:sp>
      <p:sp>
        <p:nvSpPr>
          <p:cNvPr id="11" name="CuadroTexto 10"/>
          <p:cNvSpPr txBox="1"/>
          <p:nvPr/>
        </p:nvSpPr>
        <p:spPr>
          <a:xfrm>
            <a:off x="498878" y="5813734"/>
            <a:ext cx="5298074" cy="400110"/>
          </a:xfrm>
          <a:prstGeom prst="rect">
            <a:avLst/>
          </a:prstGeom>
          <a:noFill/>
        </p:spPr>
        <p:txBody>
          <a:bodyPr wrap="square" rtlCol="0">
            <a:spAutoFit/>
          </a:bodyPr>
          <a:lstStyle/>
          <a:p>
            <a:pPr algn="ctr"/>
            <a:r>
              <a:rPr lang="es-ES" sz="2000" b="1" dirty="0" smtClean="0">
                <a:latin typeface="Arial" panose="020B0604020202020204" pitchFamily="34" charset="0"/>
                <a:cs typeface="Arial" panose="020B0604020202020204" pitchFamily="34" charset="0"/>
              </a:rPr>
              <a:t>DEROGACIÓN DE REGLAS OPERATIVAS</a:t>
            </a:r>
            <a:endParaRPr lang="en-US" sz="2000" b="1" dirty="0">
              <a:latin typeface="Arial" panose="020B0604020202020204" pitchFamily="34" charset="0"/>
              <a:cs typeface="Arial" panose="020B0604020202020204" pitchFamily="34" charset="0"/>
            </a:endParaRPr>
          </a:p>
        </p:txBody>
      </p:sp>
      <p:pic>
        <p:nvPicPr>
          <p:cNvPr id="6146" name="Picture 2" descr="Subcontratación y Derecho de la UE | Empresas | Cinco Día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6764" y="3705734"/>
            <a:ext cx="3133725" cy="1457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05485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12 Conector recto"/>
          <p:cNvCxnSpPr/>
          <p:nvPr/>
        </p:nvCxnSpPr>
        <p:spPr>
          <a:xfrm>
            <a:off x="6849751" y="1262253"/>
            <a:ext cx="4248473"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 name="12 Conector recto"/>
          <p:cNvCxnSpPr/>
          <p:nvPr/>
        </p:nvCxnSpPr>
        <p:spPr>
          <a:xfrm>
            <a:off x="731790" y="6299915"/>
            <a:ext cx="5146496" cy="9061"/>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1471" y="5728269"/>
            <a:ext cx="2425295" cy="1129731"/>
          </a:xfrm>
          <a:prstGeom prst="rect">
            <a:avLst/>
          </a:prstGeom>
          <a:noFill/>
        </p:spPr>
      </p:pic>
      <p:pic>
        <p:nvPicPr>
          <p:cNvPr id="7" name="Picture 2" descr="INPC | Revista MCP">
            <a:extLst>
              <a:ext uri="{FF2B5EF4-FFF2-40B4-BE49-F238E27FC236}">
                <a16:creationId xmlns:a16="http://schemas.microsoft.com/office/drawing/2014/main" id="{3F40F4AA-ECCE-46DD-9D21-DA6D15D80E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151"/>
            <a:ext cx="3173627" cy="644942"/>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p:cNvSpPr txBox="1"/>
          <p:nvPr/>
        </p:nvSpPr>
        <p:spPr>
          <a:xfrm>
            <a:off x="6651345" y="653148"/>
            <a:ext cx="4718272" cy="461665"/>
          </a:xfrm>
          <a:prstGeom prst="rect">
            <a:avLst/>
          </a:prstGeom>
          <a:noFill/>
        </p:spPr>
        <p:txBody>
          <a:bodyPr wrap="square" rtlCol="0">
            <a:spAutoFit/>
          </a:bodyPr>
          <a:lstStyle/>
          <a:p>
            <a:r>
              <a:rPr lang="es-ES" sz="2400" b="1" dirty="0" smtClean="0">
                <a:latin typeface="Arial" panose="020B0604020202020204" pitchFamily="34" charset="0"/>
                <a:cs typeface="Arial" panose="020B0604020202020204" pitchFamily="34" charset="0"/>
              </a:rPr>
              <a:t>LEY FEDERAL DEL TRABAJO</a:t>
            </a:r>
            <a:endParaRPr lang="en-US" sz="2400" b="1" dirty="0">
              <a:latin typeface="Arial" panose="020B0604020202020204" pitchFamily="34" charset="0"/>
              <a:cs typeface="Arial" panose="020B0604020202020204" pitchFamily="34" charset="0"/>
            </a:endParaRPr>
          </a:p>
        </p:txBody>
      </p:sp>
      <p:sp>
        <p:nvSpPr>
          <p:cNvPr id="10" name="CuadroTexto 9"/>
          <p:cNvSpPr txBox="1"/>
          <p:nvPr/>
        </p:nvSpPr>
        <p:spPr>
          <a:xfrm>
            <a:off x="276044" y="1449238"/>
            <a:ext cx="6150635" cy="3693319"/>
          </a:xfrm>
          <a:prstGeom prst="rect">
            <a:avLst/>
          </a:prstGeom>
          <a:noFill/>
        </p:spPr>
        <p:txBody>
          <a:bodyPr wrap="square" rtlCol="0">
            <a:spAutoFit/>
          </a:bodyPr>
          <a:lstStyle/>
          <a:p>
            <a:pPr algn="ctr"/>
            <a:r>
              <a:rPr lang="es-ES" dirty="0" smtClean="0"/>
              <a:t>TEXTO ANTERIOR</a:t>
            </a:r>
          </a:p>
          <a:p>
            <a:pPr algn="ctr"/>
            <a:endParaRPr lang="es-ES" dirty="0"/>
          </a:p>
          <a:p>
            <a:pPr algn="just"/>
            <a:r>
              <a:rPr lang="x-none" dirty="0"/>
              <a:t>  </a:t>
            </a:r>
            <a:r>
              <a:rPr lang="es-MX" b="1" dirty="0"/>
              <a:t>Artículo 41.- </a:t>
            </a:r>
            <a:r>
              <a:rPr lang="es-MX" dirty="0"/>
              <a:t>La substitución de patrón no afectará las relaciones de trabajo de la empresa o establecimiento. El patrón substituido será solidariamente responsable con el nuevo por las obligaciones derivadas de las relaciones de trabajo y de la Ley, nacidas antes de la fecha de la substitución, hasta por el término de seis meses; concluido éste, subsistirá únicamente la responsabilidad del nuevo patrón.</a:t>
            </a:r>
            <a:endParaRPr lang="en-US" dirty="0"/>
          </a:p>
          <a:p>
            <a:pPr algn="just"/>
            <a:r>
              <a:rPr lang="x-none" dirty="0"/>
              <a:t> </a:t>
            </a:r>
            <a:endParaRPr lang="en-US" dirty="0"/>
          </a:p>
          <a:p>
            <a:pPr algn="just"/>
            <a:r>
              <a:rPr lang="es-MX" dirty="0"/>
              <a:t>El término de seis meses a que se refiere el párrafo anterior, se contará a partir de la fecha en que se hubiese dado aviso de la substitución al sindicato o a los trabajadores.</a:t>
            </a:r>
            <a:endParaRPr lang="en-US" dirty="0"/>
          </a:p>
        </p:txBody>
      </p:sp>
      <p:sp>
        <p:nvSpPr>
          <p:cNvPr id="13" name="CuadroTexto 12"/>
          <p:cNvSpPr txBox="1"/>
          <p:nvPr/>
        </p:nvSpPr>
        <p:spPr>
          <a:xfrm>
            <a:off x="6737230" y="1429116"/>
            <a:ext cx="5149969" cy="2616101"/>
          </a:xfrm>
          <a:prstGeom prst="rect">
            <a:avLst/>
          </a:prstGeom>
          <a:noFill/>
        </p:spPr>
        <p:txBody>
          <a:bodyPr wrap="square" rtlCol="0">
            <a:spAutoFit/>
          </a:bodyPr>
          <a:lstStyle/>
          <a:p>
            <a:pPr algn="ctr"/>
            <a:r>
              <a:rPr lang="es-ES" dirty="0" smtClean="0"/>
              <a:t>TEXTO ACTUAL</a:t>
            </a:r>
          </a:p>
          <a:p>
            <a:pPr algn="ctr"/>
            <a:endParaRPr lang="es-ES" dirty="0"/>
          </a:p>
          <a:p>
            <a:pPr algn="just"/>
            <a:r>
              <a:rPr lang="es-ES_tradnl" b="1" dirty="0"/>
              <a:t>Artículo 41.- ...</a:t>
            </a:r>
            <a:endParaRPr lang="en-US" dirty="0"/>
          </a:p>
          <a:p>
            <a:pPr algn="just"/>
            <a:r>
              <a:rPr lang="es-ES_tradnl" b="1" dirty="0"/>
              <a:t>...</a:t>
            </a:r>
            <a:endParaRPr lang="en-US" dirty="0"/>
          </a:p>
          <a:p>
            <a:pPr algn="just"/>
            <a:r>
              <a:rPr lang="es-ES_tradnl" dirty="0"/>
              <a:t>Para que surta efectos la sustitución patronal deberán transmitirse los bienes objeto de la empresa o establecimiento al patrón sustituto.</a:t>
            </a:r>
            <a:endParaRPr lang="en-US" dirty="0"/>
          </a:p>
          <a:p>
            <a:pPr algn="just"/>
            <a:endParaRPr lang="en-US" sz="2000" dirty="0"/>
          </a:p>
          <a:p>
            <a:pPr algn="just"/>
            <a:endParaRPr lang="en-US" dirty="0"/>
          </a:p>
        </p:txBody>
      </p:sp>
      <p:sp>
        <p:nvSpPr>
          <p:cNvPr id="11" name="CuadroTexto 10"/>
          <p:cNvSpPr txBox="1"/>
          <p:nvPr/>
        </p:nvSpPr>
        <p:spPr>
          <a:xfrm>
            <a:off x="498878" y="5503184"/>
            <a:ext cx="5298074" cy="707886"/>
          </a:xfrm>
          <a:prstGeom prst="rect">
            <a:avLst/>
          </a:prstGeom>
          <a:noFill/>
        </p:spPr>
        <p:txBody>
          <a:bodyPr wrap="square" rtlCol="0">
            <a:spAutoFit/>
          </a:bodyPr>
          <a:lstStyle/>
          <a:p>
            <a:pPr algn="ctr"/>
            <a:r>
              <a:rPr lang="es-ES" sz="2000" b="1" dirty="0" smtClean="0">
                <a:latin typeface="Arial" panose="020B0604020202020204" pitchFamily="34" charset="0"/>
                <a:cs typeface="Arial" panose="020B0604020202020204" pitchFamily="34" charset="0"/>
              </a:rPr>
              <a:t>RÉGIMEN PATRIMONIAL DE LA SUSTITUCIÓN PATRONAL</a:t>
            </a:r>
            <a:endParaRPr lang="en-US" sz="2000" b="1" dirty="0">
              <a:latin typeface="Arial" panose="020B0604020202020204" pitchFamily="34" charset="0"/>
              <a:cs typeface="Arial" panose="020B0604020202020204" pitchFamily="34" charset="0"/>
            </a:endParaRPr>
          </a:p>
        </p:txBody>
      </p:sp>
      <p:pic>
        <p:nvPicPr>
          <p:cNvPr id="3" name="Imagen 2"/>
          <p:cNvPicPr>
            <a:picLocks noChangeAspect="1"/>
          </p:cNvPicPr>
          <p:nvPr/>
        </p:nvPicPr>
        <p:blipFill>
          <a:blip r:embed="rId4"/>
          <a:stretch>
            <a:fillRect/>
          </a:stretch>
        </p:blipFill>
        <p:spPr>
          <a:xfrm>
            <a:off x="7652529" y="3853581"/>
            <a:ext cx="3028950" cy="1514475"/>
          </a:xfrm>
          <a:prstGeom prst="rect">
            <a:avLst/>
          </a:prstGeom>
        </p:spPr>
      </p:pic>
    </p:spTree>
    <p:extLst>
      <p:ext uri="{BB962C8B-B14F-4D97-AF65-F5344CB8AC3E}">
        <p14:creationId xmlns:p14="http://schemas.microsoft.com/office/powerpoint/2010/main" val="8519810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12 Conector recto"/>
          <p:cNvCxnSpPr/>
          <p:nvPr/>
        </p:nvCxnSpPr>
        <p:spPr>
          <a:xfrm>
            <a:off x="6849751" y="1262253"/>
            <a:ext cx="4248473"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 name="12 Conector recto"/>
          <p:cNvCxnSpPr/>
          <p:nvPr/>
        </p:nvCxnSpPr>
        <p:spPr>
          <a:xfrm>
            <a:off x="731790" y="6299915"/>
            <a:ext cx="5146496" cy="9061"/>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1471" y="5728269"/>
            <a:ext cx="2425295" cy="1129731"/>
          </a:xfrm>
          <a:prstGeom prst="rect">
            <a:avLst/>
          </a:prstGeom>
          <a:noFill/>
        </p:spPr>
      </p:pic>
      <p:pic>
        <p:nvPicPr>
          <p:cNvPr id="7" name="Picture 2" descr="INPC | Revista MCP">
            <a:extLst>
              <a:ext uri="{FF2B5EF4-FFF2-40B4-BE49-F238E27FC236}">
                <a16:creationId xmlns:a16="http://schemas.microsoft.com/office/drawing/2014/main" id="{3F40F4AA-ECCE-46DD-9D21-DA6D15D80E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151"/>
            <a:ext cx="3173627" cy="644942"/>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p:cNvSpPr txBox="1"/>
          <p:nvPr/>
        </p:nvSpPr>
        <p:spPr>
          <a:xfrm>
            <a:off x="6651345" y="653148"/>
            <a:ext cx="4718272" cy="461665"/>
          </a:xfrm>
          <a:prstGeom prst="rect">
            <a:avLst/>
          </a:prstGeom>
          <a:noFill/>
        </p:spPr>
        <p:txBody>
          <a:bodyPr wrap="square" rtlCol="0">
            <a:spAutoFit/>
          </a:bodyPr>
          <a:lstStyle/>
          <a:p>
            <a:r>
              <a:rPr lang="es-ES" sz="2400" b="1" dirty="0" smtClean="0">
                <a:latin typeface="Arial" panose="020B0604020202020204" pitchFamily="34" charset="0"/>
                <a:cs typeface="Arial" panose="020B0604020202020204" pitchFamily="34" charset="0"/>
              </a:rPr>
              <a:t>LEY FEDERAL DEL TRABAJO</a:t>
            </a:r>
            <a:endParaRPr lang="en-US" sz="2400" b="1" dirty="0">
              <a:latin typeface="Arial" panose="020B0604020202020204" pitchFamily="34" charset="0"/>
              <a:cs typeface="Arial" panose="020B0604020202020204" pitchFamily="34" charset="0"/>
            </a:endParaRPr>
          </a:p>
        </p:txBody>
      </p:sp>
      <p:sp>
        <p:nvSpPr>
          <p:cNvPr id="10" name="CuadroTexto 9"/>
          <p:cNvSpPr txBox="1"/>
          <p:nvPr/>
        </p:nvSpPr>
        <p:spPr>
          <a:xfrm>
            <a:off x="276044" y="1449238"/>
            <a:ext cx="6150635" cy="2308324"/>
          </a:xfrm>
          <a:prstGeom prst="rect">
            <a:avLst/>
          </a:prstGeom>
          <a:noFill/>
        </p:spPr>
        <p:txBody>
          <a:bodyPr wrap="square" rtlCol="0">
            <a:spAutoFit/>
          </a:bodyPr>
          <a:lstStyle/>
          <a:p>
            <a:pPr algn="ctr"/>
            <a:r>
              <a:rPr lang="es-ES" dirty="0" smtClean="0"/>
              <a:t>TEXTO ANTERIOR</a:t>
            </a:r>
          </a:p>
          <a:p>
            <a:pPr algn="ctr"/>
            <a:endParaRPr lang="es-ES" dirty="0"/>
          </a:p>
          <a:p>
            <a:pPr lvl="0" indent="182563" algn="just" eaLnBrk="0" fontAlgn="base" hangingPunct="0">
              <a:spcBef>
                <a:spcPct val="0"/>
              </a:spcBef>
              <a:spcAft>
                <a:spcPct val="0"/>
              </a:spcAft>
            </a:pPr>
            <a:r>
              <a:rPr lang="x-none" dirty="0"/>
              <a:t> </a:t>
            </a:r>
            <a:r>
              <a:rPr lang="es-ES_tradnl" altLang="en-US" b="1" dirty="0" smtClean="0">
                <a:ea typeface="Times New Roman" panose="02020603050405020304" pitchFamily="18" charset="0"/>
                <a:cs typeface="Arial" panose="020B0604020202020204" pitchFamily="34" charset="0"/>
              </a:rPr>
              <a:t>Artículo 127.-</a:t>
            </a:r>
            <a:r>
              <a:rPr lang="es-ES_tradnl" altLang="en-US" dirty="0" smtClean="0">
                <a:ea typeface="Times New Roman" panose="02020603050405020304" pitchFamily="18" charset="0"/>
                <a:cs typeface="Arial" panose="020B0604020202020204" pitchFamily="34" charset="0"/>
              </a:rPr>
              <a:t> El derecho de los trabajadores a participar en el reparto de utilidades, reconocido en la Constitución Política de los Estados Unidos Mexicanos, se ajustará a las normas siguientes:</a:t>
            </a:r>
          </a:p>
          <a:p>
            <a:pPr lvl="0" indent="182563" algn="just" eaLnBrk="0" fontAlgn="base" hangingPunct="0">
              <a:spcBef>
                <a:spcPct val="0"/>
              </a:spcBef>
              <a:spcAft>
                <a:spcPct val="0"/>
              </a:spcAft>
            </a:pPr>
            <a:endParaRPr kumimoji="0" lang="en-US" altLang="en-US" b="0" i="0" u="none" strike="noStrike" cap="none" normalizeH="0" baseline="0" dirty="0" smtClean="0">
              <a:ln>
                <a:noFill/>
              </a:ln>
              <a:solidFill>
                <a:schemeClr val="tx1"/>
              </a:solidFill>
              <a:effectLst/>
            </a:endParaRPr>
          </a:p>
          <a:p>
            <a:pPr marL="400050" lvl="0" indent="-400050" algn="just" eaLnBrk="0" fontAlgn="base" hangingPunct="0">
              <a:spcBef>
                <a:spcPct val="0"/>
              </a:spcBef>
              <a:spcAft>
                <a:spcPct val="0"/>
              </a:spcAft>
              <a:buAutoNum type="romanUcPeriod"/>
            </a:pPr>
            <a:r>
              <a:rPr lang="es-ES_tradnl" altLang="en-US" dirty="0" smtClean="0">
                <a:ea typeface="Times New Roman" panose="02020603050405020304" pitchFamily="18" charset="0"/>
                <a:cs typeface="Arial" panose="020B0604020202020204" pitchFamily="34" charset="0"/>
              </a:rPr>
              <a:t>a </a:t>
            </a:r>
            <a:r>
              <a:rPr lang="es-ES_tradnl" altLang="en-US" b="1" dirty="0" smtClean="0">
                <a:ea typeface="Times New Roman" panose="02020603050405020304" pitchFamily="18" charset="0"/>
                <a:cs typeface="Arial" panose="020B0604020202020204" pitchFamily="34" charset="0"/>
              </a:rPr>
              <a:t>VII. ...</a:t>
            </a:r>
          </a:p>
        </p:txBody>
      </p:sp>
      <p:sp>
        <p:nvSpPr>
          <p:cNvPr id="13" name="CuadroTexto 12"/>
          <p:cNvSpPr txBox="1"/>
          <p:nvPr/>
        </p:nvSpPr>
        <p:spPr>
          <a:xfrm>
            <a:off x="6737230" y="1472248"/>
            <a:ext cx="5149969" cy="3970318"/>
          </a:xfrm>
          <a:prstGeom prst="rect">
            <a:avLst/>
          </a:prstGeom>
          <a:noFill/>
        </p:spPr>
        <p:txBody>
          <a:bodyPr wrap="square" rtlCol="0">
            <a:spAutoFit/>
          </a:bodyPr>
          <a:lstStyle/>
          <a:p>
            <a:pPr algn="ctr"/>
            <a:r>
              <a:rPr lang="es-ES" dirty="0" smtClean="0"/>
              <a:t>TEXTO ACTUAL</a:t>
            </a:r>
          </a:p>
          <a:p>
            <a:pPr algn="ctr"/>
            <a:endParaRPr lang="es-ES" dirty="0"/>
          </a:p>
          <a:p>
            <a:pPr lvl="0" indent="182563" algn="just" eaLnBrk="0" fontAlgn="base" hangingPunct="0">
              <a:spcBef>
                <a:spcPct val="0"/>
              </a:spcBef>
              <a:spcAft>
                <a:spcPct val="0"/>
              </a:spcAft>
            </a:pPr>
            <a:r>
              <a:rPr lang="es-ES_tradnl" altLang="en-US" b="1" dirty="0" smtClean="0">
                <a:ea typeface="Times New Roman" panose="02020603050405020304" pitchFamily="18" charset="0"/>
                <a:cs typeface="Arial" panose="020B0604020202020204" pitchFamily="34" charset="0"/>
              </a:rPr>
              <a:t>Artículo 127.-</a:t>
            </a:r>
            <a:r>
              <a:rPr lang="es-ES_tradnl" altLang="en-US" dirty="0" smtClean="0">
                <a:ea typeface="Times New Roman" panose="02020603050405020304" pitchFamily="18" charset="0"/>
                <a:cs typeface="Arial" panose="020B0604020202020204" pitchFamily="34" charset="0"/>
              </a:rPr>
              <a:t> El derecho de los trabajadores a participar en el reparto de utilidades, reconocido en la Constitución Política de los Estados Unidos Mexicanos, se ajustará a las normas siguientes:</a:t>
            </a:r>
          </a:p>
          <a:p>
            <a:pPr lvl="0" indent="182563" algn="just" eaLnBrk="0" fontAlgn="base" hangingPunct="0">
              <a:spcBef>
                <a:spcPct val="0"/>
              </a:spcBef>
              <a:spcAft>
                <a:spcPct val="0"/>
              </a:spcAft>
            </a:pPr>
            <a:endParaRPr kumimoji="0" lang="en-US" altLang="en-US" b="0" i="0" u="none" strike="noStrike" cap="none" normalizeH="0" baseline="0" dirty="0" smtClean="0">
              <a:ln>
                <a:noFill/>
              </a:ln>
              <a:solidFill>
                <a:schemeClr val="tx1"/>
              </a:solidFill>
              <a:effectLst/>
            </a:endParaRPr>
          </a:p>
          <a:p>
            <a:pPr marL="400050" lvl="0" indent="-400050" algn="just" eaLnBrk="0" fontAlgn="base" hangingPunct="0">
              <a:spcBef>
                <a:spcPct val="0"/>
              </a:spcBef>
              <a:spcAft>
                <a:spcPct val="0"/>
              </a:spcAft>
              <a:buAutoNum type="romanUcPeriod"/>
            </a:pPr>
            <a:r>
              <a:rPr lang="es-ES_tradnl" altLang="en-US" dirty="0" smtClean="0">
                <a:ea typeface="Times New Roman" panose="02020603050405020304" pitchFamily="18" charset="0"/>
                <a:cs typeface="Arial" panose="020B0604020202020204" pitchFamily="34" charset="0"/>
              </a:rPr>
              <a:t>a </a:t>
            </a:r>
            <a:r>
              <a:rPr lang="es-ES_tradnl" altLang="en-US" b="1" dirty="0" smtClean="0">
                <a:ea typeface="Times New Roman" panose="02020603050405020304" pitchFamily="18" charset="0"/>
                <a:cs typeface="Arial" panose="020B0604020202020204" pitchFamily="34" charset="0"/>
              </a:rPr>
              <a:t>VII. ...</a:t>
            </a:r>
          </a:p>
          <a:p>
            <a:pPr lvl="0" algn="just" eaLnBrk="0" fontAlgn="base" hangingPunct="0">
              <a:spcBef>
                <a:spcPct val="0"/>
              </a:spcBef>
              <a:spcAft>
                <a:spcPct val="0"/>
              </a:spcAft>
            </a:pPr>
            <a:endParaRPr kumimoji="0" lang="en-US" altLang="en-US" b="0" i="0" u="none" strike="noStrike" cap="none" normalizeH="0" baseline="0" dirty="0" smtClean="0">
              <a:ln>
                <a:noFill/>
              </a:ln>
              <a:solidFill>
                <a:schemeClr val="tx1"/>
              </a:solidFill>
              <a:effectLst/>
            </a:endParaRPr>
          </a:p>
          <a:p>
            <a:pPr lvl="0" algn="just" eaLnBrk="0" fontAlgn="base" hangingPunct="0">
              <a:spcBef>
                <a:spcPct val="0"/>
              </a:spcBef>
              <a:spcAft>
                <a:spcPct val="0"/>
              </a:spcAft>
            </a:pPr>
            <a:r>
              <a:rPr lang="es-ES_tradnl" altLang="en-US" b="1" dirty="0" smtClean="0">
                <a:ea typeface="Times New Roman" panose="02020603050405020304" pitchFamily="18" charset="0"/>
                <a:cs typeface="Arial" panose="020B0604020202020204" pitchFamily="34" charset="0"/>
              </a:rPr>
              <a:t>VIII.</a:t>
            </a:r>
            <a:r>
              <a:rPr lang="es-ES_tradnl" altLang="en-US" dirty="0" smtClean="0">
                <a:ea typeface="Times New Roman" panose="02020603050405020304" pitchFamily="18" charset="0"/>
                <a:cs typeface="Arial" panose="020B0604020202020204" pitchFamily="34" charset="0"/>
              </a:rPr>
              <a:t> 	El monto de la participación de utilidades tendrá como límite máximo tres meses del salario del trabajador o el promedio de la participación recibida en los últimos tres años; se aplicará el monto que resulte más favorable al trabajador.</a:t>
            </a:r>
            <a:endParaRPr kumimoji="0" lang="es-ES_tradnl" altLang="en-US" b="0" i="0" u="none" strike="noStrike" cap="none" normalizeH="0" baseline="0" dirty="0" smtClean="0">
              <a:ln>
                <a:noFill/>
              </a:ln>
              <a:solidFill>
                <a:schemeClr val="tx1"/>
              </a:solidFill>
              <a:effectLst/>
            </a:endParaRPr>
          </a:p>
        </p:txBody>
      </p:sp>
      <p:sp>
        <p:nvSpPr>
          <p:cNvPr id="11" name="CuadroTexto 10"/>
          <p:cNvSpPr txBox="1"/>
          <p:nvPr/>
        </p:nvSpPr>
        <p:spPr>
          <a:xfrm>
            <a:off x="766296" y="5503184"/>
            <a:ext cx="5298074" cy="707886"/>
          </a:xfrm>
          <a:prstGeom prst="rect">
            <a:avLst/>
          </a:prstGeom>
          <a:noFill/>
        </p:spPr>
        <p:txBody>
          <a:bodyPr wrap="square" rtlCol="0">
            <a:spAutoFit/>
          </a:bodyPr>
          <a:lstStyle/>
          <a:p>
            <a:pPr algn="ctr"/>
            <a:r>
              <a:rPr lang="es-ES" sz="2000" b="1" dirty="0" smtClean="0">
                <a:latin typeface="Arial" panose="020B0604020202020204" pitchFamily="34" charset="0"/>
                <a:cs typeface="Arial" panose="020B0604020202020204" pitchFamily="34" charset="0"/>
              </a:rPr>
              <a:t>NUEVA REGLA PARA EL </a:t>
            </a:r>
          </a:p>
          <a:p>
            <a:pPr algn="ctr"/>
            <a:r>
              <a:rPr lang="es-ES" sz="2000" b="1" dirty="0" smtClean="0">
                <a:latin typeface="Arial" panose="020B0604020202020204" pitchFamily="34" charset="0"/>
                <a:cs typeface="Arial" panose="020B0604020202020204" pitchFamily="34" charset="0"/>
              </a:rPr>
              <a:t>PAGO DE LA PTU</a:t>
            </a:r>
            <a:endParaRPr lang="en-US" sz="2000" b="1" dirty="0">
              <a:latin typeface="Arial" panose="020B0604020202020204" pitchFamily="34" charset="0"/>
              <a:cs typeface="Arial" panose="020B0604020202020204" pitchFamily="34" charset="0"/>
            </a:endParaRPr>
          </a:p>
        </p:txBody>
      </p:sp>
      <p:pic>
        <p:nvPicPr>
          <p:cNvPr id="12291" name="Picture 3" descr="PTU en tiempos de COVID-19 | Voz Esmerald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79266" y="3452294"/>
            <a:ext cx="2768779" cy="1559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12663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12 Conector recto"/>
          <p:cNvCxnSpPr/>
          <p:nvPr/>
        </p:nvCxnSpPr>
        <p:spPr>
          <a:xfrm>
            <a:off x="6849751" y="1262253"/>
            <a:ext cx="4248473"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 name="12 Conector recto"/>
          <p:cNvCxnSpPr/>
          <p:nvPr/>
        </p:nvCxnSpPr>
        <p:spPr>
          <a:xfrm>
            <a:off x="731790" y="6299915"/>
            <a:ext cx="5146496" cy="9061"/>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1471" y="5728269"/>
            <a:ext cx="2425295" cy="1129731"/>
          </a:xfrm>
          <a:prstGeom prst="rect">
            <a:avLst/>
          </a:prstGeom>
          <a:noFill/>
        </p:spPr>
      </p:pic>
      <p:pic>
        <p:nvPicPr>
          <p:cNvPr id="7" name="Picture 2" descr="INPC | Revista MCP">
            <a:extLst>
              <a:ext uri="{FF2B5EF4-FFF2-40B4-BE49-F238E27FC236}">
                <a16:creationId xmlns:a16="http://schemas.microsoft.com/office/drawing/2014/main" id="{3F40F4AA-ECCE-46DD-9D21-DA6D15D80E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151"/>
            <a:ext cx="3173627" cy="644942"/>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p:cNvSpPr txBox="1"/>
          <p:nvPr/>
        </p:nvSpPr>
        <p:spPr>
          <a:xfrm>
            <a:off x="6651345" y="653148"/>
            <a:ext cx="4718272" cy="461665"/>
          </a:xfrm>
          <a:prstGeom prst="rect">
            <a:avLst/>
          </a:prstGeom>
          <a:noFill/>
        </p:spPr>
        <p:txBody>
          <a:bodyPr wrap="square" rtlCol="0">
            <a:spAutoFit/>
          </a:bodyPr>
          <a:lstStyle/>
          <a:p>
            <a:r>
              <a:rPr lang="es-ES" sz="2400" b="1" dirty="0" smtClean="0">
                <a:latin typeface="Arial" panose="020B0604020202020204" pitchFamily="34" charset="0"/>
                <a:cs typeface="Arial" panose="020B0604020202020204" pitchFamily="34" charset="0"/>
              </a:rPr>
              <a:t>LEY FEDERAL DEL TRABAJO</a:t>
            </a:r>
            <a:endParaRPr lang="en-US" sz="2400" b="1" dirty="0">
              <a:latin typeface="Arial" panose="020B0604020202020204" pitchFamily="34" charset="0"/>
              <a:cs typeface="Arial" panose="020B0604020202020204" pitchFamily="34" charset="0"/>
            </a:endParaRPr>
          </a:p>
        </p:txBody>
      </p:sp>
      <p:sp>
        <p:nvSpPr>
          <p:cNvPr id="10" name="CuadroTexto 9"/>
          <p:cNvSpPr txBox="1"/>
          <p:nvPr/>
        </p:nvSpPr>
        <p:spPr>
          <a:xfrm>
            <a:off x="276044" y="1759792"/>
            <a:ext cx="5365631" cy="2031325"/>
          </a:xfrm>
          <a:prstGeom prst="rect">
            <a:avLst/>
          </a:prstGeom>
          <a:noFill/>
        </p:spPr>
        <p:txBody>
          <a:bodyPr wrap="square" rtlCol="0">
            <a:spAutoFit/>
          </a:bodyPr>
          <a:lstStyle/>
          <a:p>
            <a:pPr algn="ctr"/>
            <a:r>
              <a:rPr lang="es-ES" dirty="0" smtClean="0"/>
              <a:t>TEXTO ANTERIOR</a:t>
            </a:r>
          </a:p>
          <a:p>
            <a:pPr algn="ctr"/>
            <a:endParaRPr lang="es-ES" dirty="0"/>
          </a:p>
          <a:p>
            <a:pPr algn="just"/>
            <a:r>
              <a:rPr lang="x-none" dirty="0"/>
              <a:t> </a:t>
            </a:r>
            <a:r>
              <a:rPr lang="es-MX" b="1" dirty="0"/>
              <a:t>Artículo 1004-A.- </a:t>
            </a:r>
            <a:r>
              <a:rPr lang="es-MX" dirty="0"/>
              <a:t>Al patrón que no permita la inspección y vigilancia que las autoridades del trabajo practiquen en su establecimiento, se le aplicará una multa de 250 a 5000 veces la Unidad de Medida y Actualización.</a:t>
            </a:r>
            <a:endParaRPr lang="en-US" dirty="0"/>
          </a:p>
        </p:txBody>
      </p:sp>
      <p:sp>
        <p:nvSpPr>
          <p:cNvPr id="13" name="CuadroTexto 12"/>
          <p:cNvSpPr txBox="1"/>
          <p:nvPr/>
        </p:nvSpPr>
        <p:spPr>
          <a:xfrm>
            <a:off x="5878286" y="1739666"/>
            <a:ext cx="6008913" cy="3139321"/>
          </a:xfrm>
          <a:prstGeom prst="rect">
            <a:avLst/>
          </a:prstGeom>
          <a:noFill/>
        </p:spPr>
        <p:txBody>
          <a:bodyPr wrap="square" rtlCol="0">
            <a:spAutoFit/>
          </a:bodyPr>
          <a:lstStyle/>
          <a:p>
            <a:pPr algn="ctr"/>
            <a:r>
              <a:rPr lang="es-ES" dirty="0" smtClean="0"/>
              <a:t>TEXTO ACTUAL</a:t>
            </a:r>
          </a:p>
          <a:p>
            <a:pPr algn="ctr"/>
            <a:endParaRPr lang="es-ES" dirty="0"/>
          </a:p>
          <a:p>
            <a:pPr lvl="0" indent="182563" algn="just" eaLnBrk="0" fontAlgn="base" hangingPunct="0">
              <a:spcBef>
                <a:spcPct val="0"/>
              </a:spcBef>
              <a:spcAft>
                <a:spcPct val="0"/>
              </a:spcAft>
            </a:pPr>
            <a:r>
              <a:rPr lang="es-ES_tradnl" altLang="en-US" b="1" dirty="0">
                <a:ea typeface="Times New Roman" panose="02020603050405020304" pitchFamily="18" charset="0"/>
                <a:cs typeface="Arial" panose="020B0604020202020204" pitchFamily="34" charset="0"/>
              </a:rPr>
              <a:t>Artículo 1004-A.-</a:t>
            </a:r>
            <a:r>
              <a:rPr lang="es-ES_tradnl" altLang="en-US" dirty="0">
                <a:ea typeface="Times New Roman" panose="02020603050405020304" pitchFamily="18" charset="0"/>
                <a:cs typeface="Arial" panose="020B0604020202020204" pitchFamily="34" charset="0"/>
              </a:rPr>
              <a:t> Al patrón que no permita la inspección y vigilancia que las autoridades del trabajo ordenen en su establecimiento, se le notificará por instructivo para que comparezca a exhibir toda la información requerida, apercibido que de no hacerlo se presumirá que no cuenta con ella</a:t>
            </a:r>
            <a:r>
              <a:rPr lang="es-ES_tradnl" altLang="en-US" dirty="0" smtClean="0">
                <a:ea typeface="Times New Roman" panose="02020603050405020304" pitchFamily="18" charset="0"/>
                <a:cs typeface="Arial" panose="020B0604020202020204" pitchFamily="34" charset="0"/>
              </a:rPr>
              <a:t>.</a:t>
            </a:r>
          </a:p>
          <a:p>
            <a:pPr lvl="0" indent="182563" algn="just" eaLnBrk="0" fontAlgn="base" hangingPunct="0">
              <a:spcBef>
                <a:spcPct val="0"/>
              </a:spcBef>
              <a:spcAft>
                <a:spcPct val="0"/>
              </a:spcAft>
            </a:pPr>
            <a:r>
              <a:rPr lang="es-ES_tradnl" altLang="en-US" dirty="0" smtClean="0">
                <a:ea typeface="Times New Roman" panose="02020603050405020304" pitchFamily="18" charset="0"/>
                <a:cs typeface="Arial" panose="020B0604020202020204" pitchFamily="34" charset="0"/>
              </a:rPr>
              <a:t> </a:t>
            </a:r>
            <a:r>
              <a:rPr lang="es-ES_tradnl" altLang="en-US" dirty="0">
                <a:ea typeface="Times New Roman" panose="02020603050405020304" pitchFamily="18" charset="0"/>
                <a:cs typeface="Arial" panose="020B0604020202020204" pitchFamily="34" charset="0"/>
              </a:rPr>
              <a:t>Con independencia de lo anterior, el hecho de no permitir el desahogo de la inspección lo hará acreedor de una multa de 250 a 5,000 veces la Unidad de Medida y Actualización.</a:t>
            </a:r>
            <a:endParaRPr kumimoji="0" lang="es-ES_tradnl" altLang="en-US" sz="4400" b="0" i="0" u="none" strike="noStrike" cap="none" normalizeH="0" baseline="0" dirty="0" smtClean="0">
              <a:ln>
                <a:noFill/>
              </a:ln>
              <a:solidFill>
                <a:schemeClr val="tx1"/>
              </a:solidFill>
              <a:effectLst/>
            </a:endParaRPr>
          </a:p>
        </p:txBody>
      </p:sp>
      <p:sp>
        <p:nvSpPr>
          <p:cNvPr id="11" name="CuadroTexto 10"/>
          <p:cNvSpPr txBox="1"/>
          <p:nvPr/>
        </p:nvSpPr>
        <p:spPr>
          <a:xfrm>
            <a:off x="766296" y="5503184"/>
            <a:ext cx="5298074" cy="707886"/>
          </a:xfrm>
          <a:prstGeom prst="rect">
            <a:avLst/>
          </a:prstGeom>
          <a:noFill/>
        </p:spPr>
        <p:txBody>
          <a:bodyPr wrap="square" rtlCol="0">
            <a:spAutoFit/>
          </a:bodyPr>
          <a:lstStyle/>
          <a:p>
            <a:pPr algn="ctr"/>
            <a:r>
              <a:rPr lang="es-ES" sz="2000" b="1" dirty="0" smtClean="0">
                <a:latin typeface="Arial" panose="020B0604020202020204" pitchFamily="34" charset="0"/>
                <a:cs typeface="Arial" panose="020B0604020202020204" pitchFamily="34" charset="0"/>
              </a:rPr>
              <a:t>NUEVA REGLA PARA EL DESAHOGO </a:t>
            </a:r>
          </a:p>
          <a:p>
            <a:pPr algn="ctr"/>
            <a:r>
              <a:rPr lang="es-ES" sz="2000" b="1" dirty="0" smtClean="0">
                <a:latin typeface="Arial" panose="020B0604020202020204" pitchFamily="34" charset="0"/>
                <a:cs typeface="Arial" panose="020B0604020202020204" pitchFamily="34" charset="0"/>
              </a:rPr>
              <a:t>DE INSPECCIONES DEL TRABAJO</a:t>
            </a:r>
            <a:endParaRPr lang="en-US" sz="2000" b="1" dirty="0">
              <a:latin typeface="Arial" panose="020B0604020202020204" pitchFamily="34" charset="0"/>
              <a:cs typeface="Arial" panose="020B0604020202020204" pitchFamily="34" charset="0"/>
            </a:endParaRPr>
          </a:p>
        </p:txBody>
      </p:sp>
      <p:pic>
        <p:nvPicPr>
          <p:cNvPr id="9" name="Imagen 8"/>
          <p:cNvPicPr>
            <a:picLocks noChangeAspect="1"/>
          </p:cNvPicPr>
          <p:nvPr/>
        </p:nvPicPr>
        <p:blipFill>
          <a:blip r:embed="rId4"/>
          <a:stretch>
            <a:fillRect/>
          </a:stretch>
        </p:blipFill>
        <p:spPr>
          <a:xfrm>
            <a:off x="2062783" y="3726605"/>
            <a:ext cx="2705100" cy="1685925"/>
          </a:xfrm>
          <a:prstGeom prst="rect">
            <a:avLst/>
          </a:prstGeom>
        </p:spPr>
      </p:pic>
    </p:spTree>
    <p:extLst>
      <p:ext uri="{BB962C8B-B14F-4D97-AF65-F5344CB8AC3E}">
        <p14:creationId xmlns:p14="http://schemas.microsoft.com/office/powerpoint/2010/main" val="8770962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12 Conector recto"/>
          <p:cNvCxnSpPr/>
          <p:nvPr/>
        </p:nvCxnSpPr>
        <p:spPr>
          <a:xfrm>
            <a:off x="6849751" y="1262253"/>
            <a:ext cx="4248473"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 name="12 Conector recto"/>
          <p:cNvCxnSpPr/>
          <p:nvPr/>
        </p:nvCxnSpPr>
        <p:spPr>
          <a:xfrm>
            <a:off x="731790" y="6299915"/>
            <a:ext cx="5146496" cy="9061"/>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1471" y="5728269"/>
            <a:ext cx="2425295" cy="1129731"/>
          </a:xfrm>
          <a:prstGeom prst="rect">
            <a:avLst/>
          </a:prstGeom>
          <a:noFill/>
        </p:spPr>
      </p:pic>
      <p:pic>
        <p:nvPicPr>
          <p:cNvPr id="7" name="Picture 2" descr="INPC | Revista MCP">
            <a:extLst>
              <a:ext uri="{FF2B5EF4-FFF2-40B4-BE49-F238E27FC236}">
                <a16:creationId xmlns:a16="http://schemas.microsoft.com/office/drawing/2014/main" id="{3F40F4AA-ECCE-46DD-9D21-DA6D15D80E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151"/>
            <a:ext cx="3173627" cy="644942"/>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p:cNvSpPr txBox="1"/>
          <p:nvPr/>
        </p:nvSpPr>
        <p:spPr>
          <a:xfrm>
            <a:off x="6651345" y="653148"/>
            <a:ext cx="4718272" cy="461665"/>
          </a:xfrm>
          <a:prstGeom prst="rect">
            <a:avLst/>
          </a:prstGeom>
          <a:noFill/>
        </p:spPr>
        <p:txBody>
          <a:bodyPr wrap="square" rtlCol="0">
            <a:spAutoFit/>
          </a:bodyPr>
          <a:lstStyle/>
          <a:p>
            <a:r>
              <a:rPr lang="es-ES" sz="2400" b="1" dirty="0" smtClean="0">
                <a:latin typeface="Arial" panose="020B0604020202020204" pitchFamily="34" charset="0"/>
                <a:cs typeface="Arial" panose="020B0604020202020204" pitchFamily="34" charset="0"/>
              </a:rPr>
              <a:t>LEY FEDERAL DEL TRABAJO</a:t>
            </a:r>
            <a:endParaRPr lang="en-US" sz="2400" b="1" dirty="0">
              <a:latin typeface="Arial" panose="020B0604020202020204" pitchFamily="34" charset="0"/>
              <a:cs typeface="Arial" panose="020B0604020202020204" pitchFamily="34" charset="0"/>
            </a:endParaRPr>
          </a:p>
        </p:txBody>
      </p:sp>
      <p:sp>
        <p:nvSpPr>
          <p:cNvPr id="10" name="CuadroTexto 9"/>
          <p:cNvSpPr txBox="1"/>
          <p:nvPr/>
        </p:nvSpPr>
        <p:spPr>
          <a:xfrm>
            <a:off x="276044" y="1759792"/>
            <a:ext cx="5365631" cy="2031325"/>
          </a:xfrm>
          <a:prstGeom prst="rect">
            <a:avLst/>
          </a:prstGeom>
          <a:noFill/>
        </p:spPr>
        <p:txBody>
          <a:bodyPr wrap="square" rtlCol="0">
            <a:spAutoFit/>
          </a:bodyPr>
          <a:lstStyle/>
          <a:p>
            <a:pPr algn="ctr"/>
            <a:r>
              <a:rPr lang="es-ES" dirty="0" smtClean="0"/>
              <a:t>TEXTO ANTERIOR</a:t>
            </a:r>
          </a:p>
          <a:p>
            <a:pPr algn="ctr"/>
            <a:endParaRPr lang="es-ES" dirty="0"/>
          </a:p>
          <a:p>
            <a:pPr algn="just"/>
            <a:r>
              <a:rPr lang="x-none" dirty="0"/>
              <a:t> </a:t>
            </a:r>
            <a:r>
              <a:rPr lang="es-MX" b="1" dirty="0"/>
              <a:t>Artículo 1004-C.- </a:t>
            </a:r>
            <a:r>
              <a:rPr lang="es-MX" dirty="0"/>
              <a:t>A quien utilice el régimen de subcontratación de personal en forma dolosa, en términos del artículo 15-D de esta Ley, se le impondrá multa por el equivalente de 250 a 5000 veces la Unidad de Medida y Actualización.</a:t>
            </a:r>
            <a:endParaRPr lang="en-US" dirty="0"/>
          </a:p>
        </p:txBody>
      </p:sp>
      <p:sp>
        <p:nvSpPr>
          <p:cNvPr id="13" name="CuadroTexto 12"/>
          <p:cNvSpPr txBox="1"/>
          <p:nvPr/>
        </p:nvSpPr>
        <p:spPr>
          <a:xfrm>
            <a:off x="5878286" y="1739666"/>
            <a:ext cx="6008913" cy="3693319"/>
          </a:xfrm>
          <a:prstGeom prst="rect">
            <a:avLst/>
          </a:prstGeom>
          <a:noFill/>
        </p:spPr>
        <p:txBody>
          <a:bodyPr wrap="square" rtlCol="0">
            <a:spAutoFit/>
          </a:bodyPr>
          <a:lstStyle/>
          <a:p>
            <a:pPr algn="ctr"/>
            <a:r>
              <a:rPr lang="es-ES" dirty="0" smtClean="0"/>
              <a:t>TEXTO ACTUAL</a:t>
            </a:r>
          </a:p>
          <a:p>
            <a:pPr algn="ctr"/>
            <a:endParaRPr lang="es-ES" dirty="0"/>
          </a:p>
          <a:p>
            <a:pPr lvl="0" indent="182563" algn="just" eaLnBrk="0" fontAlgn="base" hangingPunct="0">
              <a:spcBef>
                <a:spcPct val="0"/>
              </a:spcBef>
              <a:spcAft>
                <a:spcPct val="0"/>
              </a:spcAft>
            </a:pPr>
            <a:r>
              <a:rPr lang="es-ES_tradnl" altLang="en-US" b="1" dirty="0">
                <a:ea typeface="Times New Roman" panose="02020603050405020304" pitchFamily="18" charset="0"/>
                <a:cs typeface="Arial" panose="020B0604020202020204" pitchFamily="34" charset="0"/>
              </a:rPr>
              <a:t>Artículo 1004-C.-</a:t>
            </a:r>
            <a:r>
              <a:rPr lang="es-ES_tradnl" altLang="en-US" dirty="0">
                <a:ea typeface="Times New Roman" panose="02020603050405020304" pitchFamily="18" charset="0"/>
                <a:cs typeface="Arial" panose="020B0604020202020204" pitchFamily="34" charset="0"/>
              </a:rPr>
              <a:t> A quien realice subcontratación de personal a que se refiere el artículo 12 de esta Ley, así como a las personas físicas o morales que presten servicios de subcontratación sin contar con el registro correspondiente, conforme a lo establecido en los artículos 14 y 15 de esta Ley, se le impondrá multa de 2,000 a 50,000 veces la Unidad de Medida y Actualización, sin perjuicio de las demás responsabilidades a que hubiera lugar de conformidad con la legislación aplicable. La Secretaría del Trabajo y Previsión Social dará vista de los hechos a las autoridades que resulten competentes</a:t>
            </a:r>
            <a:r>
              <a:rPr lang="es-ES_tradnl" altLang="en-US" dirty="0" smtClean="0">
                <a:ea typeface="Times New Roman" panose="02020603050405020304" pitchFamily="18" charset="0"/>
                <a:cs typeface="Arial" panose="020B0604020202020204" pitchFamily="34" charset="0"/>
              </a:rPr>
              <a:t>.</a:t>
            </a:r>
            <a:endParaRPr kumimoji="0" lang="es-ES_tradnl" altLang="en-US" b="0" i="0" u="none" strike="noStrike" cap="none" normalizeH="0" baseline="0" dirty="0" smtClean="0">
              <a:ln>
                <a:noFill/>
              </a:ln>
              <a:solidFill>
                <a:schemeClr val="tx1"/>
              </a:solidFill>
              <a:effectLst/>
            </a:endParaRPr>
          </a:p>
        </p:txBody>
      </p:sp>
      <p:sp>
        <p:nvSpPr>
          <p:cNvPr id="11" name="CuadroTexto 10"/>
          <p:cNvSpPr txBox="1"/>
          <p:nvPr/>
        </p:nvSpPr>
        <p:spPr>
          <a:xfrm>
            <a:off x="766296" y="5503184"/>
            <a:ext cx="5298074" cy="707886"/>
          </a:xfrm>
          <a:prstGeom prst="rect">
            <a:avLst/>
          </a:prstGeom>
          <a:noFill/>
        </p:spPr>
        <p:txBody>
          <a:bodyPr wrap="square" rtlCol="0">
            <a:spAutoFit/>
          </a:bodyPr>
          <a:lstStyle/>
          <a:p>
            <a:pPr algn="ctr"/>
            <a:r>
              <a:rPr lang="es-ES" sz="2000" b="1" dirty="0" smtClean="0">
                <a:latin typeface="Arial" panose="020B0604020202020204" pitchFamily="34" charset="0"/>
                <a:cs typeface="Arial" panose="020B0604020202020204" pitchFamily="34" charset="0"/>
              </a:rPr>
              <a:t>SANCIONES POR </a:t>
            </a:r>
          </a:p>
          <a:p>
            <a:pPr algn="ctr"/>
            <a:r>
              <a:rPr lang="es-ES" sz="2000" b="1" dirty="0" smtClean="0">
                <a:latin typeface="Arial" panose="020B0604020202020204" pitchFamily="34" charset="0"/>
                <a:cs typeface="Arial" panose="020B0604020202020204" pitchFamily="34" charset="0"/>
              </a:rPr>
              <a:t>SUBCONTRATACIÓN DOLOSA</a:t>
            </a:r>
            <a:endParaRPr lang="en-US" sz="2000" b="1" dirty="0">
              <a:latin typeface="Arial" panose="020B0604020202020204" pitchFamily="34" charset="0"/>
              <a:cs typeface="Arial" panose="020B0604020202020204" pitchFamily="34" charset="0"/>
            </a:endParaRPr>
          </a:p>
        </p:txBody>
      </p:sp>
      <p:pic>
        <p:nvPicPr>
          <p:cNvPr id="14339" name="Picture 3" descr="HABRÁ CÁRCEL POR EVADIR IMPUESTOS POR MEDIO DE OUTSOURCING: AML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0679" y="3906186"/>
            <a:ext cx="2943225" cy="1552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70453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12 Conector recto"/>
          <p:cNvCxnSpPr/>
          <p:nvPr/>
        </p:nvCxnSpPr>
        <p:spPr>
          <a:xfrm>
            <a:off x="6849751" y="1262253"/>
            <a:ext cx="4248473"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 name="12 Conector recto"/>
          <p:cNvCxnSpPr/>
          <p:nvPr/>
        </p:nvCxnSpPr>
        <p:spPr>
          <a:xfrm>
            <a:off x="731790" y="6299915"/>
            <a:ext cx="5146496" cy="9061"/>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1471" y="5728269"/>
            <a:ext cx="2425295" cy="1129731"/>
          </a:xfrm>
          <a:prstGeom prst="rect">
            <a:avLst/>
          </a:prstGeom>
          <a:noFill/>
        </p:spPr>
      </p:pic>
      <p:pic>
        <p:nvPicPr>
          <p:cNvPr id="7" name="Picture 2" descr="INPC | Revista MCP">
            <a:extLst>
              <a:ext uri="{FF2B5EF4-FFF2-40B4-BE49-F238E27FC236}">
                <a16:creationId xmlns:a16="http://schemas.microsoft.com/office/drawing/2014/main" id="{3F40F4AA-ECCE-46DD-9D21-DA6D15D80E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151"/>
            <a:ext cx="3173627" cy="644942"/>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p:cNvSpPr txBox="1"/>
          <p:nvPr/>
        </p:nvSpPr>
        <p:spPr>
          <a:xfrm>
            <a:off x="6651345" y="653148"/>
            <a:ext cx="4718272" cy="461665"/>
          </a:xfrm>
          <a:prstGeom prst="rect">
            <a:avLst/>
          </a:prstGeom>
          <a:noFill/>
        </p:spPr>
        <p:txBody>
          <a:bodyPr wrap="square" rtlCol="0">
            <a:spAutoFit/>
          </a:bodyPr>
          <a:lstStyle/>
          <a:p>
            <a:r>
              <a:rPr lang="es-ES" sz="2400" b="1" dirty="0" smtClean="0">
                <a:latin typeface="Arial" panose="020B0604020202020204" pitchFamily="34" charset="0"/>
                <a:cs typeface="Arial" panose="020B0604020202020204" pitchFamily="34" charset="0"/>
              </a:rPr>
              <a:t>LEY FEDERAL DEL TRABAJO</a:t>
            </a:r>
            <a:endParaRPr lang="en-US" sz="2400" b="1" dirty="0">
              <a:latin typeface="Arial" panose="020B0604020202020204" pitchFamily="34" charset="0"/>
              <a:cs typeface="Arial" panose="020B0604020202020204" pitchFamily="34" charset="0"/>
            </a:endParaRPr>
          </a:p>
        </p:txBody>
      </p:sp>
      <p:sp>
        <p:nvSpPr>
          <p:cNvPr id="10" name="CuadroTexto 9"/>
          <p:cNvSpPr txBox="1"/>
          <p:nvPr/>
        </p:nvSpPr>
        <p:spPr>
          <a:xfrm>
            <a:off x="276044" y="1759792"/>
            <a:ext cx="5365631" cy="923330"/>
          </a:xfrm>
          <a:prstGeom prst="rect">
            <a:avLst/>
          </a:prstGeom>
          <a:noFill/>
        </p:spPr>
        <p:txBody>
          <a:bodyPr wrap="square" rtlCol="0">
            <a:spAutoFit/>
          </a:bodyPr>
          <a:lstStyle/>
          <a:p>
            <a:pPr algn="ctr"/>
            <a:r>
              <a:rPr lang="es-ES" dirty="0" smtClean="0"/>
              <a:t>TEXTO ANTERIOR</a:t>
            </a:r>
          </a:p>
          <a:p>
            <a:pPr algn="ctr"/>
            <a:endParaRPr lang="es-ES" dirty="0"/>
          </a:p>
          <a:p>
            <a:pPr algn="just"/>
            <a:r>
              <a:rPr lang="x-none" dirty="0"/>
              <a:t> </a:t>
            </a:r>
            <a:r>
              <a:rPr lang="es-MX" b="1" dirty="0"/>
              <a:t>Artículo 1004-C.- </a:t>
            </a:r>
            <a:r>
              <a:rPr lang="es-MX" dirty="0" smtClean="0"/>
              <a:t>…</a:t>
            </a:r>
            <a:endParaRPr lang="en-US" dirty="0"/>
          </a:p>
        </p:txBody>
      </p:sp>
      <p:sp>
        <p:nvSpPr>
          <p:cNvPr id="13" name="CuadroTexto 12"/>
          <p:cNvSpPr txBox="1"/>
          <p:nvPr/>
        </p:nvSpPr>
        <p:spPr>
          <a:xfrm>
            <a:off x="5878286" y="1739666"/>
            <a:ext cx="6008913" cy="2308324"/>
          </a:xfrm>
          <a:prstGeom prst="rect">
            <a:avLst/>
          </a:prstGeom>
          <a:noFill/>
        </p:spPr>
        <p:txBody>
          <a:bodyPr wrap="square" rtlCol="0">
            <a:spAutoFit/>
          </a:bodyPr>
          <a:lstStyle/>
          <a:p>
            <a:pPr algn="ctr"/>
            <a:r>
              <a:rPr lang="es-ES" dirty="0" smtClean="0"/>
              <a:t>TEXTO ACTUAL</a:t>
            </a:r>
          </a:p>
          <a:p>
            <a:pPr algn="ctr"/>
            <a:endParaRPr lang="es-ES" dirty="0"/>
          </a:p>
          <a:p>
            <a:pPr lvl="0" indent="182563" algn="just" eaLnBrk="0" fontAlgn="base" hangingPunct="0">
              <a:spcBef>
                <a:spcPct val="0"/>
              </a:spcBef>
              <a:spcAft>
                <a:spcPct val="0"/>
              </a:spcAft>
            </a:pPr>
            <a:r>
              <a:rPr lang="es-ES_tradnl" altLang="en-US" b="1" dirty="0">
                <a:ea typeface="Times New Roman" panose="02020603050405020304" pitchFamily="18" charset="0"/>
                <a:cs typeface="Arial" panose="020B0604020202020204" pitchFamily="34" charset="0"/>
              </a:rPr>
              <a:t>Artículo 1004-C.-</a:t>
            </a:r>
            <a:r>
              <a:rPr lang="es-ES_tradnl" altLang="en-US" dirty="0">
                <a:ea typeface="Times New Roman" panose="02020603050405020304" pitchFamily="18" charset="0"/>
                <a:cs typeface="Arial" panose="020B0604020202020204" pitchFamily="34" charset="0"/>
              </a:rPr>
              <a:t> </a:t>
            </a:r>
            <a:r>
              <a:rPr lang="es-ES_tradnl" altLang="en-US" b="1" dirty="0" smtClean="0">
                <a:ea typeface="Times New Roman" panose="02020603050405020304" pitchFamily="18" charset="0"/>
                <a:cs typeface="Arial" panose="020B0604020202020204" pitchFamily="34" charset="0"/>
              </a:rPr>
              <a:t>(Continua…)</a:t>
            </a:r>
          </a:p>
          <a:p>
            <a:pPr lvl="0" indent="182563" algn="just" eaLnBrk="0" fontAlgn="base" hangingPunct="0">
              <a:spcBef>
                <a:spcPct val="0"/>
              </a:spcBef>
              <a:spcAft>
                <a:spcPct val="0"/>
              </a:spcAft>
            </a:pPr>
            <a:endParaRPr kumimoji="0" lang="en-US" altLang="en-US" b="0" i="0" u="none" strike="noStrike" cap="none" normalizeH="0" baseline="0" dirty="0" smtClean="0">
              <a:ln>
                <a:noFill/>
              </a:ln>
              <a:solidFill>
                <a:schemeClr val="tx1"/>
              </a:solidFill>
              <a:effectLst/>
            </a:endParaRPr>
          </a:p>
          <a:p>
            <a:pPr lvl="0" indent="182563" algn="just" eaLnBrk="0" fontAlgn="base" hangingPunct="0">
              <a:spcBef>
                <a:spcPct val="0"/>
              </a:spcBef>
              <a:spcAft>
                <a:spcPct val="0"/>
              </a:spcAft>
            </a:pPr>
            <a:r>
              <a:rPr lang="es-ES_tradnl" altLang="en-US" dirty="0">
                <a:ea typeface="Times New Roman" panose="02020603050405020304" pitchFamily="18" charset="0"/>
                <a:cs typeface="Arial" panose="020B0604020202020204" pitchFamily="34" charset="0"/>
              </a:rPr>
              <a:t>Igual sanción a la establecida en el párrafo anterior será aplicable a aquellas personas físicas o morales que se beneficien de la subcontratación en contravención a lo estipulado en los artículos 12, 13, 14 y 15 de esta Ley.</a:t>
            </a:r>
            <a:endParaRPr kumimoji="0" lang="es-ES_tradnl" altLang="en-US" b="0" i="0" u="none" strike="noStrike" cap="none" normalizeH="0" baseline="0" dirty="0" smtClean="0">
              <a:ln>
                <a:noFill/>
              </a:ln>
              <a:solidFill>
                <a:schemeClr val="tx1"/>
              </a:solidFill>
              <a:effectLst/>
            </a:endParaRPr>
          </a:p>
        </p:txBody>
      </p:sp>
      <p:sp>
        <p:nvSpPr>
          <p:cNvPr id="11" name="CuadroTexto 10"/>
          <p:cNvSpPr txBox="1"/>
          <p:nvPr/>
        </p:nvSpPr>
        <p:spPr>
          <a:xfrm>
            <a:off x="766296" y="5503184"/>
            <a:ext cx="5298074" cy="707886"/>
          </a:xfrm>
          <a:prstGeom prst="rect">
            <a:avLst/>
          </a:prstGeom>
          <a:noFill/>
        </p:spPr>
        <p:txBody>
          <a:bodyPr wrap="square" rtlCol="0">
            <a:spAutoFit/>
          </a:bodyPr>
          <a:lstStyle/>
          <a:p>
            <a:pPr algn="ctr"/>
            <a:r>
              <a:rPr lang="es-ES" sz="2000" b="1" dirty="0" smtClean="0">
                <a:latin typeface="Arial" panose="020B0604020202020204" pitchFamily="34" charset="0"/>
                <a:cs typeface="Arial" panose="020B0604020202020204" pitchFamily="34" charset="0"/>
              </a:rPr>
              <a:t>SANCIONES POR </a:t>
            </a:r>
          </a:p>
          <a:p>
            <a:pPr algn="ctr"/>
            <a:r>
              <a:rPr lang="es-ES" sz="2000" b="1" dirty="0" smtClean="0">
                <a:latin typeface="Arial" panose="020B0604020202020204" pitchFamily="34" charset="0"/>
                <a:cs typeface="Arial" panose="020B0604020202020204" pitchFamily="34" charset="0"/>
              </a:rPr>
              <a:t>SUBCONTRATACIÓN DOLOSA</a:t>
            </a:r>
            <a:endParaRPr lang="en-US" sz="2000" b="1" dirty="0">
              <a:latin typeface="Arial" panose="020B0604020202020204" pitchFamily="34" charset="0"/>
              <a:cs typeface="Arial" panose="020B0604020202020204" pitchFamily="34" charset="0"/>
            </a:endParaRPr>
          </a:p>
        </p:txBody>
      </p:sp>
      <p:pic>
        <p:nvPicPr>
          <p:cNvPr id="15362" name="Picture 2" descr="Las 4 formas en que el outsourcing sería ilegal en Méxic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6791" y="3157402"/>
            <a:ext cx="2562225" cy="1781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99096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12 Conector recto"/>
          <p:cNvCxnSpPr/>
          <p:nvPr/>
        </p:nvCxnSpPr>
        <p:spPr>
          <a:xfrm>
            <a:off x="6849751" y="1262253"/>
            <a:ext cx="4248473"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 name="12 Conector recto"/>
          <p:cNvCxnSpPr/>
          <p:nvPr/>
        </p:nvCxnSpPr>
        <p:spPr>
          <a:xfrm>
            <a:off x="731790" y="6299915"/>
            <a:ext cx="5146496" cy="9061"/>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1471" y="5728269"/>
            <a:ext cx="2425295" cy="1129731"/>
          </a:xfrm>
          <a:prstGeom prst="rect">
            <a:avLst/>
          </a:prstGeom>
          <a:noFill/>
        </p:spPr>
      </p:pic>
      <p:pic>
        <p:nvPicPr>
          <p:cNvPr id="7" name="Picture 2" descr="INPC | Revista MCP">
            <a:extLst>
              <a:ext uri="{FF2B5EF4-FFF2-40B4-BE49-F238E27FC236}">
                <a16:creationId xmlns:a16="http://schemas.microsoft.com/office/drawing/2014/main" id="{3F40F4AA-ECCE-46DD-9D21-DA6D15D80E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151"/>
            <a:ext cx="3173627" cy="644942"/>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p:cNvSpPr txBox="1"/>
          <p:nvPr/>
        </p:nvSpPr>
        <p:spPr>
          <a:xfrm>
            <a:off x="6651345" y="653148"/>
            <a:ext cx="4718272" cy="461665"/>
          </a:xfrm>
          <a:prstGeom prst="rect">
            <a:avLst/>
          </a:prstGeom>
          <a:noFill/>
        </p:spPr>
        <p:txBody>
          <a:bodyPr wrap="square" rtlCol="0">
            <a:spAutoFit/>
          </a:bodyPr>
          <a:lstStyle/>
          <a:p>
            <a:pPr algn="ctr"/>
            <a:r>
              <a:rPr lang="es-ES" sz="2400" b="1" dirty="0" smtClean="0">
                <a:latin typeface="Arial" panose="020B0604020202020204" pitchFamily="34" charset="0"/>
                <a:cs typeface="Arial" panose="020B0604020202020204" pitchFamily="34" charset="0"/>
              </a:rPr>
              <a:t>LEY DEL SEGURO SOCIAL</a:t>
            </a:r>
            <a:endParaRPr lang="en-US" sz="2400" b="1" dirty="0">
              <a:latin typeface="Arial" panose="020B0604020202020204" pitchFamily="34" charset="0"/>
              <a:cs typeface="Arial" panose="020B0604020202020204" pitchFamily="34" charset="0"/>
            </a:endParaRPr>
          </a:p>
        </p:txBody>
      </p:sp>
      <p:sp>
        <p:nvSpPr>
          <p:cNvPr id="10" name="CuadroTexto 9"/>
          <p:cNvSpPr txBox="1"/>
          <p:nvPr/>
        </p:nvSpPr>
        <p:spPr>
          <a:xfrm>
            <a:off x="276044" y="1733904"/>
            <a:ext cx="5365631" cy="2862322"/>
          </a:xfrm>
          <a:prstGeom prst="rect">
            <a:avLst/>
          </a:prstGeom>
          <a:noFill/>
        </p:spPr>
        <p:txBody>
          <a:bodyPr wrap="square" rtlCol="0">
            <a:spAutoFit/>
          </a:bodyPr>
          <a:lstStyle/>
          <a:p>
            <a:pPr algn="ctr"/>
            <a:r>
              <a:rPr lang="es-ES" dirty="0" smtClean="0"/>
              <a:t>TEXTO ANTERIOR</a:t>
            </a:r>
          </a:p>
          <a:p>
            <a:pPr algn="ctr"/>
            <a:endParaRPr lang="es-ES" dirty="0"/>
          </a:p>
          <a:p>
            <a:pPr algn="just"/>
            <a:r>
              <a:rPr lang="x-none" dirty="0"/>
              <a:t> </a:t>
            </a:r>
            <a:r>
              <a:rPr lang="es-ES" b="1" dirty="0" smtClean="0"/>
              <a:t>Artículo 15 A.</a:t>
            </a:r>
            <a:r>
              <a:rPr lang="es-ES" dirty="0" smtClean="0"/>
              <a:t> Cuando en la contratación de trabajadores para un patrón, a fin de que ejecuten trabajos o presten servicios para él, participe un intermediario laboral, cualquiera que sea la denominación que patrón e intermediarios asuman, ambos serán responsables solidarios entre sí y en relación con el trabajador, respecto del cumplimiento de las obligaciones contenidas en esta Ley. </a:t>
            </a:r>
            <a:endParaRPr lang="en-US" dirty="0"/>
          </a:p>
        </p:txBody>
      </p:sp>
      <p:sp>
        <p:nvSpPr>
          <p:cNvPr id="13" name="CuadroTexto 12"/>
          <p:cNvSpPr txBox="1"/>
          <p:nvPr/>
        </p:nvSpPr>
        <p:spPr>
          <a:xfrm>
            <a:off x="5878286" y="1722411"/>
            <a:ext cx="6008913" cy="1754326"/>
          </a:xfrm>
          <a:prstGeom prst="rect">
            <a:avLst/>
          </a:prstGeom>
          <a:noFill/>
        </p:spPr>
        <p:txBody>
          <a:bodyPr wrap="square" rtlCol="0">
            <a:spAutoFit/>
          </a:bodyPr>
          <a:lstStyle/>
          <a:p>
            <a:pPr algn="ctr"/>
            <a:r>
              <a:rPr lang="es-ES" dirty="0" smtClean="0"/>
              <a:t>TEXTO ACTUAL</a:t>
            </a:r>
          </a:p>
          <a:p>
            <a:pPr algn="ctr"/>
            <a:endParaRPr lang="es-ES" dirty="0"/>
          </a:p>
          <a:p>
            <a:pPr lvl="0" indent="182563" algn="just" eaLnBrk="0" fontAlgn="base" hangingPunct="0">
              <a:spcBef>
                <a:spcPct val="0"/>
              </a:spcBef>
              <a:spcAft>
                <a:spcPct val="0"/>
              </a:spcAft>
            </a:pPr>
            <a:r>
              <a:rPr lang="es-ES_tradnl" altLang="en-US" b="1" dirty="0">
                <a:ea typeface="Times New Roman" panose="02020603050405020304" pitchFamily="18" charset="0"/>
                <a:cs typeface="Arial" panose="020B0604020202020204" pitchFamily="34" charset="0"/>
              </a:rPr>
              <a:t>Artículo 15 A.</a:t>
            </a:r>
            <a:r>
              <a:rPr lang="es-ES_tradnl" altLang="en-US" dirty="0">
                <a:ea typeface="Times New Roman" panose="02020603050405020304" pitchFamily="18" charset="0"/>
                <a:cs typeface="Arial" panose="020B0604020202020204" pitchFamily="34" charset="0"/>
              </a:rPr>
              <a:t> La contratación de servicios especializados o la ejecución de obras especializadas deberán cumplir con las condiciones y requisitos establecidos en la Ley Federal del Trabajo.</a:t>
            </a:r>
            <a:endParaRPr kumimoji="0" lang="es-ES_tradnl" altLang="en-US" sz="4400" b="0" i="0" u="none" strike="noStrike" cap="none" normalizeH="0" baseline="0" dirty="0" smtClean="0">
              <a:ln>
                <a:noFill/>
              </a:ln>
              <a:solidFill>
                <a:schemeClr val="tx1"/>
              </a:solidFill>
              <a:effectLst/>
            </a:endParaRPr>
          </a:p>
        </p:txBody>
      </p:sp>
      <p:sp>
        <p:nvSpPr>
          <p:cNvPr id="11" name="CuadroTexto 10"/>
          <p:cNvSpPr txBox="1"/>
          <p:nvPr/>
        </p:nvSpPr>
        <p:spPr>
          <a:xfrm>
            <a:off x="766296" y="5503184"/>
            <a:ext cx="5298074" cy="707886"/>
          </a:xfrm>
          <a:prstGeom prst="rect">
            <a:avLst/>
          </a:prstGeom>
          <a:noFill/>
        </p:spPr>
        <p:txBody>
          <a:bodyPr wrap="square" rtlCol="0">
            <a:spAutoFit/>
          </a:bodyPr>
          <a:lstStyle/>
          <a:p>
            <a:pPr algn="ctr"/>
            <a:r>
              <a:rPr lang="es-ES" sz="2000" b="1" dirty="0" smtClean="0">
                <a:latin typeface="Arial" panose="020B0604020202020204" pitchFamily="34" charset="0"/>
                <a:cs typeface="Arial" panose="020B0604020202020204" pitchFamily="34" charset="0"/>
              </a:rPr>
              <a:t>NUEVAS REGLAS PARA </a:t>
            </a:r>
          </a:p>
          <a:p>
            <a:pPr algn="ctr"/>
            <a:r>
              <a:rPr lang="es-ES" sz="2000" b="1" dirty="0" smtClean="0">
                <a:latin typeface="Arial" panose="020B0604020202020204" pitchFamily="34" charset="0"/>
                <a:cs typeface="Arial" panose="020B0604020202020204" pitchFamily="34" charset="0"/>
              </a:rPr>
              <a:t>LA SUBCONTRATACIÓN </a:t>
            </a:r>
            <a:endParaRPr lang="en-US" sz="2000" b="1" dirty="0">
              <a:latin typeface="Arial" panose="020B0604020202020204" pitchFamily="34" charset="0"/>
              <a:cs typeface="Arial" panose="020B0604020202020204" pitchFamily="34" charset="0"/>
            </a:endParaRPr>
          </a:p>
        </p:txBody>
      </p:sp>
      <p:pic>
        <p:nvPicPr>
          <p:cNvPr id="18435" name="Picture 3" descr="Eliminación de subcontratación prohíbe una actividad lícita en Méxic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73042" y="3735368"/>
            <a:ext cx="2819400" cy="1619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47202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12 Conector recto"/>
          <p:cNvCxnSpPr/>
          <p:nvPr/>
        </p:nvCxnSpPr>
        <p:spPr>
          <a:xfrm>
            <a:off x="6849751" y="1262253"/>
            <a:ext cx="4248473"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 name="12 Conector recto"/>
          <p:cNvCxnSpPr/>
          <p:nvPr/>
        </p:nvCxnSpPr>
        <p:spPr>
          <a:xfrm>
            <a:off x="731790" y="6299915"/>
            <a:ext cx="5146496" cy="9061"/>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1471" y="5728269"/>
            <a:ext cx="2425295" cy="1129731"/>
          </a:xfrm>
          <a:prstGeom prst="rect">
            <a:avLst/>
          </a:prstGeom>
          <a:noFill/>
        </p:spPr>
      </p:pic>
      <p:pic>
        <p:nvPicPr>
          <p:cNvPr id="7" name="Picture 2" descr="INPC | Revista MCP">
            <a:extLst>
              <a:ext uri="{FF2B5EF4-FFF2-40B4-BE49-F238E27FC236}">
                <a16:creationId xmlns:a16="http://schemas.microsoft.com/office/drawing/2014/main" id="{3F40F4AA-ECCE-46DD-9D21-DA6D15D80E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151"/>
            <a:ext cx="3173627" cy="644942"/>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p:cNvSpPr txBox="1"/>
          <p:nvPr/>
        </p:nvSpPr>
        <p:spPr>
          <a:xfrm>
            <a:off x="6651345" y="653148"/>
            <a:ext cx="4718272" cy="461665"/>
          </a:xfrm>
          <a:prstGeom prst="rect">
            <a:avLst/>
          </a:prstGeom>
          <a:noFill/>
        </p:spPr>
        <p:txBody>
          <a:bodyPr wrap="square" rtlCol="0">
            <a:spAutoFit/>
          </a:bodyPr>
          <a:lstStyle/>
          <a:p>
            <a:pPr algn="ctr"/>
            <a:r>
              <a:rPr lang="es-ES" sz="2400" b="1" dirty="0" smtClean="0">
                <a:latin typeface="Arial" panose="020B0604020202020204" pitchFamily="34" charset="0"/>
                <a:cs typeface="Arial" panose="020B0604020202020204" pitchFamily="34" charset="0"/>
              </a:rPr>
              <a:t>LEY DEL SEGURO SOCIAL</a:t>
            </a:r>
            <a:endParaRPr lang="en-US" sz="2400" b="1" dirty="0">
              <a:latin typeface="Arial" panose="020B0604020202020204" pitchFamily="34" charset="0"/>
              <a:cs typeface="Arial" panose="020B0604020202020204" pitchFamily="34" charset="0"/>
            </a:endParaRPr>
          </a:p>
        </p:txBody>
      </p:sp>
      <p:sp>
        <p:nvSpPr>
          <p:cNvPr id="10" name="CuadroTexto 9"/>
          <p:cNvSpPr txBox="1"/>
          <p:nvPr/>
        </p:nvSpPr>
        <p:spPr>
          <a:xfrm>
            <a:off x="276044" y="1500992"/>
            <a:ext cx="5365631" cy="2862322"/>
          </a:xfrm>
          <a:prstGeom prst="rect">
            <a:avLst/>
          </a:prstGeom>
          <a:noFill/>
        </p:spPr>
        <p:txBody>
          <a:bodyPr wrap="square" rtlCol="0">
            <a:spAutoFit/>
          </a:bodyPr>
          <a:lstStyle/>
          <a:p>
            <a:pPr algn="ctr"/>
            <a:r>
              <a:rPr lang="es-ES" dirty="0" smtClean="0"/>
              <a:t>TEXTO ANTERIOR</a:t>
            </a:r>
          </a:p>
          <a:p>
            <a:pPr algn="ctr"/>
            <a:endParaRPr lang="es-ES" dirty="0"/>
          </a:p>
          <a:p>
            <a:pPr algn="just"/>
            <a:r>
              <a:rPr lang="x-none" dirty="0"/>
              <a:t> </a:t>
            </a:r>
            <a:r>
              <a:rPr lang="es-ES" b="1" dirty="0" smtClean="0"/>
              <a:t>Artículo 15 A. (Continua…)</a:t>
            </a:r>
            <a:r>
              <a:rPr lang="es-ES" dirty="0" smtClean="0"/>
              <a:t> </a:t>
            </a:r>
          </a:p>
          <a:p>
            <a:pPr algn="just"/>
            <a:endParaRPr lang="es-ES" dirty="0"/>
          </a:p>
          <a:p>
            <a:pPr algn="just"/>
            <a:r>
              <a:rPr lang="es-ES" dirty="0" smtClean="0"/>
              <a:t>No serán considerados intermediarios, sino patrones, las empresas establecidas que presten servicios a otras, para ejecutarlos con elementos propios y suficientes para cumplir con las obligaciones que deriven de las relaciones con sus trabajadores, en los términos de los artículos 12, 13, 14 y 15 de la Ley Federal del Trabajo. </a:t>
            </a:r>
            <a:endParaRPr lang="en-US" dirty="0"/>
          </a:p>
        </p:txBody>
      </p:sp>
      <p:sp>
        <p:nvSpPr>
          <p:cNvPr id="13" name="CuadroTexto 12"/>
          <p:cNvSpPr txBox="1"/>
          <p:nvPr/>
        </p:nvSpPr>
        <p:spPr>
          <a:xfrm>
            <a:off x="5878286" y="1454996"/>
            <a:ext cx="6008913" cy="2585323"/>
          </a:xfrm>
          <a:prstGeom prst="rect">
            <a:avLst/>
          </a:prstGeom>
          <a:noFill/>
        </p:spPr>
        <p:txBody>
          <a:bodyPr wrap="square" rtlCol="0">
            <a:spAutoFit/>
          </a:bodyPr>
          <a:lstStyle/>
          <a:p>
            <a:pPr algn="ctr"/>
            <a:r>
              <a:rPr lang="es-ES" dirty="0" smtClean="0"/>
              <a:t>TEXTO ACTUAL</a:t>
            </a:r>
          </a:p>
          <a:p>
            <a:pPr algn="ctr"/>
            <a:endParaRPr lang="es-ES" dirty="0"/>
          </a:p>
          <a:p>
            <a:pPr lvl="0" indent="182563" algn="just" eaLnBrk="0" fontAlgn="base" hangingPunct="0">
              <a:spcBef>
                <a:spcPct val="0"/>
              </a:spcBef>
              <a:spcAft>
                <a:spcPct val="0"/>
              </a:spcAft>
            </a:pPr>
            <a:r>
              <a:rPr lang="es-ES_tradnl" altLang="en-US" b="1" dirty="0">
                <a:ea typeface="Times New Roman" panose="02020603050405020304" pitchFamily="18" charset="0"/>
                <a:cs typeface="Arial" panose="020B0604020202020204" pitchFamily="34" charset="0"/>
              </a:rPr>
              <a:t>Artículo </a:t>
            </a:r>
            <a:r>
              <a:rPr lang="es-ES_tradnl" altLang="en-US" b="1" dirty="0" smtClean="0">
                <a:ea typeface="Times New Roman" panose="02020603050405020304" pitchFamily="18" charset="0"/>
                <a:cs typeface="Arial" panose="020B0604020202020204" pitchFamily="34" charset="0"/>
              </a:rPr>
              <a:t>15-A.</a:t>
            </a:r>
            <a:r>
              <a:rPr lang="es-ES_tradnl" altLang="en-US" dirty="0" smtClean="0">
                <a:ea typeface="Times New Roman" panose="02020603050405020304" pitchFamily="18" charset="0"/>
                <a:cs typeface="Arial" panose="020B0604020202020204" pitchFamily="34" charset="0"/>
              </a:rPr>
              <a:t> </a:t>
            </a:r>
            <a:r>
              <a:rPr lang="es-ES_tradnl" altLang="en-US" b="1" dirty="0" smtClean="0">
                <a:ea typeface="Times New Roman" panose="02020603050405020304" pitchFamily="18" charset="0"/>
                <a:cs typeface="Arial" panose="020B0604020202020204" pitchFamily="34" charset="0"/>
              </a:rPr>
              <a:t>(Continua…)</a:t>
            </a:r>
          </a:p>
          <a:p>
            <a:pPr lvl="0" indent="182563" algn="just" eaLnBrk="0" fontAlgn="base" hangingPunct="0">
              <a:spcBef>
                <a:spcPct val="0"/>
              </a:spcBef>
              <a:spcAft>
                <a:spcPct val="0"/>
              </a:spcAft>
            </a:pPr>
            <a:endParaRPr kumimoji="0" lang="en-US" altLang="en-US" b="0" i="0" u="none" strike="noStrike" cap="none" normalizeH="0" baseline="0" dirty="0" smtClean="0">
              <a:ln>
                <a:noFill/>
              </a:ln>
              <a:solidFill>
                <a:schemeClr val="tx1"/>
              </a:solidFill>
              <a:effectLst/>
            </a:endParaRPr>
          </a:p>
          <a:p>
            <a:pPr algn="just"/>
            <a:r>
              <a:rPr lang="es-ES_tradnl" dirty="0"/>
              <a:t>La persona física o moral que contrate la prestación de servicios o la ejecución de obras con otra persona física o moral que incumpla las obligaciones en materia de seguridad social, será responsable solidaria en relación con los trabajadores utilizados para ejecutar dichas contrataciones.</a:t>
            </a:r>
            <a:endParaRPr lang="en-US" dirty="0"/>
          </a:p>
        </p:txBody>
      </p:sp>
      <p:sp>
        <p:nvSpPr>
          <p:cNvPr id="11" name="CuadroTexto 10"/>
          <p:cNvSpPr txBox="1"/>
          <p:nvPr/>
        </p:nvSpPr>
        <p:spPr>
          <a:xfrm>
            <a:off x="766296" y="5503184"/>
            <a:ext cx="5298074" cy="707886"/>
          </a:xfrm>
          <a:prstGeom prst="rect">
            <a:avLst/>
          </a:prstGeom>
          <a:noFill/>
        </p:spPr>
        <p:txBody>
          <a:bodyPr wrap="square" rtlCol="0">
            <a:spAutoFit/>
          </a:bodyPr>
          <a:lstStyle/>
          <a:p>
            <a:pPr algn="ctr"/>
            <a:r>
              <a:rPr lang="es-ES" sz="2000" b="1" dirty="0" smtClean="0">
                <a:latin typeface="Arial" panose="020B0604020202020204" pitchFamily="34" charset="0"/>
                <a:cs typeface="Arial" panose="020B0604020202020204" pitchFamily="34" charset="0"/>
              </a:rPr>
              <a:t>NUEVAS REGLAS PARA </a:t>
            </a:r>
          </a:p>
          <a:p>
            <a:pPr algn="ctr"/>
            <a:r>
              <a:rPr lang="es-ES" sz="2000" b="1" dirty="0" smtClean="0">
                <a:latin typeface="Arial" panose="020B0604020202020204" pitchFamily="34" charset="0"/>
                <a:cs typeface="Arial" panose="020B0604020202020204" pitchFamily="34" charset="0"/>
              </a:rPr>
              <a:t>LA SUBCONTRATACIÓN </a:t>
            </a:r>
            <a:endParaRPr lang="en-US" sz="2000" b="1" dirty="0">
              <a:latin typeface="Arial" panose="020B0604020202020204" pitchFamily="34" charset="0"/>
              <a:cs typeface="Arial" panose="020B0604020202020204" pitchFamily="34" charset="0"/>
            </a:endParaRPr>
          </a:p>
        </p:txBody>
      </p:sp>
      <p:pic>
        <p:nvPicPr>
          <p:cNvPr id="16386" name="Picture 2" descr="Los puntos que necesitas conocer sobre las reformas en materia de  subcontratación labor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4786" y="4351511"/>
            <a:ext cx="2010074" cy="1505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09034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12 Conector recto"/>
          <p:cNvCxnSpPr/>
          <p:nvPr/>
        </p:nvCxnSpPr>
        <p:spPr>
          <a:xfrm>
            <a:off x="6849751" y="1262253"/>
            <a:ext cx="4248473"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 name="12 Conector recto"/>
          <p:cNvCxnSpPr/>
          <p:nvPr/>
        </p:nvCxnSpPr>
        <p:spPr>
          <a:xfrm>
            <a:off x="731790" y="6299915"/>
            <a:ext cx="5146496" cy="9061"/>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1471" y="5728269"/>
            <a:ext cx="2425295" cy="1129731"/>
          </a:xfrm>
          <a:prstGeom prst="rect">
            <a:avLst/>
          </a:prstGeom>
          <a:noFill/>
        </p:spPr>
      </p:pic>
      <p:pic>
        <p:nvPicPr>
          <p:cNvPr id="7" name="Picture 2" descr="INPC | Revista MCP">
            <a:extLst>
              <a:ext uri="{FF2B5EF4-FFF2-40B4-BE49-F238E27FC236}">
                <a16:creationId xmlns:a16="http://schemas.microsoft.com/office/drawing/2014/main" id="{3F40F4AA-ECCE-46DD-9D21-DA6D15D80E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151"/>
            <a:ext cx="3173627" cy="644942"/>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p:cNvSpPr txBox="1"/>
          <p:nvPr/>
        </p:nvSpPr>
        <p:spPr>
          <a:xfrm>
            <a:off x="6651345" y="653148"/>
            <a:ext cx="4718272" cy="461665"/>
          </a:xfrm>
          <a:prstGeom prst="rect">
            <a:avLst/>
          </a:prstGeom>
          <a:noFill/>
        </p:spPr>
        <p:txBody>
          <a:bodyPr wrap="square" rtlCol="0">
            <a:spAutoFit/>
          </a:bodyPr>
          <a:lstStyle/>
          <a:p>
            <a:pPr algn="ctr"/>
            <a:r>
              <a:rPr lang="es-ES" sz="2400" b="1" dirty="0" smtClean="0">
                <a:latin typeface="Arial" panose="020B0604020202020204" pitchFamily="34" charset="0"/>
                <a:cs typeface="Arial" panose="020B0604020202020204" pitchFamily="34" charset="0"/>
              </a:rPr>
              <a:t>LEY DEL SEGURO SOCIAL</a:t>
            </a:r>
            <a:endParaRPr lang="en-US" sz="2400" b="1" dirty="0">
              <a:latin typeface="Arial" panose="020B0604020202020204" pitchFamily="34" charset="0"/>
              <a:cs typeface="Arial" panose="020B0604020202020204" pitchFamily="34" charset="0"/>
            </a:endParaRPr>
          </a:p>
        </p:txBody>
      </p:sp>
      <p:sp>
        <p:nvSpPr>
          <p:cNvPr id="10" name="CuadroTexto 9"/>
          <p:cNvSpPr txBox="1"/>
          <p:nvPr/>
        </p:nvSpPr>
        <p:spPr>
          <a:xfrm>
            <a:off x="276044" y="1423367"/>
            <a:ext cx="5365631" cy="3970318"/>
          </a:xfrm>
          <a:prstGeom prst="rect">
            <a:avLst/>
          </a:prstGeom>
          <a:noFill/>
        </p:spPr>
        <p:txBody>
          <a:bodyPr wrap="square" rtlCol="0">
            <a:spAutoFit/>
          </a:bodyPr>
          <a:lstStyle/>
          <a:p>
            <a:pPr algn="ctr"/>
            <a:r>
              <a:rPr lang="es-ES" dirty="0" smtClean="0"/>
              <a:t>TEXTO ANTERIOR</a:t>
            </a:r>
          </a:p>
          <a:p>
            <a:pPr algn="ctr"/>
            <a:endParaRPr lang="es-ES" dirty="0"/>
          </a:p>
          <a:p>
            <a:pPr algn="just"/>
            <a:r>
              <a:rPr lang="x-none" dirty="0"/>
              <a:t> </a:t>
            </a:r>
            <a:r>
              <a:rPr lang="es-ES" b="1" dirty="0" smtClean="0"/>
              <a:t>Artículo 15 A. (Continua…)</a:t>
            </a:r>
            <a:r>
              <a:rPr lang="es-ES" dirty="0" smtClean="0"/>
              <a:t> </a:t>
            </a:r>
          </a:p>
          <a:p>
            <a:pPr algn="just"/>
            <a:endParaRPr lang="es-ES" dirty="0" smtClean="0"/>
          </a:p>
          <a:p>
            <a:pPr algn="just"/>
            <a:r>
              <a:rPr lang="es-ES" dirty="0" smtClean="0"/>
              <a:t>Sin perjuicio de lo dispuesto en los párrafos anteriores, cuando un patrón o sujeto obligado, cualquiera que sea su personalidad jurídica o su naturaleza económica, en virtud de un contrato, cualquiera que sea su forma o denominación, como parte de las obligaciones contraídas, ponga a disposición trabajadores u otros sujetos de aseguramiento para que ejecuten los servicios o trabajos acordados bajo la dirección del beneficiario de los mismos, en las instalaciones que éste determine, el beneficiario de los trabajos o…</a:t>
            </a:r>
            <a:endParaRPr lang="en-US" dirty="0"/>
          </a:p>
        </p:txBody>
      </p:sp>
      <p:sp>
        <p:nvSpPr>
          <p:cNvPr id="13" name="CuadroTexto 12"/>
          <p:cNvSpPr txBox="1"/>
          <p:nvPr/>
        </p:nvSpPr>
        <p:spPr>
          <a:xfrm>
            <a:off x="5878286" y="1472254"/>
            <a:ext cx="6008913" cy="4247317"/>
          </a:xfrm>
          <a:prstGeom prst="rect">
            <a:avLst/>
          </a:prstGeom>
          <a:noFill/>
        </p:spPr>
        <p:txBody>
          <a:bodyPr wrap="square" rtlCol="0">
            <a:spAutoFit/>
          </a:bodyPr>
          <a:lstStyle/>
          <a:p>
            <a:pPr algn="ctr"/>
            <a:r>
              <a:rPr lang="es-ES" dirty="0" smtClean="0"/>
              <a:t>TEXTO ACTUAL</a:t>
            </a:r>
          </a:p>
          <a:p>
            <a:pPr algn="ctr"/>
            <a:endParaRPr lang="es-ES" dirty="0"/>
          </a:p>
          <a:p>
            <a:pPr lvl="0" indent="182563" algn="just" eaLnBrk="0" fontAlgn="base" hangingPunct="0">
              <a:spcBef>
                <a:spcPct val="0"/>
              </a:spcBef>
              <a:spcAft>
                <a:spcPct val="0"/>
              </a:spcAft>
            </a:pPr>
            <a:r>
              <a:rPr lang="es-ES_tradnl" altLang="en-US" b="1" dirty="0">
                <a:ea typeface="Times New Roman" panose="02020603050405020304" pitchFamily="18" charset="0"/>
                <a:cs typeface="Arial" panose="020B0604020202020204" pitchFamily="34" charset="0"/>
              </a:rPr>
              <a:t>Artículo </a:t>
            </a:r>
            <a:r>
              <a:rPr lang="es-ES_tradnl" altLang="en-US" b="1" dirty="0" smtClean="0">
                <a:ea typeface="Times New Roman" panose="02020603050405020304" pitchFamily="18" charset="0"/>
                <a:cs typeface="Arial" panose="020B0604020202020204" pitchFamily="34" charset="0"/>
              </a:rPr>
              <a:t>15-A.</a:t>
            </a:r>
            <a:r>
              <a:rPr lang="es-ES_tradnl" altLang="en-US" dirty="0" smtClean="0">
                <a:ea typeface="Times New Roman" panose="02020603050405020304" pitchFamily="18" charset="0"/>
                <a:cs typeface="Arial" panose="020B0604020202020204" pitchFamily="34" charset="0"/>
              </a:rPr>
              <a:t> </a:t>
            </a:r>
            <a:r>
              <a:rPr lang="es-ES_tradnl" altLang="en-US" b="1" dirty="0" smtClean="0">
                <a:ea typeface="Times New Roman" panose="02020603050405020304" pitchFamily="18" charset="0"/>
                <a:cs typeface="Arial" panose="020B0604020202020204" pitchFamily="34" charset="0"/>
              </a:rPr>
              <a:t>(Continua…)</a:t>
            </a:r>
          </a:p>
          <a:p>
            <a:pPr lvl="0" indent="182563" algn="just" eaLnBrk="0" fontAlgn="base" hangingPunct="0">
              <a:spcBef>
                <a:spcPct val="0"/>
              </a:spcBef>
              <a:spcAft>
                <a:spcPct val="0"/>
              </a:spcAft>
            </a:pPr>
            <a:endParaRPr kumimoji="0" lang="en-US" altLang="en-US" b="0" i="0" u="none" strike="noStrike" cap="none" normalizeH="0" baseline="0" dirty="0" smtClean="0">
              <a:ln>
                <a:noFill/>
              </a:ln>
              <a:solidFill>
                <a:schemeClr val="tx1"/>
              </a:solidFill>
              <a:effectLst/>
            </a:endParaRPr>
          </a:p>
          <a:p>
            <a:pPr algn="just"/>
            <a:r>
              <a:rPr lang="es-ES_tradnl" dirty="0"/>
              <a:t>La persona física o moral que preste servicios especializados o ejecute obras especializadas deberá proporcionar cuatrimestralmente a más tardar el día 17 de los meses de enero, mayo y septiembre, la información de los contratos celebrados en el cuatrimestre de que se trate, conforme a lo siguiente</a:t>
            </a:r>
            <a:r>
              <a:rPr lang="es-ES_tradnl" dirty="0" smtClean="0"/>
              <a:t>:</a:t>
            </a:r>
          </a:p>
          <a:p>
            <a:pPr algn="just"/>
            <a:endParaRPr lang="en-US" dirty="0"/>
          </a:p>
          <a:p>
            <a:pPr algn="just"/>
            <a:r>
              <a:rPr lang="es-ES_tradnl" b="1" dirty="0"/>
              <a:t>I.</a:t>
            </a:r>
            <a:r>
              <a:rPr lang="es-ES_tradnl" dirty="0"/>
              <a:t> 	De las partes en el contrato: Nombre, denominación o razón social; Registro Federal de Contribuyentes, domicilio social o convencional en caso de ser distinto al fiscal, correo electrónico y teléfono de contacto.</a:t>
            </a:r>
            <a:endParaRPr lang="en-US" dirty="0"/>
          </a:p>
        </p:txBody>
      </p:sp>
      <p:sp>
        <p:nvSpPr>
          <p:cNvPr id="11" name="CuadroTexto 10"/>
          <p:cNvSpPr txBox="1"/>
          <p:nvPr/>
        </p:nvSpPr>
        <p:spPr>
          <a:xfrm>
            <a:off x="276044" y="5503184"/>
            <a:ext cx="5788326" cy="707886"/>
          </a:xfrm>
          <a:prstGeom prst="rect">
            <a:avLst/>
          </a:prstGeom>
          <a:noFill/>
        </p:spPr>
        <p:txBody>
          <a:bodyPr wrap="square" rtlCol="0">
            <a:spAutoFit/>
          </a:bodyPr>
          <a:lstStyle/>
          <a:p>
            <a:pPr algn="ctr"/>
            <a:r>
              <a:rPr lang="es-ES" sz="2000" b="1" dirty="0" smtClean="0">
                <a:latin typeface="Arial" panose="020B0604020202020204" pitchFamily="34" charset="0"/>
                <a:cs typeface="Arial" panose="020B0604020202020204" pitchFamily="34" charset="0"/>
              </a:rPr>
              <a:t>PLAZO PARA INFORMAR AL IMSS</a:t>
            </a:r>
          </a:p>
          <a:p>
            <a:pPr algn="ctr"/>
            <a:r>
              <a:rPr lang="es-ES" sz="2000" b="1" dirty="0" smtClean="0">
                <a:latin typeface="Arial" panose="020B0604020202020204" pitchFamily="34" charset="0"/>
                <a:cs typeface="Arial" panose="020B0604020202020204" pitchFamily="34" charset="0"/>
              </a:rPr>
              <a:t>SOBRE LA CELEBRACIÓN DE CONTRATOS</a:t>
            </a: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93816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574422" y="1882445"/>
            <a:ext cx="10912642" cy="3477875"/>
          </a:xfrm>
          <a:prstGeom prst="rect">
            <a:avLst/>
          </a:prstGeom>
          <a:noFill/>
        </p:spPr>
        <p:txBody>
          <a:bodyPr wrap="square" lIns="91440" tIns="45720" rIns="91440" bIns="45720">
            <a:spAutoFit/>
          </a:bodyPr>
          <a:lstStyle/>
          <a:p>
            <a:pPr lvl="0" algn="ctr"/>
            <a:r>
              <a:rPr lang="es-MX" sz="2000" b="1" dirty="0">
                <a:solidFill>
                  <a:schemeClr val="dk1"/>
                </a:solidFill>
                <a:ea typeface="Arial"/>
                <a:cs typeface="Arial"/>
                <a:sym typeface="Arial"/>
              </a:rPr>
              <a:t>EL PASADO </a:t>
            </a:r>
            <a:r>
              <a:rPr lang="es-MX" sz="2000" b="1" dirty="0" smtClean="0">
                <a:solidFill>
                  <a:schemeClr val="dk1"/>
                </a:solidFill>
                <a:ea typeface="Arial"/>
                <a:cs typeface="Arial"/>
                <a:sym typeface="Arial"/>
              </a:rPr>
              <a:t>23 </a:t>
            </a:r>
            <a:r>
              <a:rPr lang="es-MX" sz="2000" b="1" dirty="0">
                <a:solidFill>
                  <a:schemeClr val="dk1"/>
                </a:solidFill>
                <a:ea typeface="Arial"/>
                <a:cs typeface="Arial"/>
                <a:sym typeface="Arial"/>
              </a:rPr>
              <a:t>DE </a:t>
            </a:r>
            <a:r>
              <a:rPr lang="es-MX" sz="2000" b="1" dirty="0" smtClean="0">
                <a:solidFill>
                  <a:schemeClr val="dk1"/>
                </a:solidFill>
                <a:ea typeface="Arial"/>
                <a:cs typeface="Arial"/>
                <a:sym typeface="Arial"/>
              </a:rPr>
              <a:t>ABRIL </a:t>
            </a:r>
            <a:r>
              <a:rPr lang="es-MX" sz="2000" b="1" dirty="0">
                <a:solidFill>
                  <a:schemeClr val="dk1"/>
                </a:solidFill>
                <a:ea typeface="Arial"/>
                <a:cs typeface="Arial"/>
                <a:sym typeface="Arial"/>
              </a:rPr>
              <a:t>FUERON </a:t>
            </a:r>
            <a:r>
              <a:rPr lang="es-MX" sz="2000" b="1" dirty="0" smtClean="0">
                <a:solidFill>
                  <a:schemeClr val="dk1"/>
                </a:solidFill>
                <a:ea typeface="Arial"/>
                <a:cs typeface="Arial"/>
                <a:sym typeface="Arial"/>
              </a:rPr>
              <a:t>PUBLICADAS </a:t>
            </a:r>
            <a:r>
              <a:rPr lang="es-MX" sz="2000" b="1" dirty="0">
                <a:solidFill>
                  <a:schemeClr val="dk1"/>
                </a:solidFill>
                <a:ea typeface="Arial"/>
                <a:cs typeface="Arial"/>
                <a:sym typeface="Arial"/>
              </a:rPr>
              <a:t>EN EL </a:t>
            </a:r>
            <a:r>
              <a:rPr lang="es-MX" sz="2000" b="1" dirty="0" smtClean="0">
                <a:solidFill>
                  <a:schemeClr val="dk1"/>
                </a:solidFill>
                <a:ea typeface="Arial"/>
                <a:cs typeface="Arial"/>
                <a:sym typeface="Arial"/>
              </a:rPr>
              <a:t>DOF,  LAS REFORMAS LABORALES, FISCALES Y DE SEGURIDAD SOCIAL RELATIVAS A LOS CAMBIOS ESTRUCTURALES DE LA SUBCONTRATACIÓN</a:t>
            </a:r>
            <a:endParaRPr lang="es-MX" sz="2000" b="1" dirty="0">
              <a:solidFill>
                <a:schemeClr val="dk1"/>
              </a:solidFill>
              <a:ea typeface="Arial"/>
              <a:cs typeface="Arial"/>
              <a:sym typeface="Arial"/>
            </a:endParaRPr>
          </a:p>
          <a:p>
            <a:pPr lvl="0" algn="just"/>
            <a:endParaRPr lang="es-MX" sz="2000" b="1" dirty="0">
              <a:solidFill>
                <a:schemeClr val="dk1"/>
              </a:solidFill>
              <a:ea typeface="Arial"/>
              <a:cs typeface="Arial"/>
              <a:sym typeface="Arial"/>
            </a:endParaRPr>
          </a:p>
          <a:p>
            <a:pPr lvl="0" algn="just"/>
            <a:endParaRPr lang="es-MX" sz="2000" b="1" dirty="0">
              <a:solidFill>
                <a:schemeClr val="dk1"/>
              </a:solidFill>
              <a:ea typeface="Arial"/>
              <a:cs typeface="Arial"/>
              <a:sym typeface="Arial"/>
            </a:endParaRPr>
          </a:p>
          <a:p>
            <a:pPr lvl="0" algn="just"/>
            <a:endParaRPr lang="es-MX" sz="2000" b="1" dirty="0">
              <a:solidFill>
                <a:schemeClr val="dk1"/>
              </a:solidFill>
              <a:ea typeface="Arial"/>
              <a:cs typeface="Arial"/>
              <a:sym typeface="Arial"/>
            </a:endParaRPr>
          </a:p>
          <a:p>
            <a:pPr lvl="0" algn="just"/>
            <a:endParaRPr lang="es-MX" sz="2000" b="1" dirty="0">
              <a:solidFill>
                <a:schemeClr val="dk1"/>
              </a:solidFill>
              <a:ea typeface="Arial"/>
              <a:cs typeface="Arial"/>
              <a:sym typeface="Arial"/>
            </a:endParaRPr>
          </a:p>
          <a:p>
            <a:pPr lvl="0" algn="just"/>
            <a:endParaRPr lang="es-MX" sz="2000" b="1" dirty="0">
              <a:solidFill>
                <a:schemeClr val="dk1"/>
              </a:solidFill>
              <a:ea typeface="Arial"/>
              <a:cs typeface="Arial"/>
              <a:sym typeface="Arial"/>
            </a:endParaRPr>
          </a:p>
          <a:p>
            <a:pPr lvl="0" algn="ctr"/>
            <a:endParaRPr lang="es-MX" sz="2000" b="1" dirty="0" smtClean="0">
              <a:solidFill>
                <a:schemeClr val="dk1"/>
              </a:solidFill>
              <a:ea typeface="Arial"/>
              <a:cs typeface="Arial"/>
              <a:sym typeface="Arial"/>
            </a:endParaRPr>
          </a:p>
          <a:p>
            <a:pPr lvl="0" algn="ctr"/>
            <a:endParaRPr lang="es-MX" sz="2000" b="1" dirty="0">
              <a:solidFill>
                <a:schemeClr val="dk1"/>
              </a:solidFill>
              <a:ea typeface="Arial"/>
              <a:cs typeface="Arial"/>
              <a:sym typeface="Arial"/>
            </a:endParaRPr>
          </a:p>
          <a:p>
            <a:pPr lvl="0" algn="ctr"/>
            <a:r>
              <a:rPr lang="es-ES" sz="2000" b="1" dirty="0"/>
              <a:t>SIENDO DE APLICACIÓN </a:t>
            </a:r>
            <a:r>
              <a:rPr lang="es-ES" sz="2000" b="1" dirty="0" smtClean="0"/>
              <a:t>AL DÍA SIGUIENTE DE SU PUBLICACIÓN, CON PLAZOS DE HASTA 90 DÍAS PARA IMPLEMENTACIÓN DE CAMBIOS LEGALES. ADMINISTRATIVOS Y PATRIMONIALES.</a:t>
            </a:r>
            <a:endParaRPr lang="es-MX" sz="2000" b="1" dirty="0">
              <a:solidFill>
                <a:schemeClr val="dk1"/>
              </a:solidFill>
              <a:ea typeface="Arial"/>
              <a:cs typeface="Arial"/>
              <a:sym typeface="Arial"/>
            </a:endParaRPr>
          </a:p>
        </p:txBody>
      </p:sp>
      <p:cxnSp>
        <p:nvCxnSpPr>
          <p:cNvPr id="4" name="12 Conector recto"/>
          <p:cNvCxnSpPr/>
          <p:nvPr/>
        </p:nvCxnSpPr>
        <p:spPr>
          <a:xfrm>
            <a:off x="6849751" y="1262253"/>
            <a:ext cx="4248473"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 name="12 Conector recto"/>
          <p:cNvCxnSpPr/>
          <p:nvPr/>
        </p:nvCxnSpPr>
        <p:spPr>
          <a:xfrm>
            <a:off x="731790" y="6299915"/>
            <a:ext cx="5146496" cy="9061"/>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1471" y="5728269"/>
            <a:ext cx="2425295" cy="1129731"/>
          </a:xfrm>
          <a:prstGeom prst="rect">
            <a:avLst/>
          </a:prstGeom>
          <a:noFill/>
        </p:spPr>
      </p:pic>
      <p:pic>
        <p:nvPicPr>
          <p:cNvPr id="7" name="Picture 2" descr="INPC | Revista MCP">
            <a:extLst>
              <a:ext uri="{FF2B5EF4-FFF2-40B4-BE49-F238E27FC236}">
                <a16:creationId xmlns:a16="http://schemas.microsoft.com/office/drawing/2014/main" id="{3F40F4AA-ECCE-46DD-9D21-DA6D15D80E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151"/>
            <a:ext cx="3173627" cy="64494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Reforma Laboral se aplicará en tiempo y forma: STPS - AMEDIRH">
            <a:extLst>
              <a:ext uri="{FF2B5EF4-FFF2-40B4-BE49-F238E27FC236}">
                <a16:creationId xmlns:a16="http://schemas.microsoft.com/office/drawing/2014/main" id="{8ECA89C3-AF82-4297-841E-2036AE29CC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5038" y="2805992"/>
            <a:ext cx="2924175" cy="156210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Beneficia IMSS a más de 15 mil con Permiso Covid-19">
            <a:extLst>
              <a:ext uri="{FF2B5EF4-FFF2-40B4-BE49-F238E27FC236}">
                <a16:creationId xmlns:a16="http://schemas.microsoft.com/office/drawing/2014/main" id="{8571BEF6-22F2-4B15-B5EC-2F24A2FDE0A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24268" y="3063705"/>
            <a:ext cx="1881832" cy="1071225"/>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p:cNvPicPr>
            <a:picLocks noChangeAspect="1"/>
          </p:cNvPicPr>
          <p:nvPr/>
        </p:nvPicPr>
        <p:blipFill>
          <a:blip r:embed="rId6"/>
          <a:stretch>
            <a:fillRect/>
          </a:stretch>
        </p:blipFill>
        <p:spPr>
          <a:xfrm>
            <a:off x="6244176" y="2669604"/>
            <a:ext cx="2619375" cy="1743075"/>
          </a:xfrm>
          <a:prstGeom prst="rect">
            <a:avLst/>
          </a:prstGeom>
        </p:spPr>
      </p:pic>
      <p:pic>
        <p:nvPicPr>
          <p:cNvPr id="9" name="Imagen 8"/>
          <p:cNvPicPr>
            <a:picLocks noChangeAspect="1"/>
          </p:cNvPicPr>
          <p:nvPr/>
        </p:nvPicPr>
        <p:blipFill>
          <a:blip r:embed="rId7"/>
          <a:stretch>
            <a:fillRect/>
          </a:stretch>
        </p:blipFill>
        <p:spPr>
          <a:xfrm>
            <a:off x="731790" y="2515479"/>
            <a:ext cx="2143125" cy="2143125"/>
          </a:xfrm>
          <a:prstGeom prst="rect">
            <a:avLst/>
          </a:prstGeom>
        </p:spPr>
      </p:pic>
    </p:spTree>
    <p:extLst>
      <p:ext uri="{BB962C8B-B14F-4D97-AF65-F5344CB8AC3E}">
        <p14:creationId xmlns:p14="http://schemas.microsoft.com/office/powerpoint/2010/main" val="3718554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12 Conector recto"/>
          <p:cNvCxnSpPr/>
          <p:nvPr/>
        </p:nvCxnSpPr>
        <p:spPr>
          <a:xfrm>
            <a:off x="6849751" y="1262253"/>
            <a:ext cx="4248473"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 name="12 Conector recto"/>
          <p:cNvCxnSpPr/>
          <p:nvPr/>
        </p:nvCxnSpPr>
        <p:spPr>
          <a:xfrm>
            <a:off x="731790" y="6299915"/>
            <a:ext cx="5146496" cy="9061"/>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1471" y="5728269"/>
            <a:ext cx="2425295" cy="1129731"/>
          </a:xfrm>
          <a:prstGeom prst="rect">
            <a:avLst/>
          </a:prstGeom>
          <a:noFill/>
        </p:spPr>
      </p:pic>
      <p:pic>
        <p:nvPicPr>
          <p:cNvPr id="7" name="Picture 2" descr="INPC | Revista MCP">
            <a:extLst>
              <a:ext uri="{FF2B5EF4-FFF2-40B4-BE49-F238E27FC236}">
                <a16:creationId xmlns:a16="http://schemas.microsoft.com/office/drawing/2014/main" id="{3F40F4AA-ECCE-46DD-9D21-DA6D15D80E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151"/>
            <a:ext cx="3173627" cy="644942"/>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p:cNvSpPr txBox="1"/>
          <p:nvPr/>
        </p:nvSpPr>
        <p:spPr>
          <a:xfrm>
            <a:off x="6651345" y="653148"/>
            <a:ext cx="4718272" cy="461665"/>
          </a:xfrm>
          <a:prstGeom prst="rect">
            <a:avLst/>
          </a:prstGeom>
          <a:noFill/>
        </p:spPr>
        <p:txBody>
          <a:bodyPr wrap="square" rtlCol="0">
            <a:spAutoFit/>
          </a:bodyPr>
          <a:lstStyle/>
          <a:p>
            <a:pPr algn="ctr"/>
            <a:r>
              <a:rPr lang="es-ES" sz="2400" b="1" dirty="0" smtClean="0">
                <a:latin typeface="Arial" panose="020B0604020202020204" pitchFamily="34" charset="0"/>
                <a:cs typeface="Arial" panose="020B0604020202020204" pitchFamily="34" charset="0"/>
              </a:rPr>
              <a:t>LEY DEL SEGURO SOCIAL</a:t>
            </a:r>
            <a:endParaRPr lang="en-US" sz="2400" b="1" dirty="0">
              <a:latin typeface="Arial" panose="020B0604020202020204" pitchFamily="34" charset="0"/>
              <a:cs typeface="Arial" panose="020B0604020202020204" pitchFamily="34" charset="0"/>
            </a:endParaRPr>
          </a:p>
        </p:txBody>
      </p:sp>
      <p:sp>
        <p:nvSpPr>
          <p:cNvPr id="10" name="CuadroTexto 9"/>
          <p:cNvSpPr txBox="1"/>
          <p:nvPr/>
        </p:nvSpPr>
        <p:spPr>
          <a:xfrm>
            <a:off x="276044" y="1613150"/>
            <a:ext cx="5365631" cy="4247317"/>
          </a:xfrm>
          <a:prstGeom prst="rect">
            <a:avLst/>
          </a:prstGeom>
          <a:noFill/>
        </p:spPr>
        <p:txBody>
          <a:bodyPr wrap="square" rtlCol="0">
            <a:spAutoFit/>
          </a:bodyPr>
          <a:lstStyle/>
          <a:p>
            <a:pPr algn="ctr"/>
            <a:r>
              <a:rPr lang="es-ES" dirty="0" smtClean="0"/>
              <a:t>TEXTO ANTERIOR</a:t>
            </a:r>
          </a:p>
          <a:p>
            <a:pPr algn="ctr"/>
            <a:endParaRPr lang="es-ES" dirty="0"/>
          </a:p>
          <a:p>
            <a:pPr algn="just"/>
            <a:r>
              <a:rPr lang="x-none" dirty="0"/>
              <a:t> </a:t>
            </a:r>
            <a:r>
              <a:rPr lang="es-ES" b="1" dirty="0" smtClean="0"/>
              <a:t>Artículo 15 A. (Continua…)</a:t>
            </a:r>
          </a:p>
          <a:p>
            <a:pPr algn="just"/>
            <a:endParaRPr lang="es-ES" dirty="0"/>
          </a:p>
          <a:p>
            <a:pPr algn="just"/>
            <a:r>
              <a:rPr lang="es-ES" dirty="0" smtClean="0"/>
              <a:t>…servicios asumirá las obligaciones establecidas en esta Ley en relación con dichos trabajadores, en el supuesto de que el patrón omita su cumplimiento, siempre y cuando el Instituto hubiese notificado previamente al patrón el requerimiento correspondiente y éste no lo hubiera atendido. </a:t>
            </a:r>
          </a:p>
          <a:p>
            <a:pPr algn="just"/>
            <a:endParaRPr lang="es-ES" dirty="0"/>
          </a:p>
          <a:p>
            <a:pPr algn="just"/>
            <a:r>
              <a:rPr lang="es-ES" dirty="0" smtClean="0"/>
              <a:t>Asimismo, el Instituto dará aviso al beneficiario de los trabajos o servicios, del requerimiento a que se refiere el párrafo anterior.</a:t>
            </a:r>
          </a:p>
          <a:p>
            <a:pPr algn="just"/>
            <a:endParaRPr lang="es-ES" dirty="0" smtClean="0"/>
          </a:p>
        </p:txBody>
      </p:sp>
      <p:sp>
        <p:nvSpPr>
          <p:cNvPr id="13" name="CuadroTexto 12"/>
          <p:cNvSpPr txBox="1"/>
          <p:nvPr/>
        </p:nvSpPr>
        <p:spPr>
          <a:xfrm>
            <a:off x="5878286" y="1679284"/>
            <a:ext cx="6008913" cy="3139321"/>
          </a:xfrm>
          <a:prstGeom prst="rect">
            <a:avLst/>
          </a:prstGeom>
          <a:noFill/>
        </p:spPr>
        <p:txBody>
          <a:bodyPr wrap="square" rtlCol="0">
            <a:spAutoFit/>
          </a:bodyPr>
          <a:lstStyle/>
          <a:p>
            <a:pPr algn="ctr"/>
            <a:r>
              <a:rPr lang="es-ES" dirty="0" smtClean="0"/>
              <a:t>TEXTO ACTUAL</a:t>
            </a:r>
          </a:p>
          <a:p>
            <a:pPr algn="ctr"/>
            <a:endParaRPr lang="es-ES" dirty="0"/>
          </a:p>
          <a:p>
            <a:pPr lvl="0" indent="182563" algn="just" eaLnBrk="0" fontAlgn="base" hangingPunct="0">
              <a:spcBef>
                <a:spcPct val="0"/>
              </a:spcBef>
              <a:spcAft>
                <a:spcPct val="0"/>
              </a:spcAft>
            </a:pPr>
            <a:r>
              <a:rPr lang="es-ES_tradnl" altLang="en-US" b="1" dirty="0">
                <a:ea typeface="Times New Roman" panose="02020603050405020304" pitchFamily="18" charset="0"/>
                <a:cs typeface="Arial" panose="020B0604020202020204" pitchFamily="34" charset="0"/>
              </a:rPr>
              <a:t>Artículo </a:t>
            </a:r>
            <a:r>
              <a:rPr lang="es-ES_tradnl" altLang="en-US" b="1" dirty="0" smtClean="0">
                <a:ea typeface="Times New Roman" panose="02020603050405020304" pitchFamily="18" charset="0"/>
                <a:cs typeface="Arial" panose="020B0604020202020204" pitchFamily="34" charset="0"/>
              </a:rPr>
              <a:t>15 A.</a:t>
            </a:r>
            <a:r>
              <a:rPr lang="es-ES_tradnl" altLang="en-US" dirty="0" smtClean="0">
                <a:ea typeface="Times New Roman" panose="02020603050405020304" pitchFamily="18" charset="0"/>
                <a:cs typeface="Arial" panose="020B0604020202020204" pitchFamily="34" charset="0"/>
              </a:rPr>
              <a:t> </a:t>
            </a:r>
            <a:r>
              <a:rPr lang="es-ES_tradnl" altLang="en-US" b="1" dirty="0" smtClean="0">
                <a:ea typeface="Times New Roman" panose="02020603050405020304" pitchFamily="18" charset="0"/>
                <a:cs typeface="Arial" panose="020B0604020202020204" pitchFamily="34" charset="0"/>
              </a:rPr>
              <a:t>(Continua…)</a:t>
            </a:r>
          </a:p>
          <a:p>
            <a:pPr lvl="0" indent="182563" algn="just" eaLnBrk="0" fontAlgn="base" hangingPunct="0">
              <a:spcBef>
                <a:spcPct val="0"/>
              </a:spcBef>
              <a:spcAft>
                <a:spcPct val="0"/>
              </a:spcAft>
            </a:pPr>
            <a:endParaRPr kumimoji="0" lang="en-US" altLang="en-US" b="0" i="0" u="none" strike="noStrike" cap="none" normalizeH="0" baseline="0" dirty="0" smtClean="0">
              <a:ln>
                <a:noFill/>
              </a:ln>
              <a:solidFill>
                <a:schemeClr val="tx1"/>
              </a:solidFill>
              <a:effectLst/>
            </a:endParaRPr>
          </a:p>
          <a:p>
            <a:pPr algn="just"/>
            <a:r>
              <a:rPr lang="es-ES_tradnl" b="1" dirty="0"/>
              <a:t>II. 	</a:t>
            </a:r>
            <a:r>
              <a:rPr lang="es-ES_tradnl" dirty="0"/>
              <a:t>De cada contrato: Objeto; periodo de vigencia; relación de trabajadores u otros sujetos que prestarán los servicios especializados o ejecutarán las obras especializadas a favor del beneficiario, indicando su nombre, CURP, número de seguridad social y salario base de cotización, así como nombre y Registro Federal de Contribuyentes del beneficiario de los servicios por cada uno de los contratos.</a:t>
            </a:r>
            <a:endParaRPr lang="en-US" dirty="0"/>
          </a:p>
        </p:txBody>
      </p:sp>
      <p:sp>
        <p:nvSpPr>
          <p:cNvPr id="11" name="CuadroTexto 10"/>
          <p:cNvSpPr txBox="1"/>
          <p:nvPr/>
        </p:nvSpPr>
        <p:spPr>
          <a:xfrm>
            <a:off x="388189" y="5503184"/>
            <a:ext cx="5676181" cy="707886"/>
          </a:xfrm>
          <a:prstGeom prst="rect">
            <a:avLst/>
          </a:prstGeom>
          <a:noFill/>
        </p:spPr>
        <p:txBody>
          <a:bodyPr wrap="square" rtlCol="0">
            <a:spAutoFit/>
          </a:bodyPr>
          <a:lstStyle/>
          <a:p>
            <a:pPr algn="ctr"/>
            <a:r>
              <a:rPr lang="es-ES" sz="2000" b="1" dirty="0" smtClean="0">
                <a:latin typeface="Arial" panose="020B0604020202020204" pitchFamily="34" charset="0"/>
                <a:cs typeface="Arial" panose="020B0604020202020204" pitchFamily="34" charset="0"/>
              </a:rPr>
              <a:t>PLAZO PARA INFORMAR AL IMSS</a:t>
            </a:r>
          </a:p>
          <a:p>
            <a:pPr algn="ctr"/>
            <a:r>
              <a:rPr lang="es-ES" sz="2000" b="1" dirty="0" smtClean="0">
                <a:latin typeface="Arial" panose="020B0604020202020204" pitchFamily="34" charset="0"/>
                <a:cs typeface="Arial" panose="020B0604020202020204" pitchFamily="34" charset="0"/>
              </a:rPr>
              <a:t>SOBRE LA CELEBRACIÓN DE CONTRATOS</a:t>
            </a: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56598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12 Conector recto"/>
          <p:cNvCxnSpPr/>
          <p:nvPr/>
        </p:nvCxnSpPr>
        <p:spPr>
          <a:xfrm>
            <a:off x="6849751" y="1262253"/>
            <a:ext cx="4248473"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 name="12 Conector recto"/>
          <p:cNvCxnSpPr/>
          <p:nvPr/>
        </p:nvCxnSpPr>
        <p:spPr>
          <a:xfrm>
            <a:off x="731790" y="6299915"/>
            <a:ext cx="5146496" cy="9061"/>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1471" y="5728269"/>
            <a:ext cx="2425295" cy="1129731"/>
          </a:xfrm>
          <a:prstGeom prst="rect">
            <a:avLst/>
          </a:prstGeom>
          <a:noFill/>
        </p:spPr>
      </p:pic>
      <p:pic>
        <p:nvPicPr>
          <p:cNvPr id="7" name="Picture 2" descr="INPC | Revista MCP">
            <a:extLst>
              <a:ext uri="{FF2B5EF4-FFF2-40B4-BE49-F238E27FC236}">
                <a16:creationId xmlns:a16="http://schemas.microsoft.com/office/drawing/2014/main" id="{3F40F4AA-ECCE-46DD-9D21-DA6D15D80E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151"/>
            <a:ext cx="3173627" cy="644942"/>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p:cNvSpPr txBox="1"/>
          <p:nvPr/>
        </p:nvSpPr>
        <p:spPr>
          <a:xfrm>
            <a:off x="6651345" y="653148"/>
            <a:ext cx="4718272" cy="461665"/>
          </a:xfrm>
          <a:prstGeom prst="rect">
            <a:avLst/>
          </a:prstGeom>
          <a:noFill/>
        </p:spPr>
        <p:txBody>
          <a:bodyPr wrap="square" rtlCol="0">
            <a:spAutoFit/>
          </a:bodyPr>
          <a:lstStyle/>
          <a:p>
            <a:pPr algn="ctr"/>
            <a:r>
              <a:rPr lang="es-ES" sz="2400" b="1" dirty="0" smtClean="0">
                <a:latin typeface="Arial" panose="020B0604020202020204" pitchFamily="34" charset="0"/>
                <a:cs typeface="Arial" panose="020B0604020202020204" pitchFamily="34" charset="0"/>
              </a:rPr>
              <a:t>LEY DEL SEGURO SOCIAL</a:t>
            </a:r>
            <a:endParaRPr lang="en-US" sz="2400" b="1" dirty="0">
              <a:latin typeface="Arial" panose="020B0604020202020204" pitchFamily="34" charset="0"/>
              <a:cs typeface="Arial" panose="020B0604020202020204" pitchFamily="34" charset="0"/>
            </a:endParaRPr>
          </a:p>
        </p:txBody>
      </p:sp>
      <p:sp>
        <p:nvSpPr>
          <p:cNvPr id="10" name="CuadroTexto 9"/>
          <p:cNvSpPr txBox="1"/>
          <p:nvPr/>
        </p:nvSpPr>
        <p:spPr>
          <a:xfrm>
            <a:off x="276044" y="1759792"/>
            <a:ext cx="5365631" cy="3139321"/>
          </a:xfrm>
          <a:prstGeom prst="rect">
            <a:avLst/>
          </a:prstGeom>
          <a:noFill/>
        </p:spPr>
        <p:txBody>
          <a:bodyPr wrap="square" rtlCol="0">
            <a:spAutoFit/>
          </a:bodyPr>
          <a:lstStyle/>
          <a:p>
            <a:pPr algn="ctr"/>
            <a:r>
              <a:rPr lang="es-ES" dirty="0" smtClean="0"/>
              <a:t>TEXTO ANTERIOR</a:t>
            </a:r>
          </a:p>
          <a:p>
            <a:pPr algn="ctr"/>
            <a:endParaRPr lang="es-ES" dirty="0"/>
          </a:p>
          <a:p>
            <a:pPr algn="just"/>
            <a:r>
              <a:rPr lang="x-none" dirty="0"/>
              <a:t> </a:t>
            </a:r>
            <a:r>
              <a:rPr lang="es-ES" b="1" dirty="0" smtClean="0"/>
              <a:t> Artículo 15 A. (Continua…)</a:t>
            </a:r>
            <a:r>
              <a:rPr lang="es-ES" dirty="0" smtClean="0"/>
              <a:t> </a:t>
            </a:r>
          </a:p>
          <a:p>
            <a:pPr algn="just"/>
            <a:endParaRPr lang="es-ES" dirty="0"/>
          </a:p>
          <a:p>
            <a:pPr algn="just"/>
            <a:r>
              <a:rPr lang="es-ES" dirty="0" smtClean="0"/>
              <a:t>Los contratantes deberán comunicar trimestralmente ante la Subdelegación correspondiente al domicilio del patrón o sujeto obligado, y del beneficiario respectivamente, dentro de los primeros quince días de los meses de enero, abril, julio y octubre, en relación con los contratos celebrados en el trimestre de que se trate la información siguiente:</a:t>
            </a:r>
            <a:endParaRPr lang="en-US" dirty="0"/>
          </a:p>
        </p:txBody>
      </p:sp>
      <p:sp>
        <p:nvSpPr>
          <p:cNvPr id="13" name="CuadroTexto 12"/>
          <p:cNvSpPr txBox="1"/>
          <p:nvPr/>
        </p:nvSpPr>
        <p:spPr>
          <a:xfrm>
            <a:off x="5878286" y="1756918"/>
            <a:ext cx="6008913" cy="2031325"/>
          </a:xfrm>
          <a:prstGeom prst="rect">
            <a:avLst/>
          </a:prstGeom>
          <a:noFill/>
        </p:spPr>
        <p:txBody>
          <a:bodyPr wrap="square" rtlCol="0">
            <a:spAutoFit/>
          </a:bodyPr>
          <a:lstStyle/>
          <a:p>
            <a:pPr algn="ctr"/>
            <a:r>
              <a:rPr lang="es-ES" dirty="0" smtClean="0"/>
              <a:t>TEXTO ACTUAL</a:t>
            </a:r>
          </a:p>
          <a:p>
            <a:pPr algn="ctr"/>
            <a:endParaRPr lang="es-ES" dirty="0"/>
          </a:p>
          <a:p>
            <a:pPr lvl="0" indent="182563" algn="just" eaLnBrk="0" fontAlgn="base" hangingPunct="0">
              <a:spcBef>
                <a:spcPct val="0"/>
              </a:spcBef>
              <a:spcAft>
                <a:spcPct val="0"/>
              </a:spcAft>
            </a:pPr>
            <a:r>
              <a:rPr lang="es-ES_tradnl" altLang="en-US" b="1" dirty="0">
                <a:ea typeface="Times New Roman" panose="02020603050405020304" pitchFamily="18" charset="0"/>
                <a:cs typeface="Arial" panose="020B0604020202020204" pitchFamily="34" charset="0"/>
              </a:rPr>
              <a:t>Artículo </a:t>
            </a:r>
            <a:r>
              <a:rPr lang="es-ES_tradnl" altLang="en-US" b="1" dirty="0" smtClean="0">
                <a:ea typeface="Times New Roman" panose="02020603050405020304" pitchFamily="18" charset="0"/>
                <a:cs typeface="Arial" panose="020B0604020202020204" pitchFamily="34" charset="0"/>
              </a:rPr>
              <a:t>15 A.-</a:t>
            </a:r>
            <a:r>
              <a:rPr lang="es-ES_tradnl" altLang="en-US" dirty="0" smtClean="0">
                <a:ea typeface="Times New Roman" panose="02020603050405020304" pitchFamily="18" charset="0"/>
                <a:cs typeface="Arial" panose="020B0604020202020204" pitchFamily="34" charset="0"/>
              </a:rPr>
              <a:t> </a:t>
            </a:r>
            <a:r>
              <a:rPr lang="es-ES_tradnl" altLang="en-US" b="1" dirty="0" smtClean="0">
                <a:ea typeface="Times New Roman" panose="02020603050405020304" pitchFamily="18" charset="0"/>
                <a:cs typeface="Arial" panose="020B0604020202020204" pitchFamily="34" charset="0"/>
              </a:rPr>
              <a:t>(Continua…)</a:t>
            </a:r>
          </a:p>
          <a:p>
            <a:pPr lvl="0" indent="182563" algn="just" eaLnBrk="0" fontAlgn="base" hangingPunct="0">
              <a:spcBef>
                <a:spcPct val="0"/>
              </a:spcBef>
              <a:spcAft>
                <a:spcPct val="0"/>
              </a:spcAft>
            </a:pPr>
            <a:endParaRPr kumimoji="0" lang="en-US" altLang="en-US" b="0" i="0" u="none" strike="noStrike" cap="none" normalizeH="0" baseline="0" dirty="0" smtClean="0">
              <a:ln>
                <a:noFill/>
              </a:ln>
              <a:solidFill>
                <a:schemeClr val="tx1"/>
              </a:solidFill>
              <a:effectLst/>
            </a:endParaRPr>
          </a:p>
          <a:p>
            <a:pPr lvl="0" algn="just" eaLnBrk="0" fontAlgn="base" hangingPunct="0">
              <a:spcBef>
                <a:spcPct val="0"/>
              </a:spcBef>
              <a:spcAft>
                <a:spcPct val="0"/>
              </a:spcAft>
            </a:pPr>
            <a:r>
              <a:rPr lang="es-ES_tradnl" altLang="en-US" b="1" dirty="0">
                <a:ea typeface="Times New Roman" panose="02020603050405020304" pitchFamily="18" charset="0"/>
                <a:cs typeface="Arial" panose="020B0604020202020204" pitchFamily="34" charset="0"/>
              </a:rPr>
              <a:t>III. 	</a:t>
            </a:r>
            <a:r>
              <a:rPr lang="es-ES_tradnl" altLang="en-US" dirty="0">
                <a:ea typeface="Times New Roman" panose="02020603050405020304" pitchFamily="18" charset="0"/>
                <a:cs typeface="Arial" panose="020B0604020202020204" pitchFamily="34" charset="0"/>
              </a:rPr>
              <a:t>Copia simple del registro emitido por la Secretaría del Trabajo y Previsión Social para la prestación de servicios especializados o la ejecución de obras especializadas.</a:t>
            </a:r>
            <a:endParaRPr kumimoji="0" lang="es-ES_tradnl" altLang="en-US" sz="4400" b="0" i="0" u="none" strike="noStrike" cap="none" normalizeH="0" baseline="0" dirty="0" smtClean="0">
              <a:ln>
                <a:noFill/>
              </a:ln>
              <a:solidFill>
                <a:schemeClr val="tx1"/>
              </a:solidFill>
              <a:effectLst/>
            </a:endParaRPr>
          </a:p>
        </p:txBody>
      </p:sp>
      <p:sp>
        <p:nvSpPr>
          <p:cNvPr id="11" name="CuadroTexto 10"/>
          <p:cNvSpPr txBox="1"/>
          <p:nvPr/>
        </p:nvSpPr>
        <p:spPr>
          <a:xfrm>
            <a:off x="422689" y="5468680"/>
            <a:ext cx="5788326" cy="707886"/>
          </a:xfrm>
          <a:prstGeom prst="rect">
            <a:avLst/>
          </a:prstGeom>
          <a:noFill/>
        </p:spPr>
        <p:txBody>
          <a:bodyPr wrap="square" rtlCol="0">
            <a:spAutoFit/>
          </a:bodyPr>
          <a:lstStyle/>
          <a:p>
            <a:pPr algn="ctr"/>
            <a:r>
              <a:rPr lang="es-ES" sz="2000" b="1" dirty="0" smtClean="0">
                <a:latin typeface="Arial" panose="020B0604020202020204" pitchFamily="34" charset="0"/>
                <a:cs typeface="Arial" panose="020B0604020202020204" pitchFamily="34" charset="0"/>
              </a:rPr>
              <a:t>PLAZO PARA INFORMAR AL IMSS</a:t>
            </a:r>
          </a:p>
          <a:p>
            <a:pPr algn="ctr"/>
            <a:r>
              <a:rPr lang="es-ES" sz="2000" b="1" dirty="0" smtClean="0">
                <a:latin typeface="Arial" panose="020B0604020202020204" pitchFamily="34" charset="0"/>
                <a:cs typeface="Arial" panose="020B0604020202020204" pitchFamily="34" charset="0"/>
              </a:rPr>
              <a:t>SOBRE LA CELEBRACIÓN DE CONTRATOS</a:t>
            </a:r>
            <a:endParaRPr lang="en-US" sz="2000" b="1" dirty="0">
              <a:latin typeface="Arial" panose="020B0604020202020204" pitchFamily="34" charset="0"/>
              <a:cs typeface="Arial" panose="020B0604020202020204" pitchFamily="34" charset="0"/>
            </a:endParaRPr>
          </a:p>
        </p:txBody>
      </p:sp>
      <p:sp>
        <p:nvSpPr>
          <p:cNvPr id="3" name="AutoShape 3" descr="Qué es el Largo plazo? | ¿Cuánto dura el largo plazo? | Numd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 name="Imagen 11"/>
          <p:cNvPicPr>
            <a:picLocks noChangeAspect="1"/>
          </p:cNvPicPr>
          <p:nvPr/>
        </p:nvPicPr>
        <p:blipFill>
          <a:blip r:embed="rId4"/>
          <a:stretch>
            <a:fillRect/>
          </a:stretch>
        </p:blipFill>
        <p:spPr>
          <a:xfrm>
            <a:off x="7477754" y="3886718"/>
            <a:ext cx="2619375" cy="1743075"/>
          </a:xfrm>
          <a:prstGeom prst="rect">
            <a:avLst/>
          </a:prstGeom>
        </p:spPr>
      </p:pic>
    </p:spTree>
    <p:extLst>
      <p:ext uri="{BB962C8B-B14F-4D97-AF65-F5344CB8AC3E}">
        <p14:creationId xmlns:p14="http://schemas.microsoft.com/office/powerpoint/2010/main" val="3743023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12 Conector recto"/>
          <p:cNvCxnSpPr/>
          <p:nvPr/>
        </p:nvCxnSpPr>
        <p:spPr>
          <a:xfrm>
            <a:off x="6849751" y="1262253"/>
            <a:ext cx="4248473"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 name="12 Conector recto"/>
          <p:cNvCxnSpPr/>
          <p:nvPr/>
        </p:nvCxnSpPr>
        <p:spPr>
          <a:xfrm>
            <a:off x="731790" y="6299915"/>
            <a:ext cx="5146496" cy="9061"/>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1471" y="5728269"/>
            <a:ext cx="2425295" cy="1129731"/>
          </a:xfrm>
          <a:prstGeom prst="rect">
            <a:avLst/>
          </a:prstGeom>
          <a:noFill/>
        </p:spPr>
      </p:pic>
      <p:pic>
        <p:nvPicPr>
          <p:cNvPr id="7" name="Picture 2" descr="INPC | Revista MCP">
            <a:extLst>
              <a:ext uri="{FF2B5EF4-FFF2-40B4-BE49-F238E27FC236}">
                <a16:creationId xmlns:a16="http://schemas.microsoft.com/office/drawing/2014/main" id="{3F40F4AA-ECCE-46DD-9D21-DA6D15D80E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151"/>
            <a:ext cx="3173627" cy="644942"/>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p:cNvSpPr txBox="1"/>
          <p:nvPr/>
        </p:nvSpPr>
        <p:spPr>
          <a:xfrm>
            <a:off x="6651345" y="653148"/>
            <a:ext cx="4718272" cy="461665"/>
          </a:xfrm>
          <a:prstGeom prst="rect">
            <a:avLst/>
          </a:prstGeom>
          <a:noFill/>
        </p:spPr>
        <p:txBody>
          <a:bodyPr wrap="square" rtlCol="0">
            <a:spAutoFit/>
          </a:bodyPr>
          <a:lstStyle/>
          <a:p>
            <a:pPr algn="ctr"/>
            <a:r>
              <a:rPr lang="es-ES" sz="2400" b="1" dirty="0" smtClean="0">
                <a:latin typeface="Arial" panose="020B0604020202020204" pitchFamily="34" charset="0"/>
                <a:cs typeface="Arial" panose="020B0604020202020204" pitchFamily="34" charset="0"/>
              </a:rPr>
              <a:t>LEY DEL SEGURO SOCIAL</a:t>
            </a:r>
            <a:endParaRPr lang="en-US" sz="2400" b="1" dirty="0">
              <a:latin typeface="Arial" panose="020B0604020202020204" pitchFamily="34" charset="0"/>
              <a:cs typeface="Arial" panose="020B0604020202020204" pitchFamily="34" charset="0"/>
            </a:endParaRPr>
          </a:p>
        </p:txBody>
      </p:sp>
      <p:sp>
        <p:nvSpPr>
          <p:cNvPr id="10" name="CuadroTexto 9"/>
          <p:cNvSpPr txBox="1"/>
          <p:nvPr/>
        </p:nvSpPr>
        <p:spPr>
          <a:xfrm>
            <a:off x="276044" y="1759792"/>
            <a:ext cx="5365631" cy="3693319"/>
          </a:xfrm>
          <a:prstGeom prst="rect">
            <a:avLst/>
          </a:prstGeom>
          <a:noFill/>
        </p:spPr>
        <p:txBody>
          <a:bodyPr wrap="square" rtlCol="0">
            <a:spAutoFit/>
          </a:bodyPr>
          <a:lstStyle/>
          <a:p>
            <a:pPr algn="ctr"/>
            <a:r>
              <a:rPr lang="es-ES" dirty="0" smtClean="0"/>
              <a:t>TEXTO ANTERIOR</a:t>
            </a:r>
          </a:p>
          <a:p>
            <a:pPr algn="ctr"/>
            <a:endParaRPr lang="es-ES" dirty="0"/>
          </a:p>
          <a:p>
            <a:pPr algn="just"/>
            <a:r>
              <a:rPr lang="x-none" dirty="0"/>
              <a:t> </a:t>
            </a:r>
            <a:r>
              <a:rPr lang="es-ES" b="1" dirty="0" smtClean="0"/>
              <a:t> Artículo 15 A. (Continua…)</a:t>
            </a:r>
            <a:r>
              <a:rPr lang="es-ES" dirty="0" smtClean="0"/>
              <a:t> </a:t>
            </a:r>
          </a:p>
          <a:p>
            <a:pPr algn="just"/>
            <a:endParaRPr lang="es-ES" dirty="0"/>
          </a:p>
          <a:p>
            <a:pPr marL="400050" indent="-400050" algn="just">
              <a:buAutoNum type="romanUcPeriod"/>
            </a:pPr>
            <a:r>
              <a:rPr lang="es-ES" dirty="0" smtClean="0"/>
              <a:t>De las partes en el contrato: Nombre, denominación o razón social; clase de persona moral de que se trate, en su caso; objeto social; domicilio social, fiscal y, en su caso, convencional para efectos del contrato; número del Registro Federal de Contribuyentes y de Registro Patronal ante el IMSS; datos de su acta constitutiva, tales como número de escritura pública, fecha, nombre del notario público que da fe de la misma, …</a:t>
            </a:r>
            <a:endParaRPr lang="en-US" dirty="0"/>
          </a:p>
        </p:txBody>
      </p:sp>
      <p:sp>
        <p:nvSpPr>
          <p:cNvPr id="13" name="CuadroTexto 12"/>
          <p:cNvSpPr txBox="1"/>
          <p:nvPr/>
        </p:nvSpPr>
        <p:spPr>
          <a:xfrm>
            <a:off x="5878286" y="1817300"/>
            <a:ext cx="6008913" cy="3139321"/>
          </a:xfrm>
          <a:prstGeom prst="rect">
            <a:avLst/>
          </a:prstGeom>
          <a:noFill/>
        </p:spPr>
        <p:txBody>
          <a:bodyPr wrap="square" rtlCol="0">
            <a:spAutoFit/>
          </a:bodyPr>
          <a:lstStyle/>
          <a:p>
            <a:pPr algn="ctr"/>
            <a:r>
              <a:rPr lang="es-ES" dirty="0" smtClean="0"/>
              <a:t>TEXTO ACTUAL</a:t>
            </a:r>
          </a:p>
          <a:p>
            <a:pPr algn="ctr"/>
            <a:endParaRPr lang="es-ES" dirty="0"/>
          </a:p>
          <a:p>
            <a:pPr lvl="0" indent="182563" algn="just" eaLnBrk="0" fontAlgn="base" hangingPunct="0">
              <a:spcBef>
                <a:spcPct val="0"/>
              </a:spcBef>
              <a:spcAft>
                <a:spcPct val="0"/>
              </a:spcAft>
            </a:pPr>
            <a:r>
              <a:rPr lang="es-ES" b="1" dirty="0" smtClean="0"/>
              <a:t>Artículo 15 A. (Continua…)</a:t>
            </a:r>
          </a:p>
          <a:p>
            <a:pPr lvl="0" indent="182563" algn="just" eaLnBrk="0" fontAlgn="base" hangingPunct="0">
              <a:spcBef>
                <a:spcPct val="0"/>
              </a:spcBef>
              <a:spcAft>
                <a:spcPct val="0"/>
              </a:spcAft>
            </a:pPr>
            <a:endParaRPr kumimoji="0" lang="en-US" altLang="en-US" b="0" i="0" u="none" strike="noStrike" cap="none" normalizeH="0" baseline="0" dirty="0" smtClean="0">
              <a:ln>
                <a:noFill/>
              </a:ln>
              <a:solidFill>
                <a:schemeClr val="tx1"/>
              </a:solidFill>
              <a:effectLst/>
            </a:endParaRPr>
          </a:p>
          <a:p>
            <a:pPr lvl="0" indent="182563" algn="just" eaLnBrk="0" fontAlgn="base" hangingPunct="0">
              <a:spcBef>
                <a:spcPct val="0"/>
              </a:spcBef>
              <a:spcAft>
                <a:spcPct val="0"/>
              </a:spcAft>
            </a:pPr>
            <a:r>
              <a:rPr lang="es-ES_tradnl" altLang="en-US" dirty="0" smtClean="0">
                <a:ea typeface="Times New Roman" panose="02020603050405020304" pitchFamily="18" charset="0"/>
                <a:cs typeface="Arial" panose="020B0604020202020204" pitchFamily="34" charset="0"/>
              </a:rPr>
              <a:t>Para la verificación del cumplimiento de las obligaciones establecidas en la Ley Federal del Trabajo y en el presente ordenamiento, el Instituto y la Secretaría del Trabajo y Previsión Social, deberán celebrar convenios de colaboración, para el intercambio de información y la realización de acciones de verificación conjuntas, en su respectivo ámbito de competencia.</a:t>
            </a:r>
            <a:endParaRPr kumimoji="0" lang="es-ES_tradnl" altLang="en-US" sz="4400" b="0" i="0" u="none" strike="noStrike" cap="none" normalizeH="0" baseline="0" dirty="0" smtClean="0">
              <a:ln>
                <a:noFill/>
              </a:ln>
              <a:solidFill>
                <a:schemeClr val="tx1"/>
              </a:solidFill>
              <a:effectLst/>
            </a:endParaRPr>
          </a:p>
        </p:txBody>
      </p:sp>
      <p:sp>
        <p:nvSpPr>
          <p:cNvPr id="11" name="CuadroTexto 10"/>
          <p:cNvSpPr txBox="1"/>
          <p:nvPr/>
        </p:nvSpPr>
        <p:spPr>
          <a:xfrm>
            <a:off x="766296" y="5503184"/>
            <a:ext cx="5298074" cy="707886"/>
          </a:xfrm>
          <a:prstGeom prst="rect">
            <a:avLst/>
          </a:prstGeom>
          <a:noFill/>
        </p:spPr>
        <p:txBody>
          <a:bodyPr wrap="square" rtlCol="0">
            <a:spAutoFit/>
          </a:bodyPr>
          <a:lstStyle/>
          <a:p>
            <a:pPr algn="ctr"/>
            <a:r>
              <a:rPr lang="es-ES" sz="2000" b="1" dirty="0" smtClean="0">
                <a:latin typeface="Arial" panose="020B0604020202020204" pitchFamily="34" charset="0"/>
                <a:cs typeface="Arial" panose="020B0604020202020204" pitchFamily="34" charset="0"/>
              </a:rPr>
              <a:t>CONVENIO DE COLABORACIÓN</a:t>
            </a:r>
          </a:p>
          <a:p>
            <a:pPr algn="ctr"/>
            <a:r>
              <a:rPr lang="es-ES" sz="2000" b="1" dirty="0" smtClean="0">
                <a:latin typeface="Arial" panose="020B0604020202020204" pitchFamily="34" charset="0"/>
                <a:cs typeface="Arial" panose="020B0604020202020204" pitchFamily="34" charset="0"/>
              </a:rPr>
              <a:t>IMSS-STYPS</a:t>
            </a:r>
            <a:endParaRPr lang="en-US" sz="2000" b="1" dirty="0">
              <a:latin typeface="Arial" panose="020B0604020202020204" pitchFamily="34" charset="0"/>
              <a:cs typeface="Arial" panose="020B0604020202020204" pitchFamily="34" charset="0"/>
            </a:endParaRPr>
          </a:p>
        </p:txBody>
      </p:sp>
      <p:sp>
        <p:nvSpPr>
          <p:cNvPr id="2" name="Rectangle 1"/>
          <p:cNvSpPr>
            <a:spLocks noChangeArrowheads="1"/>
          </p:cNvSpPr>
          <p:nvPr/>
        </p:nvSpPr>
        <p:spPr bwMode="auto">
          <a:xfrm>
            <a:off x="5911334" y="43934"/>
            <a:ext cx="3693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182563" algn="just" defTabSz="914400" rtl="0" eaLnBrk="0" fontAlgn="base" latinLnBrk="0" hangingPunct="0">
              <a:lnSpc>
                <a:spcPct val="100000"/>
              </a:lnSpc>
              <a:spcBef>
                <a:spcPct val="0"/>
              </a:spcBef>
              <a:spcAft>
                <a:spcPct val="0"/>
              </a:spcAft>
              <a:buClrTx/>
              <a:buSzTx/>
              <a:buFontTx/>
              <a:buNone/>
              <a:tabLst/>
            </a:pPr>
            <a:endParaRPr kumimoji="0" lang="es-ES_tradnl"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484565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12 Conector recto"/>
          <p:cNvCxnSpPr/>
          <p:nvPr/>
        </p:nvCxnSpPr>
        <p:spPr>
          <a:xfrm>
            <a:off x="6849751" y="1262253"/>
            <a:ext cx="4248473"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 name="12 Conector recto"/>
          <p:cNvCxnSpPr/>
          <p:nvPr/>
        </p:nvCxnSpPr>
        <p:spPr>
          <a:xfrm>
            <a:off x="731790" y="6299915"/>
            <a:ext cx="5146496" cy="9061"/>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1471" y="5728269"/>
            <a:ext cx="2425295" cy="1129731"/>
          </a:xfrm>
          <a:prstGeom prst="rect">
            <a:avLst/>
          </a:prstGeom>
          <a:noFill/>
        </p:spPr>
      </p:pic>
      <p:pic>
        <p:nvPicPr>
          <p:cNvPr id="7" name="Picture 2" descr="INPC | Revista MCP">
            <a:extLst>
              <a:ext uri="{FF2B5EF4-FFF2-40B4-BE49-F238E27FC236}">
                <a16:creationId xmlns:a16="http://schemas.microsoft.com/office/drawing/2014/main" id="{3F40F4AA-ECCE-46DD-9D21-DA6D15D80E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151"/>
            <a:ext cx="3173627" cy="644942"/>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p:cNvSpPr txBox="1"/>
          <p:nvPr/>
        </p:nvSpPr>
        <p:spPr>
          <a:xfrm>
            <a:off x="6651345" y="653148"/>
            <a:ext cx="4718272" cy="461665"/>
          </a:xfrm>
          <a:prstGeom prst="rect">
            <a:avLst/>
          </a:prstGeom>
          <a:noFill/>
        </p:spPr>
        <p:txBody>
          <a:bodyPr wrap="square" rtlCol="0">
            <a:spAutoFit/>
          </a:bodyPr>
          <a:lstStyle/>
          <a:p>
            <a:pPr algn="ctr"/>
            <a:r>
              <a:rPr lang="es-ES" sz="2400" b="1" dirty="0" smtClean="0">
                <a:latin typeface="Arial" panose="020B0604020202020204" pitchFamily="34" charset="0"/>
                <a:cs typeface="Arial" panose="020B0604020202020204" pitchFamily="34" charset="0"/>
              </a:rPr>
              <a:t>LEY DEL SEGURO SOCIAL</a:t>
            </a:r>
            <a:endParaRPr lang="en-US" sz="2400" b="1" dirty="0">
              <a:latin typeface="Arial" panose="020B0604020202020204" pitchFamily="34" charset="0"/>
              <a:cs typeface="Arial" panose="020B0604020202020204" pitchFamily="34" charset="0"/>
            </a:endParaRPr>
          </a:p>
        </p:txBody>
      </p:sp>
      <p:sp>
        <p:nvSpPr>
          <p:cNvPr id="10" name="CuadroTexto 9"/>
          <p:cNvSpPr txBox="1"/>
          <p:nvPr/>
        </p:nvSpPr>
        <p:spPr>
          <a:xfrm>
            <a:off x="276044" y="1759792"/>
            <a:ext cx="5365631" cy="2862322"/>
          </a:xfrm>
          <a:prstGeom prst="rect">
            <a:avLst/>
          </a:prstGeom>
          <a:noFill/>
        </p:spPr>
        <p:txBody>
          <a:bodyPr wrap="square" rtlCol="0">
            <a:spAutoFit/>
          </a:bodyPr>
          <a:lstStyle/>
          <a:p>
            <a:pPr algn="ctr"/>
            <a:r>
              <a:rPr lang="es-ES" dirty="0" smtClean="0"/>
              <a:t>TEXTO ANTERIOR</a:t>
            </a:r>
          </a:p>
          <a:p>
            <a:pPr algn="ctr"/>
            <a:endParaRPr lang="es-ES" dirty="0"/>
          </a:p>
          <a:p>
            <a:pPr algn="just"/>
            <a:r>
              <a:rPr lang="x-none" dirty="0"/>
              <a:t> </a:t>
            </a:r>
            <a:r>
              <a:rPr lang="es-ES" b="1" dirty="0" smtClean="0"/>
              <a:t>Artículo 15 A. (Continua…)</a:t>
            </a:r>
            <a:r>
              <a:rPr lang="es-ES" dirty="0" smtClean="0"/>
              <a:t> </a:t>
            </a:r>
          </a:p>
          <a:p>
            <a:pPr algn="just"/>
            <a:endParaRPr lang="es-ES" dirty="0"/>
          </a:p>
          <a:p>
            <a:pPr marL="400050" indent="-400050" algn="just">
              <a:buAutoNum type="romanUcPeriod"/>
            </a:pPr>
            <a:r>
              <a:rPr lang="es-ES" dirty="0" smtClean="0"/>
              <a:t>…número de la notaría y ciudad a la que corresponde, sección, partida, volumen, foja o folio mercantil, en su caso, y fecha de inscripción en el Registro Público de la Propiedad y el Comercio; nombre de los representantes legales de las partes que suscribieron el contrato. </a:t>
            </a:r>
            <a:endParaRPr lang="es-ES" dirty="0"/>
          </a:p>
        </p:txBody>
      </p:sp>
      <p:sp>
        <p:nvSpPr>
          <p:cNvPr id="13" name="CuadroTexto 12"/>
          <p:cNvSpPr txBox="1"/>
          <p:nvPr/>
        </p:nvSpPr>
        <p:spPr>
          <a:xfrm>
            <a:off x="5878286" y="1739666"/>
            <a:ext cx="6008913" cy="2308324"/>
          </a:xfrm>
          <a:prstGeom prst="rect">
            <a:avLst/>
          </a:prstGeom>
          <a:noFill/>
        </p:spPr>
        <p:txBody>
          <a:bodyPr wrap="square" rtlCol="0">
            <a:spAutoFit/>
          </a:bodyPr>
          <a:lstStyle/>
          <a:p>
            <a:pPr algn="ctr"/>
            <a:r>
              <a:rPr lang="es-ES" dirty="0" smtClean="0"/>
              <a:t>TEXTO ACTUAL</a:t>
            </a:r>
          </a:p>
          <a:p>
            <a:pPr algn="ctr"/>
            <a:endParaRPr lang="es-ES" dirty="0"/>
          </a:p>
          <a:p>
            <a:pPr algn="just"/>
            <a:r>
              <a:rPr lang="es-ES" b="1" dirty="0" smtClean="0"/>
              <a:t>Artículo 15 A. (Continua…)</a:t>
            </a:r>
            <a:r>
              <a:rPr lang="es-ES" dirty="0" smtClean="0"/>
              <a:t> </a:t>
            </a:r>
          </a:p>
          <a:p>
            <a:pPr lvl="0" indent="182563" algn="just" eaLnBrk="0" fontAlgn="base" hangingPunct="0">
              <a:spcBef>
                <a:spcPct val="0"/>
              </a:spcBef>
              <a:spcAft>
                <a:spcPct val="0"/>
              </a:spcAft>
            </a:pPr>
            <a:endParaRPr kumimoji="0" lang="en-US" altLang="en-US" b="0" i="0" u="none" strike="noStrike" cap="none" normalizeH="0" baseline="0" dirty="0" smtClean="0">
              <a:ln>
                <a:noFill/>
              </a:ln>
              <a:solidFill>
                <a:schemeClr val="tx1"/>
              </a:solidFill>
              <a:effectLst/>
            </a:endParaRPr>
          </a:p>
          <a:p>
            <a:pPr lvl="0" indent="182563" algn="just" eaLnBrk="0" fontAlgn="base" hangingPunct="0">
              <a:spcBef>
                <a:spcPct val="0"/>
              </a:spcBef>
              <a:spcAft>
                <a:spcPct val="0"/>
              </a:spcAft>
            </a:pPr>
            <a:r>
              <a:rPr lang="es-ES_tradnl" altLang="en-US" dirty="0">
                <a:ea typeface="Times New Roman" panose="02020603050405020304" pitchFamily="18" charset="0"/>
                <a:cs typeface="Arial" panose="020B0604020202020204" pitchFamily="34" charset="0"/>
              </a:rPr>
              <a:t>El Instituto informará a la Secretaría del Trabajo y Previsión Social del incumplimiento a los requisitos indicados en el presente artículo para los efectos señalados en la propia Ley Federal del Trabajo.</a:t>
            </a:r>
            <a:endParaRPr kumimoji="0" lang="es-ES_tradnl" altLang="en-US" sz="4400" b="0" i="0" u="none" strike="noStrike" cap="none" normalizeH="0" baseline="0" dirty="0" smtClean="0">
              <a:ln>
                <a:noFill/>
              </a:ln>
              <a:solidFill>
                <a:schemeClr val="tx1"/>
              </a:solidFill>
              <a:effectLst/>
            </a:endParaRPr>
          </a:p>
        </p:txBody>
      </p:sp>
      <p:sp>
        <p:nvSpPr>
          <p:cNvPr id="11" name="CuadroTexto 10"/>
          <p:cNvSpPr txBox="1"/>
          <p:nvPr/>
        </p:nvSpPr>
        <p:spPr>
          <a:xfrm>
            <a:off x="585140" y="5736096"/>
            <a:ext cx="5298074" cy="400110"/>
          </a:xfrm>
          <a:prstGeom prst="rect">
            <a:avLst/>
          </a:prstGeom>
          <a:noFill/>
        </p:spPr>
        <p:txBody>
          <a:bodyPr wrap="square" rtlCol="0">
            <a:spAutoFit/>
          </a:bodyPr>
          <a:lstStyle/>
          <a:p>
            <a:pPr algn="ctr"/>
            <a:r>
              <a:rPr lang="es-ES" sz="2000" b="1" dirty="0" smtClean="0">
                <a:latin typeface="Arial" panose="020B0604020202020204" pitchFamily="34" charset="0"/>
                <a:cs typeface="Arial" panose="020B0604020202020204" pitchFamily="34" charset="0"/>
              </a:rPr>
              <a:t>INFORMES DEL IMSS A LA STYPS</a:t>
            </a: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73549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12 Conector recto"/>
          <p:cNvCxnSpPr/>
          <p:nvPr/>
        </p:nvCxnSpPr>
        <p:spPr>
          <a:xfrm>
            <a:off x="6849751" y="1262253"/>
            <a:ext cx="4248473"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 name="12 Conector recto"/>
          <p:cNvCxnSpPr/>
          <p:nvPr/>
        </p:nvCxnSpPr>
        <p:spPr>
          <a:xfrm>
            <a:off x="731790" y="6299915"/>
            <a:ext cx="5146496" cy="9061"/>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1471" y="5728269"/>
            <a:ext cx="2425295" cy="1129731"/>
          </a:xfrm>
          <a:prstGeom prst="rect">
            <a:avLst/>
          </a:prstGeom>
          <a:noFill/>
        </p:spPr>
      </p:pic>
      <p:pic>
        <p:nvPicPr>
          <p:cNvPr id="7" name="Picture 2" descr="INPC | Revista MCP">
            <a:extLst>
              <a:ext uri="{FF2B5EF4-FFF2-40B4-BE49-F238E27FC236}">
                <a16:creationId xmlns:a16="http://schemas.microsoft.com/office/drawing/2014/main" id="{3F40F4AA-ECCE-46DD-9D21-DA6D15D80E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151"/>
            <a:ext cx="3173627" cy="644942"/>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p:cNvSpPr txBox="1"/>
          <p:nvPr/>
        </p:nvSpPr>
        <p:spPr>
          <a:xfrm>
            <a:off x="6651345" y="653148"/>
            <a:ext cx="4718272" cy="461665"/>
          </a:xfrm>
          <a:prstGeom prst="rect">
            <a:avLst/>
          </a:prstGeom>
          <a:noFill/>
        </p:spPr>
        <p:txBody>
          <a:bodyPr wrap="square" rtlCol="0">
            <a:spAutoFit/>
          </a:bodyPr>
          <a:lstStyle/>
          <a:p>
            <a:pPr algn="ctr"/>
            <a:r>
              <a:rPr lang="es-ES" sz="2400" b="1" dirty="0" smtClean="0">
                <a:latin typeface="Arial" panose="020B0604020202020204" pitchFamily="34" charset="0"/>
                <a:cs typeface="Arial" panose="020B0604020202020204" pitchFamily="34" charset="0"/>
              </a:rPr>
              <a:t>LEY DEL SEGURO SOCIAL</a:t>
            </a:r>
            <a:endParaRPr lang="en-US" sz="2400" b="1" dirty="0">
              <a:latin typeface="Arial" panose="020B0604020202020204" pitchFamily="34" charset="0"/>
              <a:cs typeface="Arial" panose="020B0604020202020204" pitchFamily="34" charset="0"/>
            </a:endParaRPr>
          </a:p>
        </p:txBody>
      </p:sp>
      <p:sp>
        <p:nvSpPr>
          <p:cNvPr id="10" name="CuadroTexto 9"/>
          <p:cNvSpPr txBox="1"/>
          <p:nvPr/>
        </p:nvSpPr>
        <p:spPr>
          <a:xfrm>
            <a:off x="276044" y="1759792"/>
            <a:ext cx="5365631" cy="3693319"/>
          </a:xfrm>
          <a:prstGeom prst="rect">
            <a:avLst/>
          </a:prstGeom>
          <a:noFill/>
        </p:spPr>
        <p:txBody>
          <a:bodyPr wrap="square" rtlCol="0">
            <a:spAutoFit/>
          </a:bodyPr>
          <a:lstStyle/>
          <a:p>
            <a:pPr algn="ctr"/>
            <a:r>
              <a:rPr lang="es-ES" dirty="0" smtClean="0"/>
              <a:t>TEXTO ANTERIOR</a:t>
            </a:r>
          </a:p>
          <a:p>
            <a:pPr algn="ctr"/>
            <a:endParaRPr lang="es-ES" dirty="0"/>
          </a:p>
          <a:p>
            <a:pPr algn="just"/>
            <a:r>
              <a:rPr lang="x-none" dirty="0"/>
              <a:t> </a:t>
            </a:r>
            <a:r>
              <a:rPr lang="es-ES" b="1" dirty="0" smtClean="0"/>
              <a:t>Artículo 15 A. (Continua…)</a:t>
            </a:r>
            <a:r>
              <a:rPr lang="es-ES" dirty="0" smtClean="0"/>
              <a:t> </a:t>
            </a:r>
          </a:p>
          <a:p>
            <a:pPr algn="just"/>
            <a:endParaRPr lang="es-ES" dirty="0"/>
          </a:p>
          <a:p>
            <a:pPr marL="400050" indent="-400050" algn="just">
              <a:buAutoNum type="romanUcPeriod"/>
            </a:pPr>
            <a:r>
              <a:rPr lang="es-ES" dirty="0" smtClean="0"/>
              <a:t>…</a:t>
            </a:r>
          </a:p>
          <a:p>
            <a:pPr marL="400050" indent="-400050" algn="just">
              <a:buAutoNum type="romanUcPeriod"/>
            </a:pPr>
            <a:endParaRPr lang="es-ES" dirty="0" smtClean="0"/>
          </a:p>
          <a:p>
            <a:pPr marL="400050" indent="-400050" algn="just">
              <a:buAutoNum type="romanUcPeriod"/>
            </a:pPr>
            <a:r>
              <a:rPr lang="es-ES" dirty="0" smtClean="0"/>
              <a:t>Del contrato: Objeto; periodo de vigencia; perfiles, puestos o categorías indicando en este caso si se trata de personal operativo, administrativo o profesional y el número estimado mensual de trabajadores u otros sujetos de aseguramiento que se pondrán a disposición del beneficiario de los servicios o trabajos contratados. </a:t>
            </a:r>
            <a:endParaRPr lang="en-US" dirty="0"/>
          </a:p>
        </p:txBody>
      </p:sp>
      <p:sp>
        <p:nvSpPr>
          <p:cNvPr id="13" name="CuadroTexto 12"/>
          <p:cNvSpPr txBox="1"/>
          <p:nvPr/>
        </p:nvSpPr>
        <p:spPr>
          <a:xfrm>
            <a:off x="5878286" y="1739666"/>
            <a:ext cx="6008913" cy="923330"/>
          </a:xfrm>
          <a:prstGeom prst="rect">
            <a:avLst/>
          </a:prstGeom>
          <a:noFill/>
        </p:spPr>
        <p:txBody>
          <a:bodyPr wrap="square" rtlCol="0">
            <a:spAutoFit/>
          </a:bodyPr>
          <a:lstStyle/>
          <a:p>
            <a:pPr algn="ctr"/>
            <a:r>
              <a:rPr lang="es-ES" dirty="0" smtClean="0"/>
              <a:t>TEXTO ACTUAL</a:t>
            </a:r>
          </a:p>
          <a:p>
            <a:pPr algn="ctr"/>
            <a:endParaRPr lang="es-ES" dirty="0"/>
          </a:p>
          <a:p>
            <a:pPr algn="just"/>
            <a:r>
              <a:rPr lang="es-ES" b="1" dirty="0" smtClean="0"/>
              <a:t>Artículo 15 A. </a:t>
            </a:r>
            <a:endParaRPr lang="es-ES" dirty="0" smtClean="0"/>
          </a:p>
        </p:txBody>
      </p:sp>
    </p:spTree>
    <p:extLst>
      <p:ext uri="{BB962C8B-B14F-4D97-AF65-F5344CB8AC3E}">
        <p14:creationId xmlns:p14="http://schemas.microsoft.com/office/powerpoint/2010/main" val="12958057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12 Conector recto"/>
          <p:cNvCxnSpPr/>
          <p:nvPr/>
        </p:nvCxnSpPr>
        <p:spPr>
          <a:xfrm>
            <a:off x="6849751" y="1262253"/>
            <a:ext cx="4248473"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 name="12 Conector recto"/>
          <p:cNvCxnSpPr/>
          <p:nvPr/>
        </p:nvCxnSpPr>
        <p:spPr>
          <a:xfrm>
            <a:off x="731790" y="6299915"/>
            <a:ext cx="5146496" cy="9061"/>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1471" y="5728269"/>
            <a:ext cx="2425295" cy="1129731"/>
          </a:xfrm>
          <a:prstGeom prst="rect">
            <a:avLst/>
          </a:prstGeom>
          <a:noFill/>
        </p:spPr>
      </p:pic>
      <p:pic>
        <p:nvPicPr>
          <p:cNvPr id="7" name="Picture 2" descr="INPC | Revista MCP">
            <a:extLst>
              <a:ext uri="{FF2B5EF4-FFF2-40B4-BE49-F238E27FC236}">
                <a16:creationId xmlns:a16="http://schemas.microsoft.com/office/drawing/2014/main" id="{3F40F4AA-ECCE-46DD-9D21-DA6D15D80E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151"/>
            <a:ext cx="3173627" cy="644942"/>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p:cNvSpPr txBox="1"/>
          <p:nvPr/>
        </p:nvSpPr>
        <p:spPr>
          <a:xfrm>
            <a:off x="6651345" y="653148"/>
            <a:ext cx="4718272" cy="461665"/>
          </a:xfrm>
          <a:prstGeom prst="rect">
            <a:avLst/>
          </a:prstGeom>
          <a:noFill/>
        </p:spPr>
        <p:txBody>
          <a:bodyPr wrap="square" rtlCol="0">
            <a:spAutoFit/>
          </a:bodyPr>
          <a:lstStyle/>
          <a:p>
            <a:pPr algn="ctr"/>
            <a:r>
              <a:rPr lang="es-ES" sz="2400" b="1" dirty="0" smtClean="0">
                <a:latin typeface="Arial" panose="020B0604020202020204" pitchFamily="34" charset="0"/>
                <a:cs typeface="Arial" panose="020B0604020202020204" pitchFamily="34" charset="0"/>
              </a:rPr>
              <a:t>LEY DEL SEGURO SOCIAL</a:t>
            </a:r>
            <a:endParaRPr lang="en-US" sz="2400" b="1" dirty="0">
              <a:latin typeface="Arial" panose="020B0604020202020204" pitchFamily="34" charset="0"/>
              <a:cs typeface="Arial" panose="020B0604020202020204" pitchFamily="34" charset="0"/>
            </a:endParaRPr>
          </a:p>
        </p:txBody>
      </p:sp>
      <p:sp>
        <p:nvSpPr>
          <p:cNvPr id="10" name="CuadroTexto 9"/>
          <p:cNvSpPr txBox="1"/>
          <p:nvPr/>
        </p:nvSpPr>
        <p:spPr>
          <a:xfrm>
            <a:off x="276044" y="1759792"/>
            <a:ext cx="5365631" cy="2308324"/>
          </a:xfrm>
          <a:prstGeom prst="rect">
            <a:avLst/>
          </a:prstGeom>
          <a:noFill/>
        </p:spPr>
        <p:txBody>
          <a:bodyPr wrap="square" rtlCol="0">
            <a:spAutoFit/>
          </a:bodyPr>
          <a:lstStyle/>
          <a:p>
            <a:pPr algn="ctr"/>
            <a:r>
              <a:rPr lang="es-ES" dirty="0" smtClean="0"/>
              <a:t>TEXTO ANTERIOR</a:t>
            </a:r>
          </a:p>
          <a:p>
            <a:pPr algn="ctr"/>
            <a:endParaRPr lang="es-ES" dirty="0"/>
          </a:p>
          <a:p>
            <a:pPr algn="just"/>
            <a:r>
              <a:rPr lang="x-none" dirty="0"/>
              <a:t> </a:t>
            </a:r>
            <a:r>
              <a:rPr lang="es-ES" b="1" dirty="0" smtClean="0"/>
              <a:t>Artículo 15 A. (Continua…)</a:t>
            </a:r>
            <a:r>
              <a:rPr lang="es-ES" dirty="0" smtClean="0"/>
              <a:t> </a:t>
            </a:r>
          </a:p>
          <a:p>
            <a:pPr algn="just"/>
            <a:endParaRPr lang="es-ES" dirty="0" smtClean="0"/>
          </a:p>
          <a:p>
            <a:pPr algn="just"/>
            <a:r>
              <a:rPr lang="es-ES" dirty="0" smtClean="0"/>
              <a:t>El patrón incorporará por cada uno de sus trabajadores, el nombre del beneficiario de los servicios o trabajos contratados en el sistema de cómputo autorizado por el Instituto. </a:t>
            </a:r>
          </a:p>
        </p:txBody>
      </p:sp>
      <p:sp>
        <p:nvSpPr>
          <p:cNvPr id="13" name="CuadroTexto 12"/>
          <p:cNvSpPr txBox="1"/>
          <p:nvPr/>
        </p:nvSpPr>
        <p:spPr>
          <a:xfrm>
            <a:off x="5878286" y="1739666"/>
            <a:ext cx="6008913" cy="923330"/>
          </a:xfrm>
          <a:prstGeom prst="rect">
            <a:avLst/>
          </a:prstGeom>
          <a:noFill/>
        </p:spPr>
        <p:txBody>
          <a:bodyPr wrap="square" rtlCol="0">
            <a:spAutoFit/>
          </a:bodyPr>
          <a:lstStyle/>
          <a:p>
            <a:pPr algn="ctr"/>
            <a:r>
              <a:rPr lang="es-ES" dirty="0" smtClean="0"/>
              <a:t>TEXTO ACTUAL</a:t>
            </a:r>
          </a:p>
          <a:p>
            <a:pPr algn="ctr"/>
            <a:endParaRPr lang="es-ES" dirty="0"/>
          </a:p>
          <a:p>
            <a:pPr algn="just"/>
            <a:r>
              <a:rPr lang="es-ES" b="1" dirty="0" smtClean="0"/>
              <a:t>Artículo 15 A. </a:t>
            </a:r>
            <a:endParaRPr kumimoji="0" lang="es-ES_tradnl" altLang="en-US"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15153918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12 Conector recto"/>
          <p:cNvCxnSpPr/>
          <p:nvPr/>
        </p:nvCxnSpPr>
        <p:spPr>
          <a:xfrm>
            <a:off x="6849751" y="1262253"/>
            <a:ext cx="4248473"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 name="12 Conector recto"/>
          <p:cNvCxnSpPr/>
          <p:nvPr/>
        </p:nvCxnSpPr>
        <p:spPr>
          <a:xfrm>
            <a:off x="731790" y="6299915"/>
            <a:ext cx="5146496" cy="9061"/>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1471" y="5728269"/>
            <a:ext cx="2425295" cy="1129731"/>
          </a:xfrm>
          <a:prstGeom prst="rect">
            <a:avLst/>
          </a:prstGeom>
          <a:noFill/>
        </p:spPr>
      </p:pic>
      <p:pic>
        <p:nvPicPr>
          <p:cNvPr id="7" name="Picture 2" descr="INPC | Revista MCP">
            <a:extLst>
              <a:ext uri="{FF2B5EF4-FFF2-40B4-BE49-F238E27FC236}">
                <a16:creationId xmlns:a16="http://schemas.microsoft.com/office/drawing/2014/main" id="{3F40F4AA-ECCE-46DD-9D21-DA6D15D80E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151"/>
            <a:ext cx="3173627" cy="644942"/>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p:cNvSpPr txBox="1"/>
          <p:nvPr/>
        </p:nvSpPr>
        <p:spPr>
          <a:xfrm>
            <a:off x="6651345" y="653148"/>
            <a:ext cx="4718272" cy="461665"/>
          </a:xfrm>
          <a:prstGeom prst="rect">
            <a:avLst/>
          </a:prstGeom>
          <a:noFill/>
        </p:spPr>
        <p:txBody>
          <a:bodyPr wrap="square" rtlCol="0">
            <a:spAutoFit/>
          </a:bodyPr>
          <a:lstStyle/>
          <a:p>
            <a:pPr algn="ctr"/>
            <a:r>
              <a:rPr lang="es-ES" sz="2400" b="1" dirty="0" smtClean="0">
                <a:latin typeface="Arial" panose="020B0604020202020204" pitchFamily="34" charset="0"/>
                <a:cs typeface="Arial" panose="020B0604020202020204" pitchFamily="34" charset="0"/>
              </a:rPr>
              <a:t>LEY DEL SEGURO SOCIAL</a:t>
            </a:r>
            <a:endParaRPr lang="en-US" sz="2400" b="1" dirty="0">
              <a:latin typeface="Arial" panose="020B0604020202020204" pitchFamily="34" charset="0"/>
              <a:cs typeface="Arial" panose="020B0604020202020204" pitchFamily="34" charset="0"/>
            </a:endParaRPr>
          </a:p>
        </p:txBody>
      </p:sp>
      <p:sp>
        <p:nvSpPr>
          <p:cNvPr id="10" name="CuadroTexto 9"/>
          <p:cNvSpPr txBox="1"/>
          <p:nvPr/>
        </p:nvSpPr>
        <p:spPr>
          <a:xfrm>
            <a:off x="276044" y="1759792"/>
            <a:ext cx="5365631" cy="3693319"/>
          </a:xfrm>
          <a:prstGeom prst="rect">
            <a:avLst/>
          </a:prstGeom>
          <a:noFill/>
        </p:spPr>
        <p:txBody>
          <a:bodyPr wrap="square" rtlCol="0">
            <a:spAutoFit/>
          </a:bodyPr>
          <a:lstStyle/>
          <a:p>
            <a:pPr algn="ctr"/>
            <a:r>
              <a:rPr lang="es-ES" dirty="0" smtClean="0"/>
              <a:t>TEXTO ANTERIOR</a:t>
            </a:r>
          </a:p>
          <a:p>
            <a:pPr algn="ctr"/>
            <a:endParaRPr lang="es-ES" dirty="0"/>
          </a:p>
          <a:p>
            <a:pPr algn="just"/>
            <a:r>
              <a:rPr lang="x-none" dirty="0"/>
              <a:t> </a:t>
            </a:r>
            <a:r>
              <a:rPr lang="es-ES" b="1" dirty="0" smtClean="0"/>
              <a:t>Artículo 15 A. (Continua…)</a:t>
            </a:r>
            <a:r>
              <a:rPr lang="es-ES" dirty="0" smtClean="0"/>
              <a:t> </a:t>
            </a:r>
          </a:p>
          <a:p>
            <a:pPr algn="just"/>
            <a:endParaRPr lang="es-ES" dirty="0" smtClean="0"/>
          </a:p>
          <a:p>
            <a:pPr algn="just"/>
            <a:r>
              <a:rPr lang="es-ES" dirty="0" smtClean="0"/>
              <a:t>Cuando el patrón se obligue a poner a disposición del beneficiario, trabajadores para prestar los servicios o ejecutar los trabajos en varios centros de trabajo ubicados en la circunscripción territorial de más de una subdelegación del Instituto, el patrón y el beneficiario deberán comunicar la información a que se refiere el quinto párrafo de este artículo, únicamente ante la subdelegación dentro de cuya circunscripción se ubique su respectivo domicilio fiscal. </a:t>
            </a:r>
            <a:endParaRPr lang="en-US" dirty="0"/>
          </a:p>
        </p:txBody>
      </p:sp>
      <p:sp>
        <p:nvSpPr>
          <p:cNvPr id="13" name="CuadroTexto 12"/>
          <p:cNvSpPr txBox="1"/>
          <p:nvPr/>
        </p:nvSpPr>
        <p:spPr>
          <a:xfrm>
            <a:off x="5878286" y="1739666"/>
            <a:ext cx="6008913" cy="923330"/>
          </a:xfrm>
          <a:prstGeom prst="rect">
            <a:avLst/>
          </a:prstGeom>
          <a:noFill/>
        </p:spPr>
        <p:txBody>
          <a:bodyPr wrap="square" rtlCol="0">
            <a:spAutoFit/>
          </a:bodyPr>
          <a:lstStyle/>
          <a:p>
            <a:pPr algn="ctr"/>
            <a:r>
              <a:rPr lang="es-ES" dirty="0" smtClean="0"/>
              <a:t>TEXTO ACTUAL</a:t>
            </a:r>
          </a:p>
          <a:p>
            <a:pPr algn="ctr"/>
            <a:endParaRPr lang="es-ES" dirty="0"/>
          </a:p>
          <a:p>
            <a:pPr algn="just"/>
            <a:r>
              <a:rPr lang="es-ES" b="1" dirty="0" smtClean="0"/>
              <a:t>Artículo 15 A. </a:t>
            </a:r>
            <a:endParaRPr kumimoji="0" lang="es-ES_tradnl" altLang="en-US"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8946106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12 Conector recto"/>
          <p:cNvCxnSpPr/>
          <p:nvPr/>
        </p:nvCxnSpPr>
        <p:spPr>
          <a:xfrm>
            <a:off x="6849751" y="1262253"/>
            <a:ext cx="4248473"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 name="12 Conector recto"/>
          <p:cNvCxnSpPr/>
          <p:nvPr/>
        </p:nvCxnSpPr>
        <p:spPr>
          <a:xfrm>
            <a:off x="731790" y="6299915"/>
            <a:ext cx="5146496" cy="9061"/>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1471" y="5728269"/>
            <a:ext cx="2425295" cy="1129731"/>
          </a:xfrm>
          <a:prstGeom prst="rect">
            <a:avLst/>
          </a:prstGeom>
          <a:noFill/>
        </p:spPr>
      </p:pic>
      <p:pic>
        <p:nvPicPr>
          <p:cNvPr id="7" name="Picture 2" descr="INPC | Revista MCP">
            <a:extLst>
              <a:ext uri="{FF2B5EF4-FFF2-40B4-BE49-F238E27FC236}">
                <a16:creationId xmlns:a16="http://schemas.microsoft.com/office/drawing/2014/main" id="{3F40F4AA-ECCE-46DD-9D21-DA6D15D80E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151"/>
            <a:ext cx="3173627" cy="644942"/>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p:cNvSpPr txBox="1"/>
          <p:nvPr/>
        </p:nvSpPr>
        <p:spPr>
          <a:xfrm>
            <a:off x="6651345" y="653148"/>
            <a:ext cx="4718272" cy="461665"/>
          </a:xfrm>
          <a:prstGeom prst="rect">
            <a:avLst/>
          </a:prstGeom>
          <a:noFill/>
        </p:spPr>
        <p:txBody>
          <a:bodyPr wrap="square" rtlCol="0">
            <a:spAutoFit/>
          </a:bodyPr>
          <a:lstStyle/>
          <a:p>
            <a:pPr algn="ctr"/>
            <a:r>
              <a:rPr lang="es-ES" sz="2400" b="1" dirty="0" smtClean="0">
                <a:latin typeface="Arial" panose="020B0604020202020204" pitchFamily="34" charset="0"/>
                <a:cs typeface="Arial" panose="020B0604020202020204" pitchFamily="34" charset="0"/>
              </a:rPr>
              <a:t>LEY DEL SEGURO SOCIAL</a:t>
            </a:r>
            <a:endParaRPr lang="en-US" sz="2400" b="1" dirty="0">
              <a:latin typeface="Arial" panose="020B0604020202020204" pitchFamily="34" charset="0"/>
              <a:cs typeface="Arial" panose="020B0604020202020204" pitchFamily="34" charset="0"/>
            </a:endParaRPr>
          </a:p>
        </p:txBody>
      </p:sp>
      <p:sp>
        <p:nvSpPr>
          <p:cNvPr id="10" name="CuadroTexto 9"/>
          <p:cNvSpPr txBox="1"/>
          <p:nvPr/>
        </p:nvSpPr>
        <p:spPr>
          <a:xfrm>
            <a:off x="276044" y="1759792"/>
            <a:ext cx="5365631" cy="3693319"/>
          </a:xfrm>
          <a:prstGeom prst="rect">
            <a:avLst/>
          </a:prstGeom>
          <a:noFill/>
        </p:spPr>
        <p:txBody>
          <a:bodyPr wrap="square" rtlCol="0">
            <a:spAutoFit/>
          </a:bodyPr>
          <a:lstStyle/>
          <a:p>
            <a:pPr algn="ctr"/>
            <a:r>
              <a:rPr lang="es-ES" dirty="0" smtClean="0"/>
              <a:t>TEXTO ANTERIOR</a:t>
            </a:r>
          </a:p>
          <a:p>
            <a:pPr algn="ctr"/>
            <a:endParaRPr lang="es-ES" dirty="0"/>
          </a:p>
          <a:p>
            <a:pPr algn="just"/>
            <a:r>
              <a:rPr lang="x-none" dirty="0"/>
              <a:t> </a:t>
            </a:r>
            <a:r>
              <a:rPr lang="es-ES" b="1" dirty="0" smtClean="0"/>
              <a:t>Artículo 15 A. (Continua…)</a:t>
            </a:r>
            <a:r>
              <a:rPr lang="es-ES" dirty="0" smtClean="0"/>
              <a:t> </a:t>
            </a:r>
          </a:p>
          <a:p>
            <a:pPr algn="just"/>
            <a:endParaRPr lang="es-ES" dirty="0" smtClean="0"/>
          </a:p>
          <a:p>
            <a:pPr algn="just"/>
            <a:r>
              <a:rPr lang="es-ES" dirty="0" smtClean="0"/>
              <a:t>La información prevista en este artículo podrá ser presentada a través de los medios señalados en el último párrafo del artículo 15 de esta Ley, conforme a las reglas generales que para tal efecto emita el Consejo Técnico. </a:t>
            </a:r>
          </a:p>
          <a:p>
            <a:pPr algn="just"/>
            <a:endParaRPr lang="es-ES" dirty="0" smtClean="0"/>
          </a:p>
          <a:p>
            <a:pPr algn="just"/>
            <a:r>
              <a:rPr lang="es-ES" dirty="0" smtClean="0"/>
              <a:t>Para los efectos de este artículo, el Gobierno Federal, en ningún caso, será considerado como intermediario laboral. </a:t>
            </a:r>
            <a:endParaRPr lang="en-US" dirty="0"/>
          </a:p>
        </p:txBody>
      </p:sp>
      <p:sp>
        <p:nvSpPr>
          <p:cNvPr id="13" name="CuadroTexto 12"/>
          <p:cNvSpPr txBox="1"/>
          <p:nvPr/>
        </p:nvSpPr>
        <p:spPr>
          <a:xfrm>
            <a:off x="5878286" y="1739666"/>
            <a:ext cx="6008913" cy="923330"/>
          </a:xfrm>
          <a:prstGeom prst="rect">
            <a:avLst/>
          </a:prstGeom>
          <a:noFill/>
        </p:spPr>
        <p:txBody>
          <a:bodyPr wrap="square" rtlCol="0">
            <a:spAutoFit/>
          </a:bodyPr>
          <a:lstStyle/>
          <a:p>
            <a:pPr algn="ctr"/>
            <a:r>
              <a:rPr lang="es-ES" dirty="0" smtClean="0"/>
              <a:t>TEXTO ACTUAL</a:t>
            </a:r>
          </a:p>
          <a:p>
            <a:pPr algn="ctr"/>
            <a:endParaRPr lang="es-ES" dirty="0"/>
          </a:p>
          <a:p>
            <a:pPr algn="just"/>
            <a:r>
              <a:rPr lang="es-ES" b="1" dirty="0" smtClean="0"/>
              <a:t>Artículo 15 A. </a:t>
            </a:r>
            <a:endParaRPr kumimoji="0" lang="es-ES_tradnl" altLang="en-US"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42060472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12 Conector recto"/>
          <p:cNvCxnSpPr/>
          <p:nvPr/>
        </p:nvCxnSpPr>
        <p:spPr>
          <a:xfrm>
            <a:off x="6849751" y="1262253"/>
            <a:ext cx="4248473"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 name="12 Conector recto"/>
          <p:cNvCxnSpPr/>
          <p:nvPr/>
        </p:nvCxnSpPr>
        <p:spPr>
          <a:xfrm>
            <a:off x="731790" y="6299915"/>
            <a:ext cx="5146496" cy="9061"/>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1471" y="5728269"/>
            <a:ext cx="2425295" cy="1129731"/>
          </a:xfrm>
          <a:prstGeom prst="rect">
            <a:avLst/>
          </a:prstGeom>
          <a:noFill/>
        </p:spPr>
      </p:pic>
      <p:pic>
        <p:nvPicPr>
          <p:cNvPr id="7" name="Picture 2" descr="INPC | Revista MCP">
            <a:extLst>
              <a:ext uri="{FF2B5EF4-FFF2-40B4-BE49-F238E27FC236}">
                <a16:creationId xmlns:a16="http://schemas.microsoft.com/office/drawing/2014/main" id="{3F40F4AA-ECCE-46DD-9D21-DA6D15D80E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151"/>
            <a:ext cx="3173627" cy="644942"/>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p:cNvSpPr txBox="1"/>
          <p:nvPr/>
        </p:nvSpPr>
        <p:spPr>
          <a:xfrm>
            <a:off x="6651345" y="653148"/>
            <a:ext cx="4718272" cy="461665"/>
          </a:xfrm>
          <a:prstGeom prst="rect">
            <a:avLst/>
          </a:prstGeom>
          <a:noFill/>
        </p:spPr>
        <p:txBody>
          <a:bodyPr wrap="square" rtlCol="0">
            <a:spAutoFit/>
          </a:bodyPr>
          <a:lstStyle/>
          <a:p>
            <a:pPr algn="ctr"/>
            <a:r>
              <a:rPr lang="es-ES" sz="2400" b="1" dirty="0" smtClean="0">
                <a:latin typeface="Arial" panose="020B0604020202020204" pitchFamily="34" charset="0"/>
                <a:cs typeface="Arial" panose="020B0604020202020204" pitchFamily="34" charset="0"/>
              </a:rPr>
              <a:t>LEY DEL SEGURO SOCIAL</a:t>
            </a:r>
            <a:endParaRPr lang="en-US" sz="2400" b="1" dirty="0">
              <a:latin typeface="Arial" panose="020B0604020202020204" pitchFamily="34" charset="0"/>
              <a:cs typeface="Arial" panose="020B0604020202020204" pitchFamily="34" charset="0"/>
            </a:endParaRPr>
          </a:p>
        </p:txBody>
      </p:sp>
      <p:sp>
        <p:nvSpPr>
          <p:cNvPr id="10" name="CuadroTexto 9"/>
          <p:cNvSpPr txBox="1"/>
          <p:nvPr/>
        </p:nvSpPr>
        <p:spPr>
          <a:xfrm>
            <a:off x="276044" y="1759792"/>
            <a:ext cx="5365631" cy="2862322"/>
          </a:xfrm>
          <a:prstGeom prst="rect">
            <a:avLst/>
          </a:prstGeom>
          <a:noFill/>
        </p:spPr>
        <p:txBody>
          <a:bodyPr wrap="square" rtlCol="0">
            <a:spAutoFit/>
          </a:bodyPr>
          <a:lstStyle/>
          <a:p>
            <a:pPr algn="ctr"/>
            <a:r>
              <a:rPr lang="es-ES" dirty="0" smtClean="0"/>
              <a:t>TEXTO ANTERIOR</a:t>
            </a:r>
          </a:p>
          <a:p>
            <a:pPr algn="ctr"/>
            <a:endParaRPr lang="es-ES" dirty="0"/>
          </a:p>
          <a:p>
            <a:pPr algn="just"/>
            <a:r>
              <a:rPr lang="x-none" dirty="0"/>
              <a:t> </a:t>
            </a:r>
            <a:r>
              <a:rPr lang="es-ES" b="1" dirty="0" smtClean="0"/>
              <a:t>Artículo 75.  </a:t>
            </a:r>
            <a:endParaRPr lang="es-ES" dirty="0" smtClean="0"/>
          </a:p>
          <a:p>
            <a:pPr algn="just"/>
            <a:endParaRPr lang="es-ES" dirty="0" smtClean="0"/>
          </a:p>
          <a:p>
            <a:pPr algn="just"/>
            <a:r>
              <a:rPr lang="es-ES" dirty="0" smtClean="0"/>
              <a:t>La determinación de las clases comprenderá una lista de los diversos tipos de actividades y ramas industriales, catalogándolas en razón de la mayor o menor peligrosidad a que están expuestos los trabajadores, y asignando a cada uno de los grupos que formen dicha lista, una clase determinada. </a:t>
            </a:r>
            <a:endParaRPr lang="en-US" dirty="0"/>
          </a:p>
        </p:txBody>
      </p:sp>
      <p:sp>
        <p:nvSpPr>
          <p:cNvPr id="13" name="CuadroTexto 12"/>
          <p:cNvSpPr txBox="1"/>
          <p:nvPr/>
        </p:nvSpPr>
        <p:spPr>
          <a:xfrm>
            <a:off x="5878286" y="1739666"/>
            <a:ext cx="6008913" cy="923330"/>
          </a:xfrm>
          <a:prstGeom prst="rect">
            <a:avLst/>
          </a:prstGeom>
          <a:noFill/>
        </p:spPr>
        <p:txBody>
          <a:bodyPr wrap="square" rtlCol="0">
            <a:spAutoFit/>
          </a:bodyPr>
          <a:lstStyle/>
          <a:p>
            <a:pPr algn="ctr"/>
            <a:r>
              <a:rPr lang="es-ES" dirty="0" smtClean="0"/>
              <a:t>TEXTO ACTUAL</a:t>
            </a:r>
          </a:p>
          <a:p>
            <a:pPr algn="ctr"/>
            <a:endParaRPr lang="es-ES" dirty="0"/>
          </a:p>
          <a:p>
            <a:pPr algn="just"/>
            <a:r>
              <a:rPr lang="es-ES" b="1" dirty="0" smtClean="0"/>
              <a:t>Artículo 75. (DEROGADO) </a:t>
            </a:r>
            <a:endParaRPr kumimoji="0" lang="es-ES_tradnl" altLang="en-US" b="0" i="0" u="none" strike="noStrike" cap="none" normalizeH="0" baseline="0" dirty="0" smtClean="0">
              <a:ln>
                <a:noFill/>
              </a:ln>
              <a:solidFill>
                <a:schemeClr val="tx1"/>
              </a:solidFill>
              <a:effectLst/>
            </a:endParaRPr>
          </a:p>
        </p:txBody>
      </p:sp>
      <p:sp>
        <p:nvSpPr>
          <p:cNvPr id="9" name="CuadroTexto 8"/>
          <p:cNvSpPr txBox="1"/>
          <p:nvPr/>
        </p:nvSpPr>
        <p:spPr>
          <a:xfrm>
            <a:off x="585140" y="5494556"/>
            <a:ext cx="5298074" cy="707886"/>
          </a:xfrm>
          <a:prstGeom prst="rect">
            <a:avLst/>
          </a:prstGeom>
          <a:noFill/>
        </p:spPr>
        <p:txBody>
          <a:bodyPr wrap="square" rtlCol="0">
            <a:spAutoFit/>
          </a:bodyPr>
          <a:lstStyle/>
          <a:p>
            <a:pPr algn="ctr"/>
            <a:r>
              <a:rPr lang="es-ES" sz="2000" b="1" dirty="0" smtClean="0">
                <a:latin typeface="Arial" panose="020B0604020202020204" pitchFamily="34" charset="0"/>
                <a:cs typeface="Arial" panose="020B0604020202020204" pitchFamily="34" charset="0"/>
              </a:rPr>
              <a:t>NUEVA REGLA PARA DETERMINAR</a:t>
            </a:r>
          </a:p>
          <a:p>
            <a:pPr algn="ctr"/>
            <a:r>
              <a:rPr lang="es-ES" sz="2000" b="1" dirty="0" smtClean="0">
                <a:latin typeface="Arial" panose="020B0604020202020204" pitchFamily="34" charset="0"/>
                <a:cs typeface="Arial" panose="020B0604020202020204" pitchFamily="34" charset="0"/>
              </a:rPr>
              <a:t>LA PRIMA POR RIESGOS DE TRABAJO</a:t>
            </a:r>
            <a:endParaRPr lang="en-US" sz="2000" b="1" dirty="0">
              <a:latin typeface="Arial" panose="020B0604020202020204" pitchFamily="34" charset="0"/>
              <a:cs typeface="Arial" panose="020B0604020202020204" pitchFamily="34" charset="0"/>
            </a:endParaRPr>
          </a:p>
        </p:txBody>
      </p:sp>
      <p:pic>
        <p:nvPicPr>
          <p:cNvPr id="3" name="Imagen 2"/>
          <p:cNvPicPr>
            <a:picLocks noChangeAspect="1"/>
          </p:cNvPicPr>
          <p:nvPr/>
        </p:nvPicPr>
        <p:blipFill>
          <a:blip r:embed="rId4"/>
          <a:stretch>
            <a:fillRect/>
          </a:stretch>
        </p:blipFill>
        <p:spPr>
          <a:xfrm>
            <a:off x="7367318" y="3379986"/>
            <a:ext cx="2857500" cy="1600200"/>
          </a:xfrm>
          <a:prstGeom prst="rect">
            <a:avLst/>
          </a:prstGeom>
        </p:spPr>
      </p:pic>
    </p:spTree>
    <p:extLst>
      <p:ext uri="{BB962C8B-B14F-4D97-AF65-F5344CB8AC3E}">
        <p14:creationId xmlns:p14="http://schemas.microsoft.com/office/powerpoint/2010/main" val="9340505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12 Conector recto"/>
          <p:cNvCxnSpPr/>
          <p:nvPr/>
        </p:nvCxnSpPr>
        <p:spPr>
          <a:xfrm>
            <a:off x="6849751" y="1262253"/>
            <a:ext cx="4248473"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 name="12 Conector recto"/>
          <p:cNvCxnSpPr/>
          <p:nvPr/>
        </p:nvCxnSpPr>
        <p:spPr>
          <a:xfrm>
            <a:off x="731790" y="6299915"/>
            <a:ext cx="5146496" cy="9061"/>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1471" y="5728269"/>
            <a:ext cx="2425295" cy="1129731"/>
          </a:xfrm>
          <a:prstGeom prst="rect">
            <a:avLst/>
          </a:prstGeom>
          <a:noFill/>
        </p:spPr>
      </p:pic>
      <p:pic>
        <p:nvPicPr>
          <p:cNvPr id="7" name="Picture 2" descr="INPC | Revista MCP">
            <a:extLst>
              <a:ext uri="{FF2B5EF4-FFF2-40B4-BE49-F238E27FC236}">
                <a16:creationId xmlns:a16="http://schemas.microsoft.com/office/drawing/2014/main" id="{3F40F4AA-ECCE-46DD-9D21-DA6D15D80E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151"/>
            <a:ext cx="3173627" cy="644942"/>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p:cNvSpPr txBox="1"/>
          <p:nvPr/>
        </p:nvSpPr>
        <p:spPr>
          <a:xfrm>
            <a:off x="6651345" y="653148"/>
            <a:ext cx="4718272" cy="461665"/>
          </a:xfrm>
          <a:prstGeom prst="rect">
            <a:avLst/>
          </a:prstGeom>
          <a:noFill/>
        </p:spPr>
        <p:txBody>
          <a:bodyPr wrap="square" rtlCol="0">
            <a:spAutoFit/>
          </a:bodyPr>
          <a:lstStyle/>
          <a:p>
            <a:pPr algn="ctr"/>
            <a:r>
              <a:rPr lang="es-ES" sz="2400" b="1" dirty="0" smtClean="0">
                <a:latin typeface="Arial" panose="020B0604020202020204" pitchFamily="34" charset="0"/>
                <a:cs typeface="Arial" panose="020B0604020202020204" pitchFamily="34" charset="0"/>
              </a:rPr>
              <a:t>LEY DEL SEGURO SOCIAL</a:t>
            </a:r>
            <a:endParaRPr lang="en-US" sz="2400" b="1" dirty="0">
              <a:latin typeface="Arial" panose="020B0604020202020204" pitchFamily="34" charset="0"/>
              <a:cs typeface="Arial" panose="020B0604020202020204" pitchFamily="34" charset="0"/>
            </a:endParaRPr>
          </a:p>
        </p:txBody>
      </p:sp>
      <p:sp>
        <p:nvSpPr>
          <p:cNvPr id="10" name="CuadroTexto 9"/>
          <p:cNvSpPr txBox="1"/>
          <p:nvPr/>
        </p:nvSpPr>
        <p:spPr>
          <a:xfrm>
            <a:off x="276044" y="1319848"/>
            <a:ext cx="5365631" cy="4278094"/>
          </a:xfrm>
          <a:prstGeom prst="rect">
            <a:avLst/>
          </a:prstGeom>
          <a:noFill/>
        </p:spPr>
        <p:txBody>
          <a:bodyPr wrap="square" rtlCol="0">
            <a:spAutoFit/>
          </a:bodyPr>
          <a:lstStyle/>
          <a:p>
            <a:pPr algn="ctr"/>
            <a:r>
              <a:rPr lang="es-ES" sz="1600" dirty="0" smtClean="0"/>
              <a:t>TEXTO ANTERIOR</a:t>
            </a:r>
          </a:p>
          <a:p>
            <a:pPr algn="ctr"/>
            <a:endParaRPr lang="es-ES" sz="1600" dirty="0"/>
          </a:p>
          <a:p>
            <a:pPr algn="just"/>
            <a:r>
              <a:rPr lang="x-none" sz="1600" dirty="0"/>
              <a:t> </a:t>
            </a:r>
            <a:r>
              <a:rPr lang="es-ES" sz="1600" b="1" dirty="0" smtClean="0"/>
              <a:t>Artículo 75.  </a:t>
            </a:r>
            <a:endParaRPr lang="es-ES" sz="1600" dirty="0" smtClean="0"/>
          </a:p>
          <a:p>
            <a:pPr algn="just"/>
            <a:endParaRPr lang="es-ES" sz="1600" dirty="0" smtClean="0"/>
          </a:p>
          <a:p>
            <a:pPr algn="just"/>
            <a:r>
              <a:rPr lang="es-ES" sz="1600" dirty="0" smtClean="0"/>
              <a:t>Este supuesto sólo se aplicará a las empresas que se inscriben por primera vez en el Instituto o cambien de actividad. Para efectos de la clasificación en el seguro de riesgos de trabajo, tratándose de los patrones a que se refiere el tercer párrafo del artículo 15-A, de esta Ley, a solicitud del patrón, el Instituto le asignará un registro patronal por cada una de las clases, que así se requiera, de las señaladas en el artículo 73 de esta Ley, con el que realizará la inscripción de sus trabajadores a nivel nacional. Los patrones o sujetos obligados que se hayan clasificado en términos de lo dispuesto en este párrafo, revisarán anualmente su siniestralidad conforme al artículo 74 de esta Ley de manera independiente por cada uno de los registros patronales asignados. </a:t>
            </a:r>
            <a:endParaRPr lang="en-US" sz="1600" dirty="0"/>
          </a:p>
        </p:txBody>
      </p:sp>
      <p:sp>
        <p:nvSpPr>
          <p:cNvPr id="13" name="CuadroTexto 12"/>
          <p:cNvSpPr txBox="1"/>
          <p:nvPr/>
        </p:nvSpPr>
        <p:spPr>
          <a:xfrm>
            <a:off x="5878286" y="1420492"/>
            <a:ext cx="6008913" cy="830997"/>
          </a:xfrm>
          <a:prstGeom prst="rect">
            <a:avLst/>
          </a:prstGeom>
          <a:noFill/>
        </p:spPr>
        <p:txBody>
          <a:bodyPr wrap="square" rtlCol="0">
            <a:spAutoFit/>
          </a:bodyPr>
          <a:lstStyle/>
          <a:p>
            <a:pPr algn="ctr"/>
            <a:r>
              <a:rPr lang="es-ES" sz="1600" dirty="0" smtClean="0"/>
              <a:t>TEXTO ACTUAL</a:t>
            </a:r>
          </a:p>
          <a:p>
            <a:pPr algn="ctr"/>
            <a:endParaRPr lang="es-ES" sz="1600" dirty="0"/>
          </a:p>
          <a:p>
            <a:pPr algn="just"/>
            <a:r>
              <a:rPr lang="es-ES" sz="1600" b="1" dirty="0" smtClean="0"/>
              <a:t>Artículo 75. (DEROGADO) </a:t>
            </a:r>
            <a:endParaRPr kumimoji="0" lang="es-ES_tradnl" altLang="en-US" sz="1600" b="0" i="0" u="none" strike="noStrike" cap="none" normalizeH="0" baseline="0" dirty="0" smtClean="0">
              <a:ln>
                <a:noFill/>
              </a:ln>
              <a:solidFill>
                <a:schemeClr val="tx1"/>
              </a:solidFill>
              <a:effectLst/>
            </a:endParaRPr>
          </a:p>
        </p:txBody>
      </p:sp>
      <p:sp>
        <p:nvSpPr>
          <p:cNvPr id="9" name="CuadroTexto 8"/>
          <p:cNvSpPr txBox="1"/>
          <p:nvPr/>
        </p:nvSpPr>
        <p:spPr>
          <a:xfrm>
            <a:off x="585140" y="5718837"/>
            <a:ext cx="5298074" cy="584775"/>
          </a:xfrm>
          <a:prstGeom prst="rect">
            <a:avLst/>
          </a:prstGeom>
          <a:noFill/>
        </p:spPr>
        <p:txBody>
          <a:bodyPr wrap="square" rtlCol="0">
            <a:spAutoFit/>
          </a:bodyPr>
          <a:lstStyle/>
          <a:p>
            <a:pPr algn="ctr"/>
            <a:r>
              <a:rPr lang="es-ES" sz="1600" b="1" dirty="0" smtClean="0">
                <a:latin typeface="Arial" panose="020B0604020202020204" pitchFamily="34" charset="0"/>
                <a:cs typeface="Arial" panose="020B0604020202020204" pitchFamily="34" charset="0"/>
              </a:rPr>
              <a:t>NUEVA REGLA PARA DETERMINAR</a:t>
            </a:r>
          </a:p>
          <a:p>
            <a:pPr algn="ctr"/>
            <a:r>
              <a:rPr lang="es-ES" sz="1600" b="1" dirty="0" smtClean="0">
                <a:latin typeface="Arial" panose="020B0604020202020204" pitchFamily="34" charset="0"/>
                <a:cs typeface="Arial" panose="020B0604020202020204" pitchFamily="34" charset="0"/>
              </a:rPr>
              <a:t>LA PRIMA POR RIESGOS DE TRABAJO</a:t>
            </a:r>
            <a:endParaRPr lang="en-US" sz="1600" b="1" dirty="0">
              <a:latin typeface="Arial" panose="020B0604020202020204" pitchFamily="34" charset="0"/>
              <a:cs typeface="Arial" panose="020B0604020202020204" pitchFamily="34" charset="0"/>
            </a:endParaRPr>
          </a:p>
        </p:txBody>
      </p:sp>
      <p:pic>
        <p:nvPicPr>
          <p:cNvPr id="2" name="Imagen 1"/>
          <p:cNvPicPr>
            <a:picLocks noChangeAspect="1"/>
          </p:cNvPicPr>
          <p:nvPr/>
        </p:nvPicPr>
        <p:blipFill>
          <a:blip r:embed="rId4"/>
          <a:stretch>
            <a:fillRect/>
          </a:stretch>
        </p:blipFill>
        <p:spPr>
          <a:xfrm>
            <a:off x="7106817" y="2660979"/>
            <a:ext cx="3753839" cy="2498009"/>
          </a:xfrm>
          <a:prstGeom prst="rect">
            <a:avLst/>
          </a:prstGeom>
        </p:spPr>
      </p:pic>
    </p:spTree>
    <p:extLst>
      <p:ext uri="{BB962C8B-B14F-4D97-AF65-F5344CB8AC3E}">
        <p14:creationId xmlns:p14="http://schemas.microsoft.com/office/powerpoint/2010/main" val="2180304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12 Conector recto"/>
          <p:cNvCxnSpPr/>
          <p:nvPr/>
        </p:nvCxnSpPr>
        <p:spPr>
          <a:xfrm>
            <a:off x="6849751" y="1262253"/>
            <a:ext cx="4248473"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 name="12 Conector recto"/>
          <p:cNvCxnSpPr/>
          <p:nvPr/>
        </p:nvCxnSpPr>
        <p:spPr>
          <a:xfrm>
            <a:off x="731790" y="6299915"/>
            <a:ext cx="5146496" cy="9061"/>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1471" y="5728269"/>
            <a:ext cx="2425295" cy="1129731"/>
          </a:xfrm>
          <a:prstGeom prst="rect">
            <a:avLst/>
          </a:prstGeom>
          <a:noFill/>
        </p:spPr>
      </p:pic>
      <p:pic>
        <p:nvPicPr>
          <p:cNvPr id="7" name="Picture 2" descr="INPC | Revista MCP">
            <a:extLst>
              <a:ext uri="{FF2B5EF4-FFF2-40B4-BE49-F238E27FC236}">
                <a16:creationId xmlns:a16="http://schemas.microsoft.com/office/drawing/2014/main" id="{3F40F4AA-ECCE-46DD-9D21-DA6D15D80E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151"/>
            <a:ext cx="3173627" cy="644942"/>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p:cNvSpPr txBox="1"/>
          <p:nvPr/>
        </p:nvSpPr>
        <p:spPr>
          <a:xfrm>
            <a:off x="6651345" y="653148"/>
            <a:ext cx="4718272" cy="461665"/>
          </a:xfrm>
          <a:prstGeom prst="rect">
            <a:avLst/>
          </a:prstGeom>
          <a:noFill/>
        </p:spPr>
        <p:txBody>
          <a:bodyPr wrap="square" rtlCol="0">
            <a:spAutoFit/>
          </a:bodyPr>
          <a:lstStyle/>
          <a:p>
            <a:r>
              <a:rPr lang="es-ES" sz="2400" b="1" dirty="0" smtClean="0">
                <a:latin typeface="Arial" panose="020B0604020202020204" pitchFamily="34" charset="0"/>
                <a:cs typeface="Arial" panose="020B0604020202020204" pitchFamily="34" charset="0"/>
              </a:rPr>
              <a:t>LEY FEDERAL DEL TRABAJO</a:t>
            </a:r>
            <a:endParaRPr lang="en-US" sz="2400" b="1" dirty="0">
              <a:latin typeface="Arial" panose="020B0604020202020204" pitchFamily="34" charset="0"/>
              <a:cs typeface="Arial" panose="020B0604020202020204" pitchFamily="34" charset="0"/>
            </a:endParaRPr>
          </a:p>
        </p:txBody>
      </p:sp>
      <p:sp>
        <p:nvSpPr>
          <p:cNvPr id="10" name="CuadroTexto 9"/>
          <p:cNvSpPr txBox="1"/>
          <p:nvPr/>
        </p:nvSpPr>
        <p:spPr>
          <a:xfrm>
            <a:off x="646981" y="1811547"/>
            <a:ext cx="4744528" cy="1754326"/>
          </a:xfrm>
          <a:prstGeom prst="rect">
            <a:avLst/>
          </a:prstGeom>
          <a:noFill/>
        </p:spPr>
        <p:txBody>
          <a:bodyPr wrap="square" rtlCol="0">
            <a:spAutoFit/>
          </a:bodyPr>
          <a:lstStyle/>
          <a:p>
            <a:pPr algn="ctr"/>
            <a:r>
              <a:rPr lang="es-ES" dirty="0" smtClean="0"/>
              <a:t>TEXTO ANTERIOR</a:t>
            </a:r>
          </a:p>
          <a:p>
            <a:pPr algn="ctr"/>
            <a:endParaRPr lang="es-ES" dirty="0"/>
          </a:p>
          <a:p>
            <a:pPr algn="just"/>
            <a:r>
              <a:rPr lang="es-MX" b="1" dirty="0"/>
              <a:t>Artículo 12.- </a:t>
            </a:r>
            <a:r>
              <a:rPr lang="es-MX" dirty="0"/>
              <a:t>Intermediario es la persona que contrata o interviene en la contratación de otra u otras para que presten servicios a un patrón.</a:t>
            </a:r>
            <a:endParaRPr lang="en-US" dirty="0"/>
          </a:p>
          <a:p>
            <a:pPr algn="just"/>
            <a:endParaRPr lang="en-US" dirty="0"/>
          </a:p>
        </p:txBody>
      </p:sp>
      <p:sp>
        <p:nvSpPr>
          <p:cNvPr id="13" name="CuadroTexto 12"/>
          <p:cNvSpPr txBox="1"/>
          <p:nvPr/>
        </p:nvSpPr>
        <p:spPr>
          <a:xfrm>
            <a:off x="6432419" y="1808678"/>
            <a:ext cx="4744528" cy="4247317"/>
          </a:xfrm>
          <a:prstGeom prst="rect">
            <a:avLst/>
          </a:prstGeom>
          <a:noFill/>
        </p:spPr>
        <p:txBody>
          <a:bodyPr wrap="square" rtlCol="0">
            <a:spAutoFit/>
          </a:bodyPr>
          <a:lstStyle/>
          <a:p>
            <a:pPr algn="ctr"/>
            <a:r>
              <a:rPr lang="es-ES" dirty="0" smtClean="0"/>
              <a:t>TEXTO ACTUAL</a:t>
            </a:r>
          </a:p>
          <a:p>
            <a:pPr algn="ctr"/>
            <a:endParaRPr lang="es-ES" dirty="0"/>
          </a:p>
          <a:p>
            <a:pPr algn="just"/>
            <a:r>
              <a:rPr lang="es-ES_tradnl" b="1" dirty="0"/>
              <a:t>Artículo 12.-</a:t>
            </a:r>
            <a:r>
              <a:rPr lang="es-ES_tradnl" dirty="0"/>
              <a:t> Queda prohibida la subcontratación de personal, entendiéndose esta cuando una persona física o moral proporciona o pone a disposición trabajadores propios en beneficio de otra.</a:t>
            </a:r>
            <a:endParaRPr lang="en-US" dirty="0"/>
          </a:p>
          <a:p>
            <a:pPr algn="just"/>
            <a:r>
              <a:rPr lang="es-ES_tradnl" dirty="0"/>
              <a:t>Las agencias de empleo o intermediarios que intervienen en el proceso de contratación de personal podrán participar en el reclutamiento, selección, entrenamiento y capacitación, entre otros. Estas no se considerarán patrones ya que este carácter lo tiene quien se beneficia de los servicios.</a:t>
            </a:r>
            <a:endParaRPr lang="en-US" dirty="0"/>
          </a:p>
          <a:p>
            <a:pPr algn="just"/>
            <a:endParaRPr lang="en-US" dirty="0"/>
          </a:p>
        </p:txBody>
      </p:sp>
      <p:sp>
        <p:nvSpPr>
          <p:cNvPr id="11" name="CuadroTexto 10"/>
          <p:cNvSpPr txBox="1"/>
          <p:nvPr/>
        </p:nvSpPr>
        <p:spPr>
          <a:xfrm>
            <a:off x="731790" y="5580828"/>
            <a:ext cx="5298074" cy="707886"/>
          </a:xfrm>
          <a:prstGeom prst="rect">
            <a:avLst/>
          </a:prstGeom>
          <a:noFill/>
        </p:spPr>
        <p:txBody>
          <a:bodyPr wrap="square" rtlCol="0">
            <a:spAutoFit/>
          </a:bodyPr>
          <a:lstStyle/>
          <a:p>
            <a:pPr algn="ctr"/>
            <a:r>
              <a:rPr lang="es-ES" sz="2000" b="1" dirty="0" smtClean="0">
                <a:latin typeface="Arial" panose="020B0604020202020204" pitchFamily="34" charset="0"/>
                <a:cs typeface="Arial" panose="020B0604020202020204" pitchFamily="34" charset="0"/>
              </a:rPr>
              <a:t>PROHIBICIÓN DE LA SUBCONTRATACIÓN LABORAL</a:t>
            </a:r>
            <a:endParaRPr lang="en-US" sz="2000" b="1" dirty="0">
              <a:latin typeface="Arial" panose="020B0604020202020204" pitchFamily="34" charset="0"/>
              <a:cs typeface="Arial" panose="020B0604020202020204" pitchFamily="34" charset="0"/>
            </a:endParaRPr>
          </a:p>
        </p:txBody>
      </p:sp>
      <p:pic>
        <p:nvPicPr>
          <p:cNvPr id="14" name="Imagen 13"/>
          <p:cNvPicPr>
            <a:picLocks noChangeAspect="1"/>
          </p:cNvPicPr>
          <p:nvPr/>
        </p:nvPicPr>
        <p:blipFill>
          <a:blip r:embed="rId4"/>
          <a:stretch>
            <a:fillRect/>
          </a:stretch>
        </p:blipFill>
        <p:spPr>
          <a:xfrm>
            <a:off x="1898708" y="3556960"/>
            <a:ext cx="2724150" cy="1676400"/>
          </a:xfrm>
          <a:prstGeom prst="rect">
            <a:avLst/>
          </a:prstGeom>
        </p:spPr>
      </p:pic>
    </p:spTree>
    <p:extLst>
      <p:ext uri="{BB962C8B-B14F-4D97-AF65-F5344CB8AC3E}">
        <p14:creationId xmlns:p14="http://schemas.microsoft.com/office/powerpoint/2010/main" val="30938967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12 Conector recto"/>
          <p:cNvCxnSpPr/>
          <p:nvPr/>
        </p:nvCxnSpPr>
        <p:spPr>
          <a:xfrm>
            <a:off x="6849751" y="1262253"/>
            <a:ext cx="4248473"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 name="12 Conector recto"/>
          <p:cNvCxnSpPr/>
          <p:nvPr/>
        </p:nvCxnSpPr>
        <p:spPr>
          <a:xfrm>
            <a:off x="731790" y="6299915"/>
            <a:ext cx="5146496" cy="9061"/>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1471" y="5728269"/>
            <a:ext cx="2425295" cy="1129731"/>
          </a:xfrm>
          <a:prstGeom prst="rect">
            <a:avLst/>
          </a:prstGeom>
          <a:noFill/>
        </p:spPr>
      </p:pic>
      <p:pic>
        <p:nvPicPr>
          <p:cNvPr id="7" name="Picture 2" descr="INPC | Revista MCP">
            <a:extLst>
              <a:ext uri="{FF2B5EF4-FFF2-40B4-BE49-F238E27FC236}">
                <a16:creationId xmlns:a16="http://schemas.microsoft.com/office/drawing/2014/main" id="{3F40F4AA-ECCE-46DD-9D21-DA6D15D80E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151"/>
            <a:ext cx="3173627" cy="644942"/>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p:cNvSpPr txBox="1"/>
          <p:nvPr/>
        </p:nvSpPr>
        <p:spPr>
          <a:xfrm>
            <a:off x="6651345" y="653148"/>
            <a:ext cx="4718272" cy="461665"/>
          </a:xfrm>
          <a:prstGeom prst="rect">
            <a:avLst/>
          </a:prstGeom>
          <a:noFill/>
        </p:spPr>
        <p:txBody>
          <a:bodyPr wrap="square" rtlCol="0">
            <a:spAutoFit/>
          </a:bodyPr>
          <a:lstStyle/>
          <a:p>
            <a:pPr algn="ctr"/>
            <a:r>
              <a:rPr lang="es-ES" sz="2400" b="1" dirty="0" smtClean="0">
                <a:latin typeface="Arial" panose="020B0604020202020204" pitchFamily="34" charset="0"/>
                <a:cs typeface="Arial" panose="020B0604020202020204" pitchFamily="34" charset="0"/>
              </a:rPr>
              <a:t>LEY DEL SEGURO SOCIAL</a:t>
            </a:r>
            <a:endParaRPr lang="en-US" sz="2400" b="1" dirty="0">
              <a:latin typeface="Arial" panose="020B0604020202020204" pitchFamily="34" charset="0"/>
              <a:cs typeface="Arial" panose="020B0604020202020204" pitchFamily="34" charset="0"/>
            </a:endParaRPr>
          </a:p>
        </p:txBody>
      </p:sp>
      <p:sp>
        <p:nvSpPr>
          <p:cNvPr id="10" name="CuadroTexto 9"/>
          <p:cNvSpPr txBox="1"/>
          <p:nvPr/>
        </p:nvSpPr>
        <p:spPr>
          <a:xfrm>
            <a:off x="276044" y="1621776"/>
            <a:ext cx="5365631" cy="1200329"/>
          </a:xfrm>
          <a:prstGeom prst="rect">
            <a:avLst/>
          </a:prstGeom>
          <a:noFill/>
        </p:spPr>
        <p:txBody>
          <a:bodyPr wrap="square" rtlCol="0">
            <a:spAutoFit/>
          </a:bodyPr>
          <a:lstStyle/>
          <a:p>
            <a:pPr algn="ctr"/>
            <a:r>
              <a:rPr lang="es-ES" dirty="0" smtClean="0"/>
              <a:t>TEXTO ANTERIOR</a:t>
            </a:r>
          </a:p>
          <a:p>
            <a:pPr algn="ctr"/>
            <a:endParaRPr lang="es-ES" dirty="0"/>
          </a:p>
          <a:p>
            <a:pPr lvl="0" indent="182563" algn="just" eaLnBrk="0" fontAlgn="base" hangingPunct="0">
              <a:spcBef>
                <a:spcPct val="0"/>
              </a:spcBef>
              <a:spcAft>
                <a:spcPct val="0"/>
              </a:spcAft>
            </a:pPr>
            <a:r>
              <a:rPr lang="x-none" dirty="0"/>
              <a:t> </a:t>
            </a:r>
            <a:r>
              <a:rPr kumimoji="0" lang="es-ES_tradnl" altLang="en-US" b="1"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Artículo 304 A. ...</a:t>
            </a:r>
            <a:endParaRPr kumimoji="0" lang="en-US" altLang="en-US" b="0" i="0" u="none" strike="noStrike" cap="none" normalizeH="0" baseline="0" dirty="0" smtClean="0">
              <a:ln>
                <a:noFill/>
              </a:ln>
              <a:solidFill>
                <a:schemeClr val="tx1"/>
              </a:solidFill>
              <a:effectLst/>
            </a:endParaRPr>
          </a:p>
          <a:p>
            <a:pPr lvl="0" indent="182563" algn="just" eaLnBrk="0" fontAlgn="base" hangingPunct="0">
              <a:spcBef>
                <a:spcPct val="0"/>
              </a:spcBef>
              <a:spcAft>
                <a:spcPct val="0"/>
              </a:spcAft>
            </a:pPr>
            <a:r>
              <a:rPr kumimoji="0" lang="es-ES_tradnl" altLang="en-US" b="1"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I. </a:t>
            </a:r>
            <a:r>
              <a:rPr kumimoji="0" lang="es-ES_tradnl" altLang="en-US"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a</a:t>
            </a:r>
            <a:r>
              <a:rPr kumimoji="0" lang="es-ES_tradnl" altLang="en-US" b="1"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XXI. ...</a:t>
            </a:r>
            <a:endParaRPr kumimoji="0" lang="en-US" altLang="en-US" b="0" i="0" u="none" strike="noStrike" cap="none" normalizeH="0" baseline="0" dirty="0" smtClean="0">
              <a:ln>
                <a:noFill/>
              </a:ln>
              <a:solidFill>
                <a:schemeClr val="tx1"/>
              </a:solidFill>
              <a:effectLst/>
            </a:endParaRPr>
          </a:p>
        </p:txBody>
      </p:sp>
      <p:sp>
        <p:nvSpPr>
          <p:cNvPr id="13" name="CuadroTexto 12"/>
          <p:cNvSpPr txBox="1"/>
          <p:nvPr/>
        </p:nvSpPr>
        <p:spPr>
          <a:xfrm>
            <a:off x="5878286" y="1644774"/>
            <a:ext cx="6008913" cy="2308324"/>
          </a:xfrm>
          <a:prstGeom prst="rect">
            <a:avLst/>
          </a:prstGeom>
          <a:noFill/>
        </p:spPr>
        <p:txBody>
          <a:bodyPr wrap="square" rtlCol="0">
            <a:spAutoFit/>
          </a:bodyPr>
          <a:lstStyle/>
          <a:p>
            <a:pPr algn="ctr"/>
            <a:r>
              <a:rPr lang="es-ES" dirty="0" smtClean="0"/>
              <a:t>TEXTO ACTUAL</a:t>
            </a:r>
          </a:p>
          <a:p>
            <a:pPr algn="ctr"/>
            <a:endParaRPr lang="es-ES" dirty="0"/>
          </a:p>
          <a:p>
            <a:pPr lvl="0" indent="182563" algn="just" eaLnBrk="0" fontAlgn="base" hangingPunct="0">
              <a:spcBef>
                <a:spcPct val="0"/>
              </a:spcBef>
              <a:spcAft>
                <a:spcPct val="0"/>
              </a:spcAft>
            </a:pPr>
            <a:r>
              <a:rPr kumimoji="0" lang="es-ES_tradnl" altLang="en-US" b="1"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Artículo 304 A. ...</a:t>
            </a:r>
            <a:endParaRPr kumimoji="0" lang="en-US" altLang="en-US" b="0" i="0" u="none" strike="noStrike" cap="none" normalizeH="0" baseline="0" dirty="0" smtClean="0">
              <a:ln>
                <a:noFill/>
              </a:ln>
              <a:solidFill>
                <a:schemeClr val="tx1"/>
              </a:solidFill>
              <a:effectLst/>
            </a:endParaRPr>
          </a:p>
          <a:p>
            <a:pPr marL="400050" lvl="0" indent="-400050" algn="just" eaLnBrk="0" fontAlgn="base" hangingPunct="0">
              <a:spcBef>
                <a:spcPct val="0"/>
              </a:spcBef>
              <a:spcAft>
                <a:spcPct val="0"/>
              </a:spcAft>
              <a:buAutoNum type="romanUcPeriod"/>
            </a:pPr>
            <a:r>
              <a:rPr kumimoji="0" lang="es-ES_tradnl" altLang="en-US"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a</a:t>
            </a:r>
            <a:r>
              <a:rPr kumimoji="0" lang="es-ES_tradnl" altLang="en-US" b="1"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XXI. ...</a:t>
            </a:r>
          </a:p>
          <a:p>
            <a:pPr lvl="0" algn="just" eaLnBrk="0" fontAlgn="base" hangingPunct="0">
              <a:spcBef>
                <a:spcPct val="0"/>
              </a:spcBef>
              <a:spcAft>
                <a:spcPct val="0"/>
              </a:spcAft>
            </a:pPr>
            <a:endParaRPr kumimoji="0" lang="en-US" altLang="en-US" b="0" i="0" u="none" strike="noStrike" cap="none" normalizeH="0" baseline="0" dirty="0" smtClean="0">
              <a:ln>
                <a:noFill/>
              </a:ln>
              <a:solidFill>
                <a:schemeClr val="tx1"/>
              </a:solidFill>
              <a:effectLst/>
            </a:endParaRPr>
          </a:p>
          <a:p>
            <a:pPr lvl="0" indent="182563" algn="just" eaLnBrk="0" fontAlgn="base" hangingPunct="0">
              <a:spcBef>
                <a:spcPct val="0"/>
              </a:spcBef>
              <a:spcAft>
                <a:spcPct val="0"/>
              </a:spcAft>
            </a:pPr>
            <a:r>
              <a:rPr kumimoji="0" lang="es-ES_tradnl" altLang="en-US" b="1"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XXII.</a:t>
            </a:r>
            <a:r>
              <a:rPr kumimoji="0" lang="es-ES_tradnl" altLang="en-US"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No presentar o presentar fuera del plazo legal establecido, la información señalada en el artículo 15 A de esta Ley.</a:t>
            </a:r>
            <a:endParaRPr kumimoji="0" lang="es-ES_tradnl" altLang="en-US" b="0" i="0" u="none" strike="noStrike" cap="none" normalizeH="0" baseline="0" dirty="0" smtClean="0">
              <a:ln>
                <a:noFill/>
              </a:ln>
              <a:solidFill>
                <a:schemeClr val="tx1"/>
              </a:solidFill>
              <a:effectLst/>
            </a:endParaRPr>
          </a:p>
        </p:txBody>
      </p:sp>
      <p:sp>
        <p:nvSpPr>
          <p:cNvPr id="9" name="CuadroTexto 8"/>
          <p:cNvSpPr txBox="1"/>
          <p:nvPr/>
        </p:nvSpPr>
        <p:spPr>
          <a:xfrm>
            <a:off x="585140" y="5718837"/>
            <a:ext cx="5298074" cy="584775"/>
          </a:xfrm>
          <a:prstGeom prst="rect">
            <a:avLst/>
          </a:prstGeom>
          <a:noFill/>
        </p:spPr>
        <p:txBody>
          <a:bodyPr wrap="square" rtlCol="0">
            <a:spAutoFit/>
          </a:bodyPr>
          <a:lstStyle/>
          <a:p>
            <a:pPr algn="ctr"/>
            <a:r>
              <a:rPr lang="es-ES" sz="1600" b="1" dirty="0" smtClean="0">
                <a:latin typeface="Arial" panose="020B0604020202020204" pitchFamily="34" charset="0"/>
                <a:cs typeface="Arial" panose="020B0604020202020204" pitchFamily="34" charset="0"/>
              </a:rPr>
              <a:t>NUEVA INFRACCIÓN COMETIDA</a:t>
            </a:r>
          </a:p>
          <a:p>
            <a:pPr algn="ctr"/>
            <a:r>
              <a:rPr lang="es-ES" sz="1600" b="1" dirty="0" smtClean="0">
                <a:latin typeface="Arial" panose="020B0604020202020204" pitchFamily="34" charset="0"/>
                <a:cs typeface="Arial" panose="020B0604020202020204" pitchFamily="34" charset="0"/>
              </a:rPr>
              <a:t>POR EL PATRÓN</a:t>
            </a:r>
            <a:endParaRPr lang="en-US" sz="1600" b="1" dirty="0">
              <a:latin typeface="Arial" panose="020B0604020202020204" pitchFamily="34" charset="0"/>
              <a:cs typeface="Arial" panose="020B0604020202020204" pitchFamily="34" charset="0"/>
            </a:endParaRPr>
          </a:p>
        </p:txBody>
      </p:sp>
      <p:pic>
        <p:nvPicPr>
          <p:cNvPr id="12" name="Imagen 11"/>
          <p:cNvPicPr>
            <a:picLocks noChangeAspect="1"/>
          </p:cNvPicPr>
          <p:nvPr/>
        </p:nvPicPr>
        <p:blipFill>
          <a:blip r:embed="rId4"/>
          <a:stretch>
            <a:fillRect/>
          </a:stretch>
        </p:blipFill>
        <p:spPr>
          <a:xfrm>
            <a:off x="2167377" y="3026434"/>
            <a:ext cx="2133600" cy="2133600"/>
          </a:xfrm>
          <a:prstGeom prst="rect">
            <a:avLst/>
          </a:prstGeom>
        </p:spPr>
      </p:pic>
    </p:spTree>
    <p:extLst>
      <p:ext uri="{BB962C8B-B14F-4D97-AF65-F5344CB8AC3E}">
        <p14:creationId xmlns:p14="http://schemas.microsoft.com/office/powerpoint/2010/main" val="5610311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12 Conector recto"/>
          <p:cNvCxnSpPr/>
          <p:nvPr/>
        </p:nvCxnSpPr>
        <p:spPr>
          <a:xfrm>
            <a:off x="6849751" y="1262253"/>
            <a:ext cx="4248473"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 name="12 Conector recto"/>
          <p:cNvCxnSpPr/>
          <p:nvPr/>
        </p:nvCxnSpPr>
        <p:spPr>
          <a:xfrm>
            <a:off x="731790" y="6299915"/>
            <a:ext cx="5146496" cy="9061"/>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1471" y="5728269"/>
            <a:ext cx="2425295" cy="1129731"/>
          </a:xfrm>
          <a:prstGeom prst="rect">
            <a:avLst/>
          </a:prstGeom>
          <a:noFill/>
        </p:spPr>
      </p:pic>
      <p:pic>
        <p:nvPicPr>
          <p:cNvPr id="7" name="Picture 2" descr="INPC | Revista MCP">
            <a:extLst>
              <a:ext uri="{FF2B5EF4-FFF2-40B4-BE49-F238E27FC236}">
                <a16:creationId xmlns:a16="http://schemas.microsoft.com/office/drawing/2014/main" id="{3F40F4AA-ECCE-46DD-9D21-DA6D15D80E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151"/>
            <a:ext cx="3173627" cy="644942"/>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p:cNvSpPr txBox="1"/>
          <p:nvPr/>
        </p:nvSpPr>
        <p:spPr>
          <a:xfrm>
            <a:off x="6651345" y="653148"/>
            <a:ext cx="4718272" cy="461665"/>
          </a:xfrm>
          <a:prstGeom prst="rect">
            <a:avLst/>
          </a:prstGeom>
          <a:noFill/>
        </p:spPr>
        <p:txBody>
          <a:bodyPr wrap="square" rtlCol="0">
            <a:spAutoFit/>
          </a:bodyPr>
          <a:lstStyle/>
          <a:p>
            <a:pPr algn="ctr"/>
            <a:r>
              <a:rPr lang="es-ES" sz="2400" b="1" dirty="0" smtClean="0">
                <a:latin typeface="Arial" panose="020B0604020202020204" pitchFamily="34" charset="0"/>
                <a:cs typeface="Arial" panose="020B0604020202020204" pitchFamily="34" charset="0"/>
              </a:rPr>
              <a:t>LEY DEL SEGURO SOCIAL</a:t>
            </a:r>
            <a:endParaRPr lang="en-US" sz="2400" b="1" dirty="0">
              <a:latin typeface="Arial" panose="020B0604020202020204" pitchFamily="34" charset="0"/>
              <a:cs typeface="Arial" panose="020B0604020202020204" pitchFamily="34" charset="0"/>
            </a:endParaRPr>
          </a:p>
        </p:txBody>
      </p:sp>
      <p:sp>
        <p:nvSpPr>
          <p:cNvPr id="10" name="CuadroTexto 9"/>
          <p:cNvSpPr txBox="1"/>
          <p:nvPr/>
        </p:nvSpPr>
        <p:spPr>
          <a:xfrm>
            <a:off x="276044" y="1621776"/>
            <a:ext cx="5365631" cy="2585323"/>
          </a:xfrm>
          <a:prstGeom prst="rect">
            <a:avLst/>
          </a:prstGeom>
          <a:noFill/>
        </p:spPr>
        <p:txBody>
          <a:bodyPr wrap="square" rtlCol="0">
            <a:spAutoFit/>
          </a:bodyPr>
          <a:lstStyle/>
          <a:p>
            <a:pPr algn="ctr"/>
            <a:r>
              <a:rPr lang="es-ES" dirty="0" smtClean="0"/>
              <a:t>TEXTO ANTERIOR</a:t>
            </a:r>
          </a:p>
          <a:p>
            <a:pPr algn="ctr"/>
            <a:endParaRPr lang="es-ES" dirty="0"/>
          </a:p>
          <a:p>
            <a:pPr lvl="0" indent="182563" algn="just" eaLnBrk="0" fontAlgn="base" hangingPunct="0">
              <a:spcBef>
                <a:spcPct val="0"/>
              </a:spcBef>
              <a:spcAft>
                <a:spcPct val="0"/>
              </a:spcAft>
            </a:pPr>
            <a:r>
              <a:rPr lang="x-none" dirty="0"/>
              <a:t> </a:t>
            </a:r>
            <a:r>
              <a:rPr kumimoji="0" lang="es-ES_tradnl" altLang="en-US" b="1"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Artículo 304 B. ...</a:t>
            </a:r>
            <a:endParaRPr kumimoji="0" lang="en-US" altLang="en-US" b="0" i="0" u="none" strike="noStrike" cap="none" normalizeH="0" baseline="0" dirty="0" smtClean="0">
              <a:ln>
                <a:noFill/>
              </a:ln>
              <a:solidFill>
                <a:schemeClr val="tx1"/>
              </a:solidFill>
              <a:effectLst/>
            </a:endParaRPr>
          </a:p>
          <a:p>
            <a:pPr marL="400050" lvl="0" indent="-400050" algn="just" eaLnBrk="0" fontAlgn="base" hangingPunct="0">
              <a:spcBef>
                <a:spcPct val="0"/>
              </a:spcBef>
              <a:spcAft>
                <a:spcPct val="0"/>
              </a:spcAft>
              <a:buAutoNum type="romanUcPeriod"/>
            </a:pPr>
            <a:r>
              <a:rPr kumimoji="0" lang="es-ES_tradnl" altLang="en-US"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a</a:t>
            </a:r>
            <a:r>
              <a:rPr kumimoji="0" lang="es-ES_tradnl" altLang="en-US" b="1"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III. ...</a:t>
            </a:r>
          </a:p>
          <a:p>
            <a:pPr lvl="0" algn="just" eaLnBrk="0" fontAlgn="base" hangingPunct="0">
              <a:spcBef>
                <a:spcPct val="0"/>
              </a:spcBef>
              <a:spcAft>
                <a:spcPct val="0"/>
              </a:spcAft>
            </a:pPr>
            <a:endParaRPr kumimoji="0" lang="es-ES_tradnl" altLang="en-US" b="1"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endParaRPr>
          </a:p>
          <a:p>
            <a:pPr lvl="0" algn="just" eaLnBrk="0" fontAlgn="base" hangingPunct="0">
              <a:spcBef>
                <a:spcPct val="0"/>
              </a:spcBef>
              <a:spcAft>
                <a:spcPct val="0"/>
              </a:spcAft>
            </a:pPr>
            <a:r>
              <a:rPr lang="es-ES" dirty="0" smtClean="0"/>
              <a:t>IV. Las previstas en las fracciones I, II, XII, XIV, XVII, XX, XXI y XXII, con multa equivalente al importe de veinte a trescientas cincuenta veces el salario mínimo diario general vigente en el Distrito Federal. </a:t>
            </a:r>
            <a:endParaRPr kumimoji="0" lang="en-US" altLang="en-US" b="0" i="0" u="none" strike="noStrike" cap="none" normalizeH="0" baseline="0" dirty="0" smtClean="0">
              <a:ln>
                <a:noFill/>
              </a:ln>
              <a:solidFill>
                <a:schemeClr val="tx1"/>
              </a:solidFill>
              <a:effectLst/>
            </a:endParaRPr>
          </a:p>
        </p:txBody>
      </p:sp>
      <p:sp>
        <p:nvSpPr>
          <p:cNvPr id="13" name="CuadroTexto 12"/>
          <p:cNvSpPr txBox="1"/>
          <p:nvPr/>
        </p:nvSpPr>
        <p:spPr>
          <a:xfrm>
            <a:off x="5878286" y="1644774"/>
            <a:ext cx="6008913" cy="3693319"/>
          </a:xfrm>
          <a:prstGeom prst="rect">
            <a:avLst/>
          </a:prstGeom>
          <a:noFill/>
        </p:spPr>
        <p:txBody>
          <a:bodyPr wrap="square" rtlCol="0">
            <a:spAutoFit/>
          </a:bodyPr>
          <a:lstStyle/>
          <a:p>
            <a:pPr algn="ctr"/>
            <a:r>
              <a:rPr lang="es-ES" dirty="0" smtClean="0"/>
              <a:t>TEXTO ACTUAL</a:t>
            </a:r>
          </a:p>
          <a:p>
            <a:pPr algn="ctr"/>
            <a:endParaRPr lang="es-ES" dirty="0"/>
          </a:p>
          <a:p>
            <a:pPr lvl="0" indent="182563" algn="just" eaLnBrk="0" fontAlgn="base" hangingPunct="0">
              <a:spcBef>
                <a:spcPct val="0"/>
              </a:spcBef>
              <a:spcAft>
                <a:spcPct val="0"/>
              </a:spcAft>
            </a:pPr>
            <a:r>
              <a:rPr lang="es-ES_tradnl" altLang="en-US" b="1" dirty="0">
                <a:ea typeface="Times New Roman" panose="02020603050405020304" pitchFamily="18" charset="0"/>
                <a:cs typeface="Arial" panose="020B0604020202020204" pitchFamily="34" charset="0"/>
              </a:rPr>
              <a:t>Artículo 304 B. ...</a:t>
            </a:r>
            <a:endParaRPr kumimoji="0" lang="en-US" altLang="en-US" b="0" i="0" u="none" strike="noStrike" cap="none" normalizeH="0" baseline="0" dirty="0" smtClean="0">
              <a:ln>
                <a:noFill/>
              </a:ln>
              <a:solidFill>
                <a:schemeClr val="tx1"/>
              </a:solidFill>
              <a:effectLst/>
            </a:endParaRPr>
          </a:p>
          <a:p>
            <a:pPr marL="400050" lvl="0" indent="-400050" algn="just" eaLnBrk="0" fontAlgn="base" hangingPunct="0">
              <a:spcBef>
                <a:spcPct val="0"/>
              </a:spcBef>
              <a:spcAft>
                <a:spcPct val="0"/>
              </a:spcAft>
              <a:buAutoNum type="romanUcPeriod"/>
            </a:pPr>
            <a:r>
              <a:rPr lang="es-ES_tradnl" altLang="en-US" dirty="0" smtClean="0">
                <a:ea typeface="Times New Roman" panose="02020603050405020304" pitchFamily="18" charset="0"/>
                <a:cs typeface="Arial" panose="020B0604020202020204" pitchFamily="34" charset="0"/>
              </a:rPr>
              <a:t>a</a:t>
            </a:r>
            <a:r>
              <a:rPr lang="es-ES_tradnl" altLang="en-US" b="1" i="1" dirty="0" smtClean="0">
                <a:ea typeface="Times New Roman" panose="02020603050405020304" pitchFamily="18" charset="0"/>
                <a:cs typeface="Arial" panose="020B0604020202020204" pitchFamily="34" charset="0"/>
              </a:rPr>
              <a:t> </a:t>
            </a:r>
            <a:r>
              <a:rPr lang="es-ES_tradnl" altLang="en-US" b="1" dirty="0">
                <a:ea typeface="Times New Roman" panose="02020603050405020304" pitchFamily="18" charset="0"/>
                <a:cs typeface="Arial" panose="020B0604020202020204" pitchFamily="34" charset="0"/>
              </a:rPr>
              <a:t>III. </a:t>
            </a:r>
            <a:r>
              <a:rPr lang="es-ES_tradnl" altLang="en-US" b="1" dirty="0" smtClean="0">
                <a:ea typeface="Times New Roman" panose="02020603050405020304" pitchFamily="18" charset="0"/>
                <a:cs typeface="Arial" panose="020B0604020202020204" pitchFamily="34" charset="0"/>
              </a:rPr>
              <a:t>...</a:t>
            </a:r>
          </a:p>
          <a:p>
            <a:pPr lvl="0" algn="just" eaLnBrk="0" fontAlgn="base" hangingPunct="0">
              <a:spcBef>
                <a:spcPct val="0"/>
              </a:spcBef>
              <a:spcAft>
                <a:spcPct val="0"/>
              </a:spcAft>
            </a:pPr>
            <a:endParaRPr kumimoji="0" lang="en-US" altLang="en-US" b="0" i="0" u="none" strike="noStrike" cap="none" normalizeH="0" baseline="0" dirty="0" smtClean="0">
              <a:ln>
                <a:noFill/>
              </a:ln>
              <a:solidFill>
                <a:schemeClr val="tx1"/>
              </a:solidFill>
              <a:effectLst/>
            </a:endParaRPr>
          </a:p>
          <a:p>
            <a:pPr marL="400050" lvl="0" indent="-400050" algn="just" eaLnBrk="0" fontAlgn="base" hangingPunct="0">
              <a:spcBef>
                <a:spcPct val="0"/>
              </a:spcBef>
              <a:spcAft>
                <a:spcPct val="0"/>
              </a:spcAft>
              <a:buAutoNum type="romanUcPeriod" startAt="4"/>
            </a:pPr>
            <a:r>
              <a:rPr lang="es-ES_tradnl" altLang="en-US" dirty="0" smtClean="0">
                <a:ea typeface="Times New Roman" panose="02020603050405020304" pitchFamily="18" charset="0"/>
                <a:cs typeface="Arial" panose="020B0604020202020204" pitchFamily="34" charset="0"/>
              </a:rPr>
              <a:t>Las </a:t>
            </a:r>
            <a:r>
              <a:rPr lang="es-ES_tradnl" altLang="en-US" dirty="0">
                <a:ea typeface="Times New Roman" panose="02020603050405020304" pitchFamily="18" charset="0"/>
                <a:cs typeface="Arial" panose="020B0604020202020204" pitchFamily="34" charset="0"/>
              </a:rPr>
              <a:t>previstas en las fracciones I, II, XII, XIV, XVII, XX y XXI, con multa equivalente al importe de veinte a trescientas cincuenta veces el valor de la Unidad de Medida y Actualización</a:t>
            </a:r>
            <a:r>
              <a:rPr lang="es-ES_tradnl" altLang="en-US" dirty="0" smtClean="0">
                <a:ea typeface="Times New Roman" panose="02020603050405020304" pitchFamily="18" charset="0"/>
                <a:cs typeface="Arial" panose="020B0604020202020204" pitchFamily="34" charset="0"/>
              </a:rPr>
              <a:t>.</a:t>
            </a:r>
          </a:p>
          <a:p>
            <a:pPr lvl="0" algn="just" eaLnBrk="0" fontAlgn="base" hangingPunct="0">
              <a:spcBef>
                <a:spcPct val="0"/>
              </a:spcBef>
              <a:spcAft>
                <a:spcPct val="0"/>
              </a:spcAft>
            </a:pPr>
            <a:endParaRPr kumimoji="0" lang="en-US" altLang="en-US" b="0" i="0" u="none" strike="noStrike" cap="none" normalizeH="0" baseline="0" dirty="0" smtClean="0">
              <a:ln>
                <a:noFill/>
              </a:ln>
              <a:solidFill>
                <a:schemeClr val="tx1"/>
              </a:solidFill>
              <a:effectLst/>
            </a:endParaRPr>
          </a:p>
          <a:p>
            <a:pPr lvl="0" algn="just" eaLnBrk="0" fontAlgn="base" hangingPunct="0">
              <a:spcBef>
                <a:spcPct val="0"/>
              </a:spcBef>
              <a:spcAft>
                <a:spcPct val="0"/>
              </a:spcAft>
            </a:pPr>
            <a:r>
              <a:rPr lang="es-ES_tradnl" altLang="en-US" b="1" dirty="0">
                <a:ea typeface="Times New Roman" panose="02020603050405020304" pitchFamily="18" charset="0"/>
                <a:cs typeface="Arial" panose="020B0604020202020204" pitchFamily="34" charset="0"/>
              </a:rPr>
              <a:t>V.</a:t>
            </a:r>
            <a:r>
              <a:rPr lang="es-ES_tradnl" altLang="en-US" dirty="0">
                <a:ea typeface="Times New Roman" panose="02020603050405020304" pitchFamily="18" charset="0"/>
                <a:cs typeface="Arial" panose="020B0604020202020204" pitchFamily="34" charset="0"/>
              </a:rPr>
              <a:t> 	La prevista en la fracción XXII, con multa equivalente al importe de 500 a 2000 veces el valor de la Unidad de Medida y Actualización.</a:t>
            </a:r>
            <a:endParaRPr kumimoji="0" lang="es-ES_tradnl" altLang="en-US" b="0" i="0" u="none" strike="noStrike" cap="none" normalizeH="0" baseline="0" dirty="0" smtClean="0">
              <a:ln>
                <a:noFill/>
              </a:ln>
              <a:solidFill>
                <a:schemeClr val="tx1"/>
              </a:solidFill>
              <a:effectLst/>
            </a:endParaRPr>
          </a:p>
        </p:txBody>
      </p:sp>
      <p:sp>
        <p:nvSpPr>
          <p:cNvPr id="9" name="CuadroTexto 8"/>
          <p:cNvSpPr txBox="1"/>
          <p:nvPr/>
        </p:nvSpPr>
        <p:spPr>
          <a:xfrm>
            <a:off x="585140" y="5718837"/>
            <a:ext cx="5298074" cy="584775"/>
          </a:xfrm>
          <a:prstGeom prst="rect">
            <a:avLst/>
          </a:prstGeom>
          <a:noFill/>
        </p:spPr>
        <p:txBody>
          <a:bodyPr wrap="square" rtlCol="0">
            <a:spAutoFit/>
          </a:bodyPr>
          <a:lstStyle/>
          <a:p>
            <a:pPr algn="ctr"/>
            <a:r>
              <a:rPr lang="es-ES" sz="1600" b="1" dirty="0" smtClean="0">
                <a:latin typeface="Arial" panose="020B0604020202020204" pitchFamily="34" charset="0"/>
                <a:cs typeface="Arial" panose="020B0604020202020204" pitchFamily="34" charset="0"/>
              </a:rPr>
              <a:t>NUEVA MULTA APLICABLE</a:t>
            </a:r>
          </a:p>
          <a:p>
            <a:pPr algn="ctr"/>
            <a:r>
              <a:rPr lang="es-ES" sz="1600" b="1" dirty="0" smtClean="0">
                <a:latin typeface="Arial" panose="020B0604020202020204" pitchFamily="34" charset="0"/>
                <a:cs typeface="Arial" panose="020B0604020202020204" pitchFamily="34" charset="0"/>
              </a:rPr>
              <a:t>AL PATRÓN</a:t>
            </a:r>
            <a:endParaRPr lang="en-US"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92049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12 Conector recto"/>
          <p:cNvCxnSpPr/>
          <p:nvPr/>
        </p:nvCxnSpPr>
        <p:spPr>
          <a:xfrm>
            <a:off x="6849751" y="1262253"/>
            <a:ext cx="4248473"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 name="12 Conector recto"/>
          <p:cNvCxnSpPr/>
          <p:nvPr/>
        </p:nvCxnSpPr>
        <p:spPr>
          <a:xfrm>
            <a:off x="731790" y="6299915"/>
            <a:ext cx="5146496" cy="9061"/>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1471" y="5728269"/>
            <a:ext cx="2425295" cy="1129731"/>
          </a:xfrm>
          <a:prstGeom prst="rect">
            <a:avLst/>
          </a:prstGeom>
          <a:noFill/>
        </p:spPr>
      </p:pic>
      <p:pic>
        <p:nvPicPr>
          <p:cNvPr id="7" name="Picture 2" descr="INPC | Revista MCP">
            <a:extLst>
              <a:ext uri="{FF2B5EF4-FFF2-40B4-BE49-F238E27FC236}">
                <a16:creationId xmlns:a16="http://schemas.microsoft.com/office/drawing/2014/main" id="{3F40F4AA-ECCE-46DD-9D21-DA6D15D80E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151"/>
            <a:ext cx="3173627" cy="644942"/>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p:cNvSpPr txBox="1"/>
          <p:nvPr/>
        </p:nvSpPr>
        <p:spPr>
          <a:xfrm>
            <a:off x="6651345" y="653148"/>
            <a:ext cx="4718272" cy="461665"/>
          </a:xfrm>
          <a:prstGeom prst="rect">
            <a:avLst/>
          </a:prstGeom>
          <a:noFill/>
        </p:spPr>
        <p:txBody>
          <a:bodyPr wrap="square" rtlCol="0">
            <a:spAutoFit/>
          </a:bodyPr>
          <a:lstStyle/>
          <a:p>
            <a:pPr algn="ctr"/>
            <a:r>
              <a:rPr lang="es-ES" sz="2400" b="1" dirty="0" smtClean="0">
                <a:latin typeface="Arial" panose="020B0604020202020204" pitchFamily="34" charset="0"/>
                <a:cs typeface="Arial" panose="020B0604020202020204" pitchFamily="34" charset="0"/>
              </a:rPr>
              <a:t>LEY DEL INFONAVIT</a:t>
            </a:r>
            <a:endParaRPr lang="en-US" sz="2400" b="1" dirty="0">
              <a:latin typeface="Arial" panose="020B0604020202020204" pitchFamily="34" charset="0"/>
              <a:cs typeface="Arial" panose="020B0604020202020204" pitchFamily="34" charset="0"/>
            </a:endParaRPr>
          </a:p>
        </p:txBody>
      </p:sp>
      <p:sp>
        <p:nvSpPr>
          <p:cNvPr id="10" name="CuadroTexto 9"/>
          <p:cNvSpPr txBox="1"/>
          <p:nvPr/>
        </p:nvSpPr>
        <p:spPr>
          <a:xfrm>
            <a:off x="276044" y="1621776"/>
            <a:ext cx="5365631" cy="1477328"/>
          </a:xfrm>
          <a:prstGeom prst="rect">
            <a:avLst/>
          </a:prstGeom>
          <a:noFill/>
        </p:spPr>
        <p:txBody>
          <a:bodyPr wrap="square" rtlCol="0">
            <a:spAutoFit/>
          </a:bodyPr>
          <a:lstStyle/>
          <a:p>
            <a:pPr algn="ctr"/>
            <a:r>
              <a:rPr lang="es-ES" dirty="0" smtClean="0"/>
              <a:t>TEXTO ANTERIOR</a:t>
            </a:r>
          </a:p>
          <a:p>
            <a:pPr algn="ctr"/>
            <a:endParaRPr lang="es-ES" dirty="0"/>
          </a:p>
          <a:p>
            <a:pPr algn="just"/>
            <a:r>
              <a:rPr lang="es-ES_tradnl" b="1" dirty="0" smtClean="0"/>
              <a:t>Artículo 29.- ...</a:t>
            </a:r>
            <a:endParaRPr lang="en-US" dirty="0" smtClean="0"/>
          </a:p>
          <a:p>
            <a:pPr algn="just"/>
            <a:r>
              <a:rPr lang="es-ES_tradnl" b="1" dirty="0" smtClean="0"/>
              <a:t>I. </a:t>
            </a:r>
            <a:r>
              <a:rPr lang="es-ES_tradnl" dirty="0" smtClean="0"/>
              <a:t>a</a:t>
            </a:r>
            <a:r>
              <a:rPr lang="es-ES_tradnl" b="1" dirty="0" smtClean="0"/>
              <a:t> IX. ...</a:t>
            </a:r>
            <a:endParaRPr lang="en-US" dirty="0" smtClean="0"/>
          </a:p>
          <a:p>
            <a:pPr algn="just"/>
            <a:r>
              <a:rPr lang="es-MX" b="1" dirty="0" smtClean="0"/>
              <a:t>...</a:t>
            </a:r>
            <a:endParaRPr lang="en-US" dirty="0"/>
          </a:p>
        </p:txBody>
      </p:sp>
      <p:sp>
        <p:nvSpPr>
          <p:cNvPr id="13" name="CuadroTexto 12"/>
          <p:cNvSpPr txBox="1"/>
          <p:nvPr/>
        </p:nvSpPr>
        <p:spPr>
          <a:xfrm>
            <a:off x="5878286" y="1644774"/>
            <a:ext cx="6008913" cy="3139321"/>
          </a:xfrm>
          <a:prstGeom prst="rect">
            <a:avLst/>
          </a:prstGeom>
          <a:noFill/>
        </p:spPr>
        <p:txBody>
          <a:bodyPr wrap="square" rtlCol="0">
            <a:spAutoFit/>
          </a:bodyPr>
          <a:lstStyle/>
          <a:p>
            <a:pPr algn="ctr"/>
            <a:r>
              <a:rPr lang="es-ES" dirty="0" smtClean="0"/>
              <a:t>TEXTO ACTUAL</a:t>
            </a:r>
          </a:p>
          <a:p>
            <a:pPr algn="ctr"/>
            <a:endParaRPr lang="es-ES" dirty="0"/>
          </a:p>
          <a:p>
            <a:pPr algn="just"/>
            <a:r>
              <a:rPr lang="es-ES_tradnl" b="1" dirty="0"/>
              <a:t>Artículo 29.- ...</a:t>
            </a:r>
            <a:endParaRPr lang="en-US" dirty="0"/>
          </a:p>
          <a:p>
            <a:pPr algn="just"/>
            <a:r>
              <a:rPr lang="es-ES_tradnl" b="1" dirty="0"/>
              <a:t>I. </a:t>
            </a:r>
            <a:r>
              <a:rPr lang="es-ES_tradnl" dirty="0"/>
              <a:t>a</a:t>
            </a:r>
            <a:r>
              <a:rPr lang="es-ES_tradnl" b="1" dirty="0"/>
              <a:t> IX. ...</a:t>
            </a:r>
            <a:endParaRPr lang="en-US" dirty="0"/>
          </a:p>
          <a:p>
            <a:pPr algn="just"/>
            <a:r>
              <a:rPr lang="es-MX" b="1" dirty="0"/>
              <a:t>...</a:t>
            </a:r>
            <a:endParaRPr lang="en-US" dirty="0"/>
          </a:p>
          <a:p>
            <a:pPr algn="just"/>
            <a:r>
              <a:rPr lang="es-ES_tradnl" dirty="0"/>
              <a:t>En caso de sustitución patronal, el patrón sustituido será solidariamente responsable con el nuevo de las obligaciones derivadas de esta Ley, nacidas antes de la fecha de la sustitución, hasta por el término de tres meses, concluido el cual todas las responsabilidades serán atribuibles al nuevo patrón.</a:t>
            </a:r>
            <a:endParaRPr lang="en-US" dirty="0"/>
          </a:p>
        </p:txBody>
      </p:sp>
      <p:sp>
        <p:nvSpPr>
          <p:cNvPr id="9" name="CuadroTexto 8"/>
          <p:cNvSpPr txBox="1"/>
          <p:nvPr/>
        </p:nvSpPr>
        <p:spPr>
          <a:xfrm>
            <a:off x="585140" y="5718837"/>
            <a:ext cx="5298074" cy="584775"/>
          </a:xfrm>
          <a:prstGeom prst="rect">
            <a:avLst/>
          </a:prstGeom>
          <a:noFill/>
        </p:spPr>
        <p:txBody>
          <a:bodyPr wrap="square" rtlCol="0">
            <a:spAutoFit/>
          </a:bodyPr>
          <a:lstStyle/>
          <a:p>
            <a:pPr algn="ctr"/>
            <a:r>
              <a:rPr lang="es-ES" sz="1600" b="1" dirty="0" smtClean="0">
                <a:latin typeface="Arial" panose="020B0604020202020204" pitchFamily="34" charset="0"/>
                <a:cs typeface="Arial" panose="020B0604020202020204" pitchFamily="34" charset="0"/>
              </a:rPr>
              <a:t>RESPONSABILIDAD SOLIDARIA POR</a:t>
            </a:r>
          </a:p>
          <a:p>
            <a:pPr algn="ctr"/>
            <a:r>
              <a:rPr lang="es-ES" sz="1600" b="1" dirty="0" smtClean="0">
                <a:latin typeface="Arial" panose="020B0604020202020204" pitchFamily="34" charset="0"/>
                <a:cs typeface="Arial" panose="020B0604020202020204" pitchFamily="34" charset="0"/>
              </a:rPr>
              <a:t>SUSTITUCIÓN PATRONAL</a:t>
            </a:r>
            <a:endParaRPr lang="en-US" sz="1600" b="1" dirty="0">
              <a:latin typeface="Arial" panose="020B0604020202020204" pitchFamily="34" charset="0"/>
              <a:cs typeface="Arial" panose="020B0604020202020204" pitchFamily="34" charset="0"/>
            </a:endParaRPr>
          </a:p>
        </p:txBody>
      </p:sp>
      <p:pic>
        <p:nvPicPr>
          <p:cNvPr id="3" name="Imagen 2"/>
          <p:cNvPicPr>
            <a:picLocks noChangeAspect="1"/>
          </p:cNvPicPr>
          <p:nvPr/>
        </p:nvPicPr>
        <p:blipFill>
          <a:blip r:embed="rId4"/>
          <a:stretch>
            <a:fillRect/>
          </a:stretch>
        </p:blipFill>
        <p:spPr>
          <a:xfrm>
            <a:off x="473605" y="2889849"/>
            <a:ext cx="5143949" cy="1890749"/>
          </a:xfrm>
          <a:prstGeom prst="rect">
            <a:avLst/>
          </a:prstGeom>
        </p:spPr>
      </p:pic>
    </p:spTree>
    <p:extLst>
      <p:ext uri="{BB962C8B-B14F-4D97-AF65-F5344CB8AC3E}">
        <p14:creationId xmlns:p14="http://schemas.microsoft.com/office/powerpoint/2010/main" val="4548120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12 Conector recto"/>
          <p:cNvCxnSpPr/>
          <p:nvPr/>
        </p:nvCxnSpPr>
        <p:spPr>
          <a:xfrm>
            <a:off x="6849751" y="1262253"/>
            <a:ext cx="4248473"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 name="12 Conector recto"/>
          <p:cNvCxnSpPr/>
          <p:nvPr/>
        </p:nvCxnSpPr>
        <p:spPr>
          <a:xfrm>
            <a:off x="731790" y="6299915"/>
            <a:ext cx="5146496" cy="9061"/>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1471" y="5728269"/>
            <a:ext cx="2425295" cy="1129731"/>
          </a:xfrm>
          <a:prstGeom prst="rect">
            <a:avLst/>
          </a:prstGeom>
          <a:noFill/>
        </p:spPr>
      </p:pic>
      <p:pic>
        <p:nvPicPr>
          <p:cNvPr id="7" name="Picture 2" descr="INPC | Revista MCP">
            <a:extLst>
              <a:ext uri="{FF2B5EF4-FFF2-40B4-BE49-F238E27FC236}">
                <a16:creationId xmlns:a16="http://schemas.microsoft.com/office/drawing/2014/main" id="{3F40F4AA-ECCE-46DD-9D21-DA6D15D80E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151"/>
            <a:ext cx="3173627" cy="644942"/>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p:cNvSpPr txBox="1"/>
          <p:nvPr/>
        </p:nvSpPr>
        <p:spPr>
          <a:xfrm>
            <a:off x="6651345" y="653148"/>
            <a:ext cx="4718272" cy="461665"/>
          </a:xfrm>
          <a:prstGeom prst="rect">
            <a:avLst/>
          </a:prstGeom>
          <a:noFill/>
        </p:spPr>
        <p:txBody>
          <a:bodyPr wrap="square" rtlCol="0">
            <a:spAutoFit/>
          </a:bodyPr>
          <a:lstStyle/>
          <a:p>
            <a:pPr algn="ctr"/>
            <a:r>
              <a:rPr lang="es-ES" sz="2400" b="1" dirty="0" smtClean="0">
                <a:latin typeface="Arial" panose="020B0604020202020204" pitchFamily="34" charset="0"/>
                <a:cs typeface="Arial" panose="020B0604020202020204" pitchFamily="34" charset="0"/>
              </a:rPr>
              <a:t>LEY DEL INFONAVIT</a:t>
            </a:r>
            <a:endParaRPr lang="en-US" sz="2400" b="1" dirty="0">
              <a:latin typeface="Arial" panose="020B0604020202020204" pitchFamily="34" charset="0"/>
              <a:cs typeface="Arial" panose="020B0604020202020204" pitchFamily="34" charset="0"/>
            </a:endParaRPr>
          </a:p>
        </p:txBody>
      </p:sp>
      <p:sp>
        <p:nvSpPr>
          <p:cNvPr id="10" name="CuadroTexto 9"/>
          <p:cNvSpPr txBox="1"/>
          <p:nvPr/>
        </p:nvSpPr>
        <p:spPr>
          <a:xfrm>
            <a:off x="276045" y="1621776"/>
            <a:ext cx="4222804" cy="923330"/>
          </a:xfrm>
          <a:prstGeom prst="rect">
            <a:avLst/>
          </a:prstGeom>
          <a:noFill/>
        </p:spPr>
        <p:txBody>
          <a:bodyPr wrap="square" rtlCol="0">
            <a:spAutoFit/>
          </a:bodyPr>
          <a:lstStyle/>
          <a:p>
            <a:pPr algn="ctr"/>
            <a:r>
              <a:rPr lang="es-ES" dirty="0" smtClean="0"/>
              <a:t>TEXTO ANTERIOR</a:t>
            </a:r>
          </a:p>
          <a:p>
            <a:pPr algn="ctr"/>
            <a:endParaRPr lang="es-ES" dirty="0"/>
          </a:p>
          <a:p>
            <a:pPr algn="just"/>
            <a:r>
              <a:rPr lang="es-ES_tradnl" b="1" dirty="0" smtClean="0"/>
              <a:t>Artículo 29 BIS.- (Sin precedente)</a:t>
            </a:r>
            <a:endParaRPr lang="en-US" dirty="0"/>
          </a:p>
        </p:txBody>
      </p:sp>
      <p:sp>
        <p:nvSpPr>
          <p:cNvPr id="13" name="CuadroTexto 12"/>
          <p:cNvSpPr txBox="1"/>
          <p:nvPr/>
        </p:nvSpPr>
        <p:spPr>
          <a:xfrm>
            <a:off x="5878286" y="1644774"/>
            <a:ext cx="6008913" cy="3416320"/>
          </a:xfrm>
          <a:prstGeom prst="rect">
            <a:avLst/>
          </a:prstGeom>
          <a:noFill/>
        </p:spPr>
        <p:txBody>
          <a:bodyPr wrap="square" rtlCol="0">
            <a:spAutoFit/>
          </a:bodyPr>
          <a:lstStyle/>
          <a:p>
            <a:pPr algn="ctr"/>
            <a:r>
              <a:rPr lang="es-ES" dirty="0" smtClean="0"/>
              <a:t>TEXTO ACTUAL</a:t>
            </a:r>
          </a:p>
          <a:p>
            <a:pPr algn="ctr"/>
            <a:endParaRPr lang="es-ES" dirty="0"/>
          </a:p>
          <a:p>
            <a:pPr lvl="0" algn="just" eaLnBrk="0" fontAlgn="base" hangingPunct="0">
              <a:spcBef>
                <a:spcPct val="0"/>
              </a:spcBef>
              <a:spcAft>
                <a:spcPct val="0"/>
              </a:spcAft>
            </a:pPr>
            <a:r>
              <a:rPr lang="es-ES_tradnl" b="1" dirty="0"/>
              <a:t>Artículo </a:t>
            </a:r>
            <a:r>
              <a:rPr lang="es-ES_tradnl" b="1" dirty="0" smtClean="0"/>
              <a:t>29 BIS.- </a:t>
            </a:r>
            <a:r>
              <a:rPr lang="es-ES_tradnl" altLang="en-US" dirty="0">
                <a:ea typeface="Times New Roman" panose="02020603050405020304" pitchFamily="18" charset="0"/>
              </a:rPr>
              <a:t>Las personas físicas o morales que se encuentren registradas en términos del artículo 15 de la Ley Federal del Trabajo para llevar a cabo la prestación de servicios especializados o la ejecución de obras especializadas que no forman parte del objeto social ni de la actividad económica preponderante de la beneficiaria de los mismos, deberán proporcionar cuatrimestralmente a más tardar el día 17 de los meses de enero, mayo y septiembre, la información de los contratos celebrados en el cuatrimestre de que se trate, conforme a lo siguiente:</a:t>
            </a:r>
            <a:r>
              <a:rPr kumimoji="0" lang="en-US" altLang="en-US" b="0" i="0" u="none" strike="noStrike" cap="none" normalizeH="0" baseline="0" dirty="0" smtClean="0">
                <a:ln>
                  <a:noFill/>
                </a:ln>
                <a:solidFill>
                  <a:schemeClr val="tx1"/>
                </a:solidFill>
                <a:effectLst/>
              </a:rPr>
              <a:t> </a:t>
            </a:r>
          </a:p>
        </p:txBody>
      </p:sp>
      <p:sp>
        <p:nvSpPr>
          <p:cNvPr id="9" name="CuadroTexto 8"/>
          <p:cNvSpPr txBox="1"/>
          <p:nvPr/>
        </p:nvSpPr>
        <p:spPr>
          <a:xfrm>
            <a:off x="585140" y="5718837"/>
            <a:ext cx="5298074" cy="338554"/>
          </a:xfrm>
          <a:prstGeom prst="rect">
            <a:avLst/>
          </a:prstGeom>
          <a:noFill/>
        </p:spPr>
        <p:txBody>
          <a:bodyPr wrap="square" rtlCol="0">
            <a:spAutoFit/>
          </a:bodyPr>
          <a:lstStyle/>
          <a:p>
            <a:pPr algn="ctr"/>
            <a:r>
              <a:rPr lang="es-ES" sz="1600" b="1" dirty="0" smtClean="0">
                <a:latin typeface="Arial" panose="020B0604020202020204" pitchFamily="34" charset="0"/>
                <a:cs typeface="Arial" panose="020B0604020202020204" pitchFamily="34" charset="0"/>
              </a:rPr>
              <a:t>INFORMES AL INFONAVIT</a:t>
            </a:r>
            <a:endParaRPr lang="en-US" sz="1600" b="1" dirty="0">
              <a:latin typeface="Arial" panose="020B0604020202020204" pitchFamily="34" charset="0"/>
              <a:cs typeface="Arial" panose="020B0604020202020204" pitchFamily="34" charset="0"/>
            </a:endParaRPr>
          </a:p>
        </p:txBody>
      </p:sp>
      <p:pic>
        <p:nvPicPr>
          <p:cNvPr id="12" name="Imagen 11"/>
          <p:cNvPicPr>
            <a:picLocks noChangeAspect="1"/>
          </p:cNvPicPr>
          <p:nvPr/>
        </p:nvPicPr>
        <p:blipFill>
          <a:blip r:embed="rId4"/>
          <a:stretch>
            <a:fillRect/>
          </a:stretch>
        </p:blipFill>
        <p:spPr>
          <a:xfrm>
            <a:off x="1430464" y="3105286"/>
            <a:ext cx="2619375" cy="1743075"/>
          </a:xfrm>
          <a:prstGeom prst="rect">
            <a:avLst/>
          </a:prstGeom>
        </p:spPr>
      </p:pic>
    </p:spTree>
    <p:extLst>
      <p:ext uri="{BB962C8B-B14F-4D97-AF65-F5344CB8AC3E}">
        <p14:creationId xmlns:p14="http://schemas.microsoft.com/office/powerpoint/2010/main" val="15011537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12 Conector recto"/>
          <p:cNvCxnSpPr/>
          <p:nvPr/>
        </p:nvCxnSpPr>
        <p:spPr>
          <a:xfrm>
            <a:off x="6849751" y="1262253"/>
            <a:ext cx="4248473"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 name="12 Conector recto"/>
          <p:cNvCxnSpPr/>
          <p:nvPr/>
        </p:nvCxnSpPr>
        <p:spPr>
          <a:xfrm>
            <a:off x="731790" y="6299915"/>
            <a:ext cx="5146496" cy="9061"/>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1471" y="5728269"/>
            <a:ext cx="2425295" cy="1129731"/>
          </a:xfrm>
          <a:prstGeom prst="rect">
            <a:avLst/>
          </a:prstGeom>
          <a:noFill/>
        </p:spPr>
      </p:pic>
      <p:pic>
        <p:nvPicPr>
          <p:cNvPr id="7" name="Picture 2" descr="INPC | Revista MCP">
            <a:extLst>
              <a:ext uri="{FF2B5EF4-FFF2-40B4-BE49-F238E27FC236}">
                <a16:creationId xmlns:a16="http://schemas.microsoft.com/office/drawing/2014/main" id="{3F40F4AA-ECCE-46DD-9D21-DA6D15D80E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151"/>
            <a:ext cx="3173627" cy="644942"/>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p:cNvSpPr txBox="1"/>
          <p:nvPr/>
        </p:nvSpPr>
        <p:spPr>
          <a:xfrm>
            <a:off x="6651345" y="653148"/>
            <a:ext cx="4718272" cy="461665"/>
          </a:xfrm>
          <a:prstGeom prst="rect">
            <a:avLst/>
          </a:prstGeom>
          <a:noFill/>
        </p:spPr>
        <p:txBody>
          <a:bodyPr wrap="square" rtlCol="0">
            <a:spAutoFit/>
          </a:bodyPr>
          <a:lstStyle/>
          <a:p>
            <a:pPr algn="ctr"/>
            <a:r>
              <a:rPr lang="es-ES" sz="2400" b="1" dirty="0" smtClean="0">
                <a:latin typeface="Arial" panose="020B0604020202020204" pitchFamily="34" charset="0"/>
                <a:cs typeface="Arial" panose="020B0604020202020204" pitchFamily="34" charset="0"/>
              </a:rPr>
              <a:t>LEY DEL INFONAVIT</a:t>
            </a:r>
            <a:endParaRPr lang="en-US" sz="2400" b="1" dirty="0">
              <a:latin typeface="Arial" panose="020B0604020202020204" pitchFamily="34" charset="0"/>
              <a:cs typeface="Arial" panose="020B0604020202020204" pitchFamily="34" charset="0"/>
            </a:endParaRPr>
          </a:p>
        </p:txBody>
      </p:sp>
      <p:sp>
        <p:nvSpPr>
          <p:cNvPr id="10" name="CuadroTexto 9"/>
          <p:cNvSpPr txBox="1"/>
          <p:nvPr/>
        </p:nvSpPr>
        <p:spPr>
          <a:xfrm>
            <a:off x="276045" y="1621776"/>
            <a:ext cx="4222804" cy="923330"/>
          </a:xfrm>
          <a:prstGeom prst="rect">
            <a:avLst/>
          </a:prstGeom>
          <a:noFill/>
        </p:spPr>
        <p:txBody>
          <a:bodyPr wrap="square" rtlCol="0">
            <a:spAutoFit/>
          </a:bodyPr>
          <a:lstStyle/>
          <a:p>
            <a:pPr algn="ctr"/>
            <a:r>
              <a:rPr lang="es-ES" dirty="0" smtClean="0"/>
              <a:t>TEXTO ANTERIOR</a:t>
            </a:r>
          </a:p>
          <a:p>
            <a:pPr algn="ctr"/>
            <a:endParaRPr lang="es-ES" dirty="0"/>
          </a:p>
          <a:p>
            <a:pPr algn="just"/>
            <a:r>
              <a:rPr lang="es-ES_tradnl" b="1" dirty="0" smtClean="0"/>
              <a:t>Artículo 29 BIS.- (Sin precedente)</a:t>
            </a:r>
            <a:endParaRPr lang="en-US" dirty="0"/>
          </a:p>
        </p:txBody>
      </p:sp>
      <p:sp>
        <p:nvSpPr>
          <p:cNvPr id="13" name="CuadroTexto 12"/>
          <p:cNvSpPr txBox="1"/>
          <p:nvPr/>
        </p:nvSpPr>
        <p:spPr>
          <a:xfrm>
            <a:off x="4828032" y="1644774"/>
            <a:ext cx="6939550" cy="2862322"/>
          </a:xfrm>
          <a:prstGeom prst="rect">
            <a:avLst/>
          </a:prstGeom>
          <a:noFill/>
        </p:spPr>
        <p:txBody>
          <a:bodyPr wrap="square" rtlCol="0">
            <a:spAutoFit/>
          </a:bodyPr>
          <a:lstStyle/>
          <a:p>
            <a:pPr algn="ctr"/>
            <a:r>
              <a:rPr lang="es-ES" dirty="0" smtClean="0"/>
              <a:t>TEXTO ACTUAL</a:t>
            </a:r>
          </a:p>
          <a:p>
            <a:pPr algn="ctr"/>
            <a:endParaRPr lang="es-ES" dirty="0"/>
          </a:p>
          <a:p>
            <a:pPr lvl="0" algn="just" eaLnBrk="0" fontAlgn="base" hangingPunct="0">
              <a:spcBef>
                <a:spcPct val="0"/>
              </a:spcBef>
              <a:spcAft>
                <a:spcPct val="0"/>
              </a:spcAft>
            </a:pPr>
            <a:r>
              <a:rPr lang="es-ES_tradnl" b="1" dirty="0"/>
              <a:t>Artículo </a:t>
            </a:r>
            <a:r>
              <a:rPr lang="es-ES_tradnl" b="1" dirty="0" smtClean="0"/>
              <a:t>29 BIS.- (Continua…) </a:t>
            </a:r>
          </a:p>
          <a:p>
            <a:pPr lvl="0" algn="just" eaLnBrk="0" fontAlgn="base" hangingPunct="0">
              <a:spcBef>
                <a:spcPct val="0"/>
              </a:spcBef>
              <a:spcAft>
                <a:spcPct val="0"/>
              </a:spcAft>
            </a:pPr>
            <a:endParaRPr lang="es-ES_tradnl" altLang="en-US" b="1" dirty="0">
              <a:ea typeface="Times New Roman" panose="02020603050405020304" pitchFamily="18" charset="0"/>
            </a:endParaRPr>
          </a:p>
          <a:p>
            <a:pPr lvl="0" algn="just" eaLnBrk="0" fontAlgn="base" hangingPunct="0">
              <a:spcBef>
                <a:spcPct val="0"/>
              </a:spcBef>
              <a:spcAft>
                <a:spcPct val="0"/>
              </a:spcAft>
            </a:pPr>
            <a:r>
              <a:rPr lang="es-ES_tradnl" altLang="en-US" b="1" dirty="0">
                <a:ea typeface="Times New Roman" panose="02020603050405020304" pitchFamily="18" charset="0"/>
                <a:cs typeface="Arial" panose="020B0604020202020204" pitchFamily="34" charset="0"/>
              </a:rPr>
              <a:t>a)	</a:t>
            </a:r>
            <a:r>
              <a:rPr lang="es-ES_tradnl" altLang="en-US" dirty="0">
                <a:ea typeface="Times New Roman" panose="02020603050405020304" pitchFamily="18" charset="0"/>
                <a:cs typeface="Arial" panose="020B0604020202020204" pitchFamily="34" charset="0"/>
              </a:rPr>
              <a:t>Datos Generales;</a:t>
            </a:r>
            <a:endParaRPr kumimoji="0" lang="en-US" altLang="en-US" b="0" i="0" u="none" strike="noStrike" cap="none" normalizeH="0" baseline="0" dirty="0" smtClean="0">
              <a:ln>
                <a:noFill/>
              </a:ln>
              <a:solidFill>
                <a:schemeClr val="tx1"/>
              </a:solidFill>
              <a:effectLst/>
            </a:endParaRPr>
          </a:p>
          <a:p>
            <a:pPr lvl="0" algn="just" eaLnBrk="0" fontAlgn="base" hangingPunct="0">
              <a:spcBef>
                <a:spcPct val="0"/>
              </a:spcBef>
              <a:spcAft>
                <a:spcPct val="0"/>
              </a:spcAft>
            </a:pPr>
            <a:r>
              <a:rPr lang="es-ES_tradnl" altLang="en-US" b="1" dirty="0">
                <a:ea typeface="Times New Roman" panose="02020603050405020304" pitchFamily="18" charset="0"/>
                <a:cs typeface="Arial" panose="020B0604020202020204" pitchFamily="34" charset="0"/>
              </a:rPr>
              <a:t>b)	</a:t>
            </a:r>
            <a:r>
              <a:rPr lang="es-ES_tradnl" altLang="en-US" dirty="0">
                <a:ea typeface="Times New Roman" panose="02020603050405020304" pitchFamily="18" charset="0"/>
                <a:cs typeface="Arial" panose="020B0604020202020204" pitchFamily="34" charset="0"/>
              </a:rPr>
              <a:t>Contratos de servicio;</a:t>
            </a:r>
            <a:endParaRPr kumimoji="0" lang="en-US" altLang="en-US" b="0" i="0" u="none" strike="noStrike" cap="none" normalizeH="0" baseline="0" dirty="0" smtClean="0">
              <a:ln>
                <a:noFill/>
              </a:ln>
              <a:solidFill>
                <a:schemeClr val="tx1"/>
              </a:solidFill>
              <a:effectLst/>
            </a:endParaRPr>
          </a:p>
          <a:p>
            <a:pPr lvl="0" algn="just" eaLnBrk="0" fontAlgn="base" hangingPunct="0">
              <a:spcBef>
                <a:spcPct val="0"/>
              </a:spcBef>
              <a:spcAft>
                <a:spcPct val="0"/>
              </a:spcAft>
            </a:pPr>
            <a:r>
              <a:rPr lang="es-ES_tradnl" altLang="en-US" b="1" dirty="0">
                <a:ea typeface="Times New Roman" panose="02020603050405020304" pitchFamily="18" charset="0"/>
                <a:cs typeface="Arial" panose="020B0604020202020204" pitchFamily="34" charset="0"/>
              </a:rPr>
              <a:t>c)	</a:t>
            </a:r>
            <a:r>
              <a:rPr lang="es-ES_tradnl" altLang="en-US" dirty="0">
                <a:ea typeface="Times New Roman" panose="02020603050405020304" pitchFamily="18" charset="0"/>
                <a:cs typeface="Arial" panose="020B0604020202020204" pitchFamily="34" charset="0"/>
              </a:rPr>
              <a:t>Los Montos de las Aportaciones y Amortizaciones;</a:t>
            </a:r>
            <a:endParaRPr kumimoji="0" lang="en-US" altLang="en-US" b="0" i="0" u="none" strike="noStrike" cap="none" normalizeH="0" baseline="0" dirty="0" smtClean="0">
              <a:ln>
                <a:noFill/>
              </a:ln>
              <a:solidFill>
                <a:schemeClr val="tx1"/>
              </a:solidFill>
              <a:effectLst/>
            </a:endParaRPr>
          </a:p>
          <a:p>
            <a:pPr lvl="0" algn="just" eaLnBrk="0" fontAlgn="base" hangingPunct="0">
              <a:spcBef>
                <a:spcPct val="0"/>
              </a:spcBef>
              <a:spcAft>
                <a:spcPct val="0"/>
              </a:spcAft>
            </a:pPr>
            <a:r>
              <a:rPr lang="es-ES_tradnl" altLang="en-US" b="1" dirty="0">
                <a:ea typeface="Times New Roman" panose="02020603050405020304" pitchFamily="18" charset="0"/>
                <a:cs typeface="Arial" panose="020B0604020202020204" pitchFamily="34" charset="0"/>
              </a:rPr>
              <a:t>d)	</a:t>
            </a:r>
            <a:r>
              <a:rPr lang="es-ES_tradnl" altLang="en-US" dirty="0">
                <a:ea typeface="Times New Roman" panose="02020603050405020304" pitchFamily="18" charset="0"/>
                <a:cs typeface="Arial" panose="020B0604020202020204" pitchFamily="34" charset="0"/>
              </a:rPr>
              <a:t>Información de los trabajadores;</a:t>
            </a:r>
            <a:endParaRPr kumimoji="0" lang="en-US" altLang="en-US" b="0" i="0" u="none" strike="noStrike" cap="none" normalizeH="0" baseline="0" dirty="0" smtClean="0">
              <a:ln>
                <a:noFill/>
              </a:ln>
              <a:solidFill>
                <a:schemeClr val="tx1"/>
              </a:solidFill>
              <a:effectLst/>
            </a:endParaRPr>
          </a:p>
          <a:p>
            <a:pPr lvl="0" algn="just" eaLnBrk="0" fontAlgn="base" hangingPunct="0">
              <a:spcBef>
                <a:spcPct val="0"/>
              </a:spcBef>
              <a:spcAft>
                <a:spcPct val="0"/>
              </a:spcAft>
            </a:pPr>
            <a:r>
              <a:rPr lang="es-ES_tradnl" altLang="en-US" b="1" dirty="0">
                <a:ea typeface="Times New Roman" panose="02020603050405020304" pitchFamily="18" charset="0"/>
                <a:cs typeface="Arial" panose="020B0604020202020204" pitchFamily="34" charset="0"/>
              </a:rPr>
              <a:t>e)	</a:t>
            </a:r>
            <a:r>
              <a:rPr lang="es-ES_tradnl" altLang="en-US" dirty="0">
                <a:ea typeface="Times New Roman" panose="02020603050405020304" pitchFamily="18" charset="0"/>
                <a:cs typeface="Arial" panose="020B0604020202020204" pitchFamily="34" charset="0"/>
              </a:rPr>
              <a:t>Determinación del salario base de aportación, y</a:t>
            </a:r>
            <a:endParaRPr kumimoji="0" lang="en-US" altLang="en-US" b="0" i="0" u="none" strike="noStrike" cap="none" normalizeH="0" baseline="0" dirty="0" smtClean="0">
              <a:ln>
                <a:noFill/>
              </a:ln>
              <a:solidFill>
                <a:schemeClr val="tx1"/>
              </a:solidFill>
              <a:effectLst/>
            </a:endParaRPr>
          </a:p>
          <a:p>
            <a:pPr lvl="0" algn="just" eaLnBrk="0" fontAlgn="base" hangingPunct="0">
              <a:spcBef>
                <a:spcPct val="0"/>
              </a:spcBef>
              <a:spcAft>
                <a:spcPct val="0"/>
              </a:spcAft>
            </a:pPr>
            <a:r>
              <a:rPr lang="es-ES_tradnl" altLang="en-US" b="1" dirty="0">
                <a:ea typeface="Times New Roman" panose="02020603050405020304" pitchFamily="18" charset="0"/>
                <a:cs typeface="Arial" panose="020B0604020202020204" pitchFamily="34" charset="0"/>
              </a:rPr>
              <a:t>f)	</a:t>
            </a:r>
            <a:r>
              <a:rPr lang="es-ES_tradnl" altLang="en-US" dirty="0">
                <a:ea typeface="Times New Roman" panose="02020603050405020304" pitchFamily="18" charset="0"/>
                <a:cs typeface="Arial" panose="020B0604020202020204" pitchFamily="34" charset="0"/>
              </a:rPr>
              <a:t>Copia simple del registro emitido por la </a:t>
            </a:r>
            <a:r>
              <a:rPr lang="es-ES_tradnl" altLang="en-US" dirty="0" smtClean="0">
                <a:ea typeface="Times New Roman" panose="02020603050405020304" pitchFamily="18" charset="0"/>
                <a:cs typeface="Arial" panose="020B0604020202020204" pitchFamily="34" charset="0"/>
              </a:rPr>
              <a:t>STYPS.</a:t>
            </a:r>
            <a:endParaRPr kumimoji="0" lang="es-ES_tradnl" altLang="en-US" b="0" i="0" u="none" strike="noStrike" cap="none" normalizeH="0" baseline="0" dirty="0" smtClean="0">
              <a:ln>
                <a:noFill/>
              </a:ln>
              <a:solidFill>
                <a:schemeClr val="tx1"/>
              </a:solidFill>
              <a:effectLst/>
            </a:endParaRPr>
          </a:p>
        </p:txBody>
      </p:sp>
      <p:sp>
        <p:nvSpPr>
          <p:cNvPr id="9" name="CuadroTexto 8"/>
          <p:cNvSpPr txBox="1"/>
          <p:nvPr/>
        </p:nvSpPr>
        <p:spPr>
          <a:xfrm>
            <a:off x="585140" y="5718837"/>
            <a:ext cx="5298074" cy="338554"/>
          </a:xfrm>
          <a:prstGeom prst="rect">
            <a:avLst/>
          </a:prstGeom>
          <a:noFill/>
        </p:spPr>
        <p:txBody>
          <a:bodyPr wrap="square" rtlCol="0">
            <a:spAutoFit/>
          </a:bodyPr>
          <a:lstStyle/>
          <a:p>
            <a:pPr algn="ctr"/>
            <a:r>
              <a:rPr lang="es-ES" sz="1600" b="1" dirty="0" smtClean="0">
                <a:latin typeface="Arial" panose="020B0604020202020204" pitchFamily="34" charset="0"/>
                <a:cs typeface="Arial" panose="020B0604020202020204" pitchFamily="34" charset="0"/>
              </a:rPr>
              <a:t>INFORMES AL INFONAVIT</a:t>
            </a:r>
            <a:endParaRPr lang="en-US" sz="1600" b="1" dirty="0">
              <a:latin typeface="Arial" panose="020B0604020202020204" pitchFamily="34" charset="0"/>
              <a:cs typeface="Arial" panose="020B0604020202020204" pitchFamily="34" charset="0"/>
            </a:endParaRPr>
          </a:p>
        </p:txBody>
      </p:sp>
      <p:pic>
        <p:nvPicPr>
          <p:cNvPr id="12" name="Imagen 11"/>
          <p:cNvPicPr>
            <a:picLocks noChangeAspect="1"/>
          </p:cNvPicPr>
          <p:nvPr/>
        </p:nvPicPr>
        <p:blipFill>
          <a:blip r:embed="rId4"/>
          <a:stretch>
            <a:fillRect/>
          </a:stretch>
        </p:blipFill>
        <p:spPr>
          <a:xfrm>
            <a:off x="671512" y="3105286"/>
            <a:ext cx="2619375" cy="1743075"/>
          </a:xfrm>
          <a:prstGeom prst="rect">
            <a:avLst/>
          </a:prstGeom>
        </p:spPr>
      </p:pic>
    </p:spTree>
    <p:extLst>
      <p:ext uri="{BB962C8B-B14F-4D97-AF65-F5344CB8AC3E}">
        <p14:creationId xmlns:p14="http://schemas.microsoft.com/office/powerpoint/2010/main" val="6464337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12 Conector recto"/>
          <p:cNvCxnSpPr/>
          <p:nvPr/>
        </p:nvCxnSpPr>
        <p:spPr>
          <a:xfrm>
            <a:off x="6849751" y="1262253"/>
            <a:ext cx="4248473"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 name="12 Conector recto"/>
          <p:cNvCxnSpPr/>
          <p:nvPr/>
        </p:nvCxnSpPr>
        <p:spPr>
          <a:xfrm>
            <a:off x="731790" y="6299915"/>
            <a:ext cx="5146496" cy="9061"/>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1471" y="5728269"/>
            <a:ext cx="2425295" cy="1129731"/>
          </a:xfrm>
          <a:prstGeom prst="rect">
            <a:avLst/>
          </a:prstGeom>
          <a:noFill/>
        </p:spPr>
      </p:pic>
      <p:pic>
        <p:nvPicPr>
          <p:cNvPr id="7" name="Picture 2" descr="INPC | Revista MCP">
            <a:extLst>
              <a:ext uri="{FF2B5EF4-FFF2-40B4-BE49-F238E27FC236}">
                <a16:creationId xmlns:a16="http://schemas.microsoft.com/office/drawing/2014/main" id="{3F40F4AA-ECCE-46DD-9D21-DA6D15D80E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151"/>
            <a:ext cx="3173627" cy="644942"/>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p:cNvSpPr txBox="1"/>
          <p:nvPr/>
        </p:nvSpPr>
        <p:spPr>
          <a:xfrm>
            <a:off x="6651345" y="653148"/>
            <a:ext cx="4718272" cy="461665"/>
          </a:xfrm>
          <a:prstGeom prst="rect">
            <a:avLst/>
          </a:prstGeom>
          <a:noFill/>
        </p:spPr>
        <p:txBody>
          <a:bodyPr wrap="square" rtlCol="0">
            <a:spAutoFit/>
          </a:bodyPr>
          <a:lstStyle/>
          <a:p>
            <a:pPr algn="ctr"/>
            <a:r>
              <a:rPr lang="es-ES" sz="2400" b="1" dirty="0" smtClean="0">
                <a:latin typeface="Arial" panose="020B0604020202020204" pitchFamily="34" charset="0"/>
                <a:cs typeface="Arial" panose="020B0604020202020204" pitchFamily="34" charset="0"/>
              </a:rPr>
              <a:t>LEY DEL INFONAVIT</a:t>
            </a:r>
            <a:endParaRPr lang="en-US" sz="2400" b="1" dirty="0">
              <a:latin typeface="Arial" panose="020B0604020202020204" pitchFamily="34" charset="0"/>
              <a:cs typeface="Arial" panose="020B0604020202020204" pitchFamily="34" charset="0"/>
            </a:endParaRPr>
          </a:p>
        </p:txBody>
      </p:sp>
      <p:sp>
        <p:nvSpPr>
          <p:cNvPr id="10" name="CuadroTexto 9"/>
          <p:cNvSpPr txBox="1"/>
          <p:nvPr/>
        </p:nvSpPr>
        <p:spPr>
          <a:xfrm>
            <a:off x="276045" y="1621776"/>
            <a:ext cx="4222804" cy="923330"/>
          </a:xfrm>
          <a:prstGeom prst="rect">
            <a:avLst/>
          </a:prstGeom>
          <a:noFill/>
        </p:spPr>
        <p:txBody>
          <a:bodyPr wrap="square" rtlCol="0">
            <a:spAutoFit/>
          </a:bodyPr>
          <a:lstStyle/>
          <a:p>
            <a:pPr algn="ctr"/>
            <a:r>
              <a:rPr lang="es-ES" dirty="0" smtClean="0"/>
              <a:t>TEXTO ANTERIOR</a:t>
            </a:r>
          </a:p>
          <a:p>
            <a:pPr algn="ctr"/>
            <a:endParaRPr lang="es-ES" dirty="0"/>
          </a:p>
          <a:p>
            <a:pPr algn="just"/>
            <a:r>
              <a:rPr lang="es-ES_tradnl" b="1" dirty="0" smtClean="0"/>
              <a:t>Artículo 29 BIS.- (Sin precedente)</a:t>
            </a:r>
            <a:endParaRPr lang="en-US" dirty="0"/>
          </a:p>
        </p:txBody>
      </p:sp>
      <p:sp>
        <p:nvSpPr>
          <p:cNvPr id="13" name="CuadroTexto 12"/>
          <p:cNvSpPr txBox="1"/>
          <p:nvPr/>
        </p:nvSpPr>
        <p:spPr>
          <a:xfrm>
            <a:off x="4828032" y="1644774"/>
            <a:ext cx="6939550" cy="3416320"/>
          </a:xfrm>
          <a:prstGeom prst="rect">
            <a:avLst/>
          </a:prstGeom>
          <a:noFill/>
        </p:spPr>
        <p:txBody>
          <a:bodyPr wrap="square" rtlCol="0">
            <a:spAutoFit/>
          </a:bodyPr>
          <a:lstStyle/>
          <a:p>
            <a:pPr algn="ctr"/>
            <a:r>
              <a:rPr lang="es-ES" dirty="0" smtClean="0"/>
              <a:t>TEXTO ACTUAL</a:t>
            </a:r>
          </a:p>
          <a:p>
            <a:pPr algn="ctr"/>
            <a:endParaRPr lang="es-ES" dirty="0"/>
          </a:p>
          <a:p>
            <a:pPr lvl="0" algn="just" eaLnBrk="0" fontAlgn="base" hangingPunct="0">
              <a:spcBef>
                <a:spcPct val="0"/>
              </a:spcBef>
              <a:spcAft>
                <a:spcPct val="0"/>
              </a:spcAft>
            </a:pPr>
            <a:r>
              <a:rPr lang="es-ES_tradnl" b="1" dirty="0"/>
              <a:t>Artículo </a:t>
            </a:r>
            <a:r>
              <a:rPr lang="es-ES_tradnl" b="1" dirty="0" smtClean="0"/>
              <a:t>29 BIS.- (Continua…) </a:t>
            </a:r>
          </a:p>
          <a:p>
            <a:pPr lvl="0" algn="just" eaLnBrk="0" fontAlgn="base" hangingPunct="0">
              <a:spcBef>
                <a:spcPct val="0"/>
              </a:spcBef>
              <a:spcAft>
                <a:spcPct val="0"/>
              </a:spcAft>
            </a:pPr>
            <a:endParaRPr lang="es-ES_tradnl" altLang="en-US" b="1" dirty="0">
              <a:ea typeface="Times New Roman" panose="02020603050405020304" pitchFamily="18" charset="0"/>
            </a:endParaRPr>
          </a:p>
          <a:p>
            <a:pPr algn="just"/>
            <a:r>
              <a:rPr lang="es-ES_tradnl" dirty="0"/>
              <a:t>Los requisitos antes señalados y las fechas de presentación ante el Instituto deberán cumplirse conforme a los procedimientos que el Instituto publique a través de medios electrónicos</a:t>
            </a:r>
            <a:r>
              <a:rPr lang="es-ES_tradnl" dirty="0" smtClean="0"/>
              <a:t>.</a:t>
            </a:r>
          </a:p>
          <a:p>
            <a:pPr algn="just"/>
            <a:endParaRPr lang="en-US" dirty="0"/>
          </a:p>
          <a:p>
            <a:pPr algn="just"/>
            <a:r>
              <a:rPr lang="es-ES_tradnl" dirty="0"/>
              <a:t>La persona física o moral que contrate la prestación de servicios o la ejecución de obras con una empresa que incumpla las obligaciones contenidas en la presente Ley, será responsable solidaria en relación con los trabajadores utilizados para ejecutar dichas contrataciones.</a:t>
            </a:r>
            <a:endParaRPr lang="en-US" dirty="0"/>
          </a:p>
        </p:txBody>
      </p:sp>
      <p:sp>
        <p:nvSpPr>
          <p:cNvPr id="9" name="CuadroTexto 8"/>
          <p:cNvSpPr txBox="1"/>
          <p:nvPr/>
        </p:nvSpPr>
        <p:spPr>
          <a:xfrm>
            <a:off x="585140" y="5718837"/>
            <a:ext cx="5298074" cy="369332"/>
          </a:xfrm>
          <a:prstGeom prst="rect">
            <a:avLst/>
          </a:prstGeom>
          <a:noFill/>
        </p:spPr>
        <p:txBody>
          <a:bodyPr wrap="square" rtlCol="0">
            <a:spAutoFit/>
          </a:bodyPr>
          <a:lstStyle/>
          <a:p>
            <a:pPr algn="ctr"/>
            <a:r>
              <a:rPr lang="es-ES" b="1" dirty="0" smtClean="0">
                <a:latin typeface="Arial" panose="020B0604020202020204" pitchFamily="34" charset="0"/>
                <a:cs typeface="Arial" panose="020B0604020202020204" pitchFamily="34" charset="0"/>
              </a:rPr>
              <a:t>RESPONSABILIDAD SOLIDARIA</a:t>
            </a:r>
            <a:endParaRPr lang="en-US" b="1" dirty="0">
              <a:latin typeface="Arial" panose="020B0604020202020204" pitchFamily="34" charset="0"/>
              <a:cs typeface="Arial" panose="020B0604020202020204" pitchFamily="34" charset="0"/>
            </a:endParaRPr>
          </a:p>
        </p:txBody>
      </p:sp>
      <p:pic>
        <p:nvPicPr>
          <p:cNvPr id="12" name="Imagen 11"/>
          <p:cNvPicPr>
            <a:picLocks noChangeAspect="1"/>
          </p:cNvPicPr>
          <p:nvPr/>
        </p:nvPicPr>
        <p:blipFill>
          <a:blip r:embed="rId4"/>
          <a:stretch>
            <a:fillRect/>
          </a:stretch>
        </p:blipFill>
        <p:spPr>
          <a:xfrm>
            <a:off x="671512" y="3105286"/>
            <a:ext cx="2619375" cy="1743075"/>
          </a:xfrm>
          <a:prstGeom prst="rect">
            <a:avLst/>
          </a:prstGeom>
        </p:spPr>
      </p:pic>
    </p:spTree>
    <p:extLst>
      <p:ext uri="{BB962C8B-B14F-4D97-AF65-F5344CB8AC3E}">
        <p14:creationId xmlns:p14="http://schemas.microsoft.com/office/powerpoint/2010/main" val="423324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12 Conector recto"/>
          <p:cNvCxnSpPr/>
          <p:nvPr/>
        </p:nvCxnSpPr>
        <p:spPr>
          <a:xfrm>
            <a:off x="6849751" y="1262253"/>
            <a:ext cx="4248473"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 name="12 Conector recto"/>
          <p:cNvCxnSpPr/>
          <p:nvPr/>
        </p:nvCxnSpPr>
        <p:spPr>
          <a:xfrm>
            <a:off x="731790" y="6299915"/>
            <a:ext cx="5146496" cy="9061"/>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1471" y="5728269"/>
            <a:ext cx="2425295" cy="1129731"/>
          </a:xfrm>
          <a:prstGeom prst="rect">
            <a:avLst/>
          </a:prstGeom>
          <a:noFill/>
        </p:spPr>
      </p:pic>
      <p:pic>
        <p:nvPicPr>
          <p:cNvPr id="7" name="Picture 2" descr="INPC | Revista MCP">
            <a:extLst>
              <a:ext uri="{FF2B5EF4-FFF2-40B4-BE49-F238E27FC236}">
                <a16:creationId xmlns:a16="http://schemas.microsoft.com/office/drawing/2014/main" id="{3F40F4AA-ECCE-46DD-9D21-DA6D15D80E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151"/>
            <a:ext cx="3173627" cy="644942"/>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p:cNvSpPr txBox="1"/>
          <p:nvPr/>
        </p:nvSpPr>
        <p:spPr>
          <a:xfrm>
            <a:off x="6651345" y="653148"/>
            <a:ext cx="4718272" cy="461665"/>
          </a:xfrm>
          <a:prstGeom prst="rect">
            <a:avLst/>
          </a:prstGeom>
          <a:noFill/>
        </p:spPr>
        <p:txBody>
          <a:bodyPr wrap="square" rtlCol="0">
            <a:spAutoFit/>
          </a:bodyPr>
          <a:lstStyle/>
          <a:p>
            <a:pPr algn="ctr"/>
            <a:r>
              <a:rPr lang="es-ES" sz="2400" b="1" dirty="0" smtClean="0">
                <a:latin typeface="Arial" panose="020B0604020202020204" pitchFamily="34" charset="0"/>
                <a:cs typeface="Arial" panose="020B0604020202020204" pitchFamily="34" charset="0"/>
              </a:rPr>
              <a:t>LEY DEL INFONAVIT</a:t>
            </a:r>
            <a:endParaRPr lang="en-US" sz="2400" b="1" dirty="0">
              <a:latin typeface="Arial" panose="020B0604020202020204" pitchFamily="34" charset="0"/>
              <a:cs typeface="Arial" panose="020B0604020202020204" pitchFamily="34" charset="0"/>
            </a:endParaRPr>
          </a:p>
        </p:txBody>
      </p:sp>
      <p:sp>
        <p:nvSpPr>
          <p:cNvPr id="10" name="CuadroTexto 9"/>
          <p:cNvSpPr txBox="1"/>
          <p:nvPr/>
        </p:nvSpPr>
        <p:spPr>
          <a:xfrm>
            <a:off x="276045" y="1621776"/>
            <a:ext cx="4222804" cy="923330"/>
          </a:xfrm>
          <a:prstGeom prst="rect">
            <a:avLst/>
          </a:prstGeom>
          <a:noFill/>
        </p:spPr>
        <p:txBody>
          <a:bodyPr wrap="square" rtlCol="0">
            <a:spAutoFit/>
          </a:bodyPr>
          <a:lstStyle/>
          <a:p>
            <a:pPr algn="ctr"/>
            <a:r>
              <a:rPr lang="es-ES" dirty="0" smtClean="0"/>
              <a:t>TEXTO ANTERIOR</a:t>
            </a:r>
          </a:p>
          <a:p>
            <a:pPr algn="ctr"/>
            <a:endParaRPr lang="es-ES" dirty="0"/>
          </a:p>
          <a:p>
            <a:pPr algn="just"/>
            <a:r>
              <a:rPr lang="es-ES_tradnl" b="1" dirty="0" smtClean="0"/>
              <a:t>Artículo 29 BIS.- (Sin precedente)</a:t>
            </a:r>
            <a:endParaRPr lang="en-US" dirty="0"/>
          </a:p>
        </p:txBody>
      </p:sp>
      <p:sp>
        <p:nvSpPr>
          <p:cNvPr id="13" name="CuadroTexto 12"/>
          <p:cNvSpPr txBox="1"/>
          <p:nvPr/>
        </p:nvSpPr>
        <p:spPr>
          <a:xfrm>
            <a:off x="4828032" y="1608198"/>
            <a:ext cx="6939550" cy="3939540"/>
          </a:xfrm>
          <a:prstGeom prst="rect">
            <a:avLst/>
          </a:prstGeom>
          <a:noFill/>
        </p:spPr>
        <p:txBody>
          <a:bodyPr wrap="square" rtlCol="0">
            <a:spAutoFit/>
          </a:bodyPr>
          <a:lstStyle/>
          <a:p>
            <a:pPr algn="ctr"/>
            <a:r>
              <a:rPr lang="es-ES" dirty="0" smtClean="0"/>
              <a:t>TEXTO ACTUAL</a:t>
            </a:r>
          </a:p>
          <a:p>
            <a:pPr algn="ctr"/>
            <a:endParaRPr lang="es-ES" dirty="0"/>
          </a:p>
          <a:p>
            <a:pPr lvl="0" algn="just" eaLnBrk="0" fontAlgn="base" hangingPunct="0">
              <a:spcBef>
                <a:spcPct val="0"/>
              </a:spcBef>
              <a:spcAft>
                <a:spcPct val="0"/>
              </a:spcAft>
            </a:pPr>
            <a:r>
              <a:rPr lang="es-ES_tradnl" b="1" dirty="0"/>
              <a:t>Artículo </a:t>
            </a:r>
            <a:r>
              <a:rPr lang="es-ES_tradnl" b="1" dirty="0" smtClean="0"/>
              <a:t>29 BIS.- (Continua…) </a:t>
            </a:r>
          </a:p>
          <a:p>
            <a:pPr lvl="0" algn="just" eaLnBrk="0" fontAlgn="base" hangingPunct="0">
              <a:spcBef>
                <a:spcPct val="0"/>
              </a:spcBef>
              <a:spcAft>
                <a:spcPct val="0"/>
              </a:spcAft>
            </a:pPr>
            <a:endParaRPr lang="es-ES_tradnl" altLang="en-US" b="1" dirty="0">
              <a:ea typeface="Times New Roman" panose="02020603050405020304" pitchFamily="18" charset="0"/>
            </a:endParaRPr>
          </a:p>
          <a:p>
            <a:pPr lvl="0" indent="182563" algn="just" eaLnBrk="0" fontAlgn="base" hangingPunct="0">
              <a:spcBef>
                <a:spcPct val="0"/>
              </a:spcBef>
              <a:spcAft>
                <a:spcPct val="0"/>
              </a:spcAft>
            </a:pPr>
            <a:r>
              <a:rPr lang="es-ES_tradnl" altLang="en-US" dirty="0">
                <a:ea typeface="Times New Roman" panose="02020603050405020304" pitchFamily="18" charset="0"/>
                <a:cs typeface="Arial" panose="020B0604020202020204" pitchFamily="34" charset="0"/>
              </a:rPr>
              <a:t>Para la verificación del cumplimiento de las obligaciones establecidas en la Ley Federal del Trabajo y en el presente ordenamiento, el Instituto y la Secretaría del Trabajo y Previsión Social, deberán celebrar convenios de colaboración, para el intercambio de información y la realización de acciones de verificación conjuntas, en su respectivo ámbito de competencia</a:t>
            </a:r>
            <a:r>
              <a:rPr lang="es-ES_tradnl" altLang="en-US" dirty="0" smtClean="0">
                <a:ea typeface="Times New Roman" panose="02020603050405020304" pitchFamily="18" charset="0"/>
                <a:cs typeface="Arial" panose="020B0604020202020204" pitchFamily="34" charset="0"/>
              </a:rPr>
              <a:t>.</a:t>
            </a:r>
          </a:p>
          <a:p>
            <a:pPr lvl="0" indent="182563" algn="just" eaLnBrk="0" fontAlgn="base" hangingPunct="0">
              <a:spcBef>
                <a:spcPct val="0"/>
              </a:spcBef>
              <a:spcAft>
                <a:spcPct val="0"/>
              </a:spcAft>
            </a:pPr>
            <a:endParaRPr kumimoji="0" lang="en-US" altLang="en-US" b="0" i="0" u="none" strike="noStrike" cap="none" normalizeH="0" baseline="0" dirty="0" smtClean="0">
              <a:ln>
                <a:noFill/>
              </a:ln>
              <a:solidFill>
                <a:schemeClr val="tx1"/>
              </a:solidFill>
              <a:effectLst/>
            </a:endParaRPr>
          </a:p>
          <a:p>
            <a:pPr lvl="0" indent="182563" algn="just" eaLnBrk="0" fontAlgn="base" hangingPunct="0">
              <a:spcBef>
                <a:spcPct val="0"/>
              </a:spcBef>
              <a:spcAft>
                <a:spcPct val="0"/>
              </a:spcAft>
            </a:pPr>
            <a:r>
              <a:rPr lang="es-ES_tradnl" altLang="en-US" dirty="0">
                <a:ea typeface="Times New Roman" panose="02020603050405020304" pitchFamily="18" charset="0"/>
                <a:cs typeface="Arial" panose="020B0604020202020204" pitchFamily="34" charset="0"/>
              </a:rPr>
              <a:t>El Instituto informará a la Secretaría del Trabajo y Previsión Social del incumplimiento a los requisitos indicados en el presente artículo para los efectos señalados en la propia Ley Federal del Trabajo.</a:t>
            </a:r>
            <a:endParaRPr kumimoji="0" lang="es-ES_tradnl" altLang="en-US" b="0" i="0" u="none" strike="noStrike" cap="none" normalizeH="0" baseline="0" dirty="0" smtClean="0">
              <a:ln>
                <a:noFill/>
              </a:ln>
              <a:solidFill>
                <a:schemeClr val="tx1"/>
              </a:solidFill>
              <a:effectLst/>
            </a:endParaRPr>
          </a:p>
        </p:txBody>
      </p:sp>
      <p:sp>
        <p:nvSpPr>
          <p:cNvPr id="9" name="CuadroTexto 8"/>
          <p:cNvSpPr txBox="1"/>
          <p:nvPr/>
        </p:nvSpPr>
        <p:spPr>
          <a:xfrm>
            <a:off x="585140" y="5627397"/>
            <a:ext cx="5298074" cy="646331"/>
          </a:xfrm>
          <a:prstGeom prst="rect">
            <a:avLst/>
          </a:prstGeom>
          <a:noFill/>
        </p:spPr>
        <p:txBody>
          <a:bodyPr wrap="square" rtlCol="0">
            <a:spAutoFit/>
          </a:bodyPr>
          <a:lstStyle/>
          <a:p>
            <a:pPr algn="ctr"/>
            <a:r>
              <a:rPr lang="es-ES" b="1" dirty="0" smtClean="0">
                <a:latin typeface="Arial" panose="020B0604020202020204" pitchFamily="34" charset="0"/>
                <a:cs typeface="Arial" panose="020B0604020202020204" pitchFamily="34" charset="0"/>
              </a:rPr>
              <a:t>CONVENIOS DE COLABORACIÓN</a:t>
            </a:r>
          </a:p>
          <a:p>
            <a:pPr algn="ctr"/>
            <a:r>
              <a:rPr lang="es-ES" b="1" dirty="0" smtClean="0">
                <a:latin typeface="Arial" panose="020B0604020202020204" pitchFamily="34" charset="0"/>
                <a:cs typeface="Arial" panose="020B0604020202020204" pitchFamily="34" charset="0"/>
              </a:rPr>
              <a:t>INFONAVIT-STYPS</a:t>
            </a:r>
            <a:endParaRPr lang="en-US" b="1" dirty="0">
              <a:latin typeface="Arial" panose="020B0604020202020204" pitchFamily="34" charset="0"/>
              <a:cs typeface="Arial" panose="020B0604020202020204" pitchFamily="34" charset="0"/>
            </a:endParaRPr>
          </a:p>
        </p:txBody>
      </p:sp>
      <p:pic>
        <p:nvPicPr>
          <p:cNvPr id="12" name="Imagen 11"/>
          <p:cNvPicPr>
            <a:picLocks noChangeAspect="1"/>
          </p:cNvPicPr>
          <p:nvPr/>
        </p:nvPicPr>
        <p:blipFill>
          <a:blip r:embed="rId4"/>
          <a:stretch>
            <a:fillRect/>
          </a:stretch>
        </p:blipFill>
        <p:spPr>
          <a:xfrm>
            <a:off x="671512" y="3105286"/>
            <a:ext cx="2619375" cy="1743075"/>
          </a:xfrm>
          <a:prstGeom prst="rect">
            <a:avLst/>
          </a:prstGeom>
        </p:spPr>
      </p:pic>
    </p:spTree>
    <p:extLst>
      <p:ext uri="{BB962C8B-B14F-4D97-AF65-F5344CB8AC3E}">
        <p14:creationId xmlns:p14="http://schemas.microsoft.com/office/powerpoint/2010/main" val="16665095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12 Conector recto"/>
          <p:cNvCxnSpPr/>
          <p:nvPr/>
        </p:nvCxnSpPr>
        <p:spPr>
          <a:xfrm>
            <a:off x="6849751" y="1262253"/>
            <a:ext cx="4248473"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 name="12 Conector recto"/>
          <p:cNvCxnSpPr/>
          <p:nvPr/>
        </p:nvCxnSpPr>
        <p:spPr>
          <a:xfrm>
            <a:off x="731790" y="6299915"/>
            <a:ext cx="5146496" cy="9061"/>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1471" y="5728269"/>
            <a:ext cx="2425295" cy="1129731"/>
          </a:xfrm>
          <a:prstGeom prst="rect">
            <a:avLst/>
          </a:prstGeom>
          <a:noFill/>
        </p:spPr>
      </p:pic>
      <p:pic>
        <p:nvPicPr>
          <p:cNvPr id="7" name="Picture 2" descr="INPC | Revista MCP">
            <a:extLst>
              <a:ext uri="{FF2B5EF4-FFF2-40B4-BE49-F238E27FC236}">
                <a16:creationId xmlns:a16="http://schemas.microsoft.com/office/drawing/2014/main" id="{3F40F4AA-ECCE-46DD-9D21-DA6D15D80E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151"/>
            <a:ext cx="3173627" cy="644942"/>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p:cNvSpPr txBox="1"/>
          <p:nvPr/>
        </p:nvSpPr>
        <p:spPr>
          <a:xfrm>
            <a:off x="6035040" y="598284"/>
            <a:ext cx="5810065" cy="461665"/>
          </a:xfrm>
          <a:prstGeom prst="rect">
            <a:avLst/>
          </a:prstGeom>
          <a:noFill/>
        </p:spPr>
        <p:txBody>
          <a:bodyPr wrap="square" rtlCol="0">
            <a:spAutoFit/>
          </a:bodyPr>
          <a:lstStyle/>
          <a:p>
            <a:pPr algn="ctr"/>
            <a:r>
              <a:rPr lang="es-ES" sz="2400" b="1" dirty="0" smtClean="0">
                <a:latin typeface="Arial" panose="020B0604020202020204" pitchFamily="34" charset="0"/>
                <a:cs typeface="Arial" panose="020B0604020202020204" pitchFamily="34" charset="0"/>
              </a:rPr>
              <a:t>CÓDIGO FISCAL DE LA FEDERACIÓN</a:t>
            </a:r>
            <a:endParaRPr lang="en-US" sz="2400" b="1" dirty="0">
              <a:latin typeface="Arial" panose="020B0604020202020204" pitchFamily="34" charset="0"/>
              <a:cs typeface="Arial" panose="020B0604020202020204" pitchFamily="34" charset="0"/>
            </a:endParaRPr>
          </a:p>
        </p:txBody>
      </p:sp>
      <p:sp>
        <p:nvSpPr>
          <p:cNvPr id="10" name="CuadroTexto 9"/>
          <p:cNvSpPr txBox="1"/>
          <p:nvPr/>
        </p:nvSpPr>
        <p:spPr>
          <a:xfrm>
            <a:off x="276045" y="1777224"/>
            <a:ext cx="4222804" cy="923330"/>
          </a:xfrm>
          <a:prstGeom prst="rect">
            <a:avLst/>
          </a:prstGeom>
          <a:noFill/>
        </p:spPr>
        <p:txBody>
          <a:bodyPr wrap="square" rtlCol="0">
            <a:spAutoFit/>
          </a:bodyPr>
          <a:lstStyle/>
          <a:p>
            <a:pPr algn="ctr"/>
            <a:r>
              <a:rPr lang="es-ES" dirty="0" smtClean="0"/>
              <a:t>TEXTO ANTERIOR</a:t>
            </a:r>
          </a:p>
          <a:p>
            <a:pPr algn="ctr"/>
            <a:endParaRPr lang="es-ES" dirty="0"/>
          </a:p>
          <a:p>
            <a:pPr algn="just"/>
            <a:r>
              <a:rPr lang="es-ES_tradnl" b="1" dirty="0" smtClean="0"/>
              <a:t>Artículo 15 D.- (Sin precedente)</a:t>
            </a:r>
            <a:endParaRPr lang="en-US" dirty="0"/>
          </a:p>
        </p:txBody>
      </p:sp>
      <p:sp>
        <p:nvSpPr>
          <p:cNvPr id="13" name="CuadroTexto 12"/>
          <p:cNvSpPr txBox="1"/>
          <p:nvPr/>
        </p:nvSpPr>
        <p:spPr>
          <a:xfrm>
            <a:off x="4828032" y="1763646"/>
            <a:ext cx="6939550" cy="2031325"/>
          </a:xfrm>
          <a:prstGeom prst="rect">
            <a:avLst/>
          </a:prstGeom>
          <a:noFill/>
        </p:spPr>
        <p:txBody>
          <a:bodyPr wrap="square" rtlCol="0">
            <a:spAutoFit/>
          </a:bodyPr>
          <a:lstStyle/>
          <a:p>
            <a:pPr algn="ctr"/>
            <a:r>
              <a:rPr lang="es-ES" dirty="0" smtClean="0"/>
              <a:t>TEXTO ACTUAL</a:t>
            </a:r>
          </a:p>
          <a:p>
            <a:pPr algn="ctr"/>
            <a:endParaRPr lang="es-ES" dirty="0"/>
          </a:p>
          <a:p>
            <a:pPr lvl="0" algn="just" eaLnBrk="0" fontAlgn="base" hangingPunct="0">
              <a:spcBef>
                <a:spcPct val="0"/>
              </a:spcBef>
              <a:spcAft>
                <a:spcPct val="0"/>
              </a:spcAft>
            </a:pPr>
            <a:r>
              <a:rPr lang="es-ES_tradnl" b="1" dirty="0"/>
              <a:t>Artículo </a:t>
            </a:r>
            <a:r>
              <a:rPr lang="es-ES_tradnl" b="1" dirty="0" smtClean="0"/>
              <a:t>15 D. </a:t>
            </a:r>
            <a:r>
              <a:rPr lang="es-ES_tradnl" dirty="0"/>
              <a:t>No tendrán efectos fiscales de deducción o acreditamiento, los pagos o contraprestaciones realizados por concepto de subcontratación de personal para desempeñar actividades relacionadas tanto con el objeto social como con la actividad económica preponderante del </a:t>
            </a:r>
            <a:r>
              <a:rPr lang="es-ES_tradnl" dirty="0" smtClean="0"/>
              <a:t>contratante.</a:t>
            </a:r>
            <a:endParaRPr kumimoji="0" lang="es-ES_tradnl" altLang="en-US" b="0" i="0" u="none" strike="noStrike" cap="none" normalizeH="0" baseline="0" dirty="0" smtClean="0">
              <a:ln>
                <a:noFill/>
              </a:ln>
              <a:solidFill>
                <a:schemeClr val="tx1"/>
              </a:solidFill>
              <a:effectLst/>
            </a:endParaRPr>
          </a:p>
        </p:txBody>
      </p:sp>
      <p:sp>
        <p:nvSpPr>
          <p:cNvPr id="9" name="CuadroTexto 8"/>
          <p:cNvSpPr txBox="1"/>
          <p:nvPr/>
        </p:nvSpPr>
        <p:spPr>
          <a:xfrm>
            <a:off x="585140" y="5627397"/>
            <a:ext cx="5298074" cy="646331"/>
          </a:xfrm>
          <a:prstGeom prst="rect">
            <a:avLst/>
          </a:prstGeom>
          <a:noFill/>
        </p:spPr>
        <p:txBody>
          <a:bodyPr wrap="square" rtlCol="0">
            <a:spAutoFit/>
          </a:bodyPr>
          <a:lstStyle/>
          <a:p>
            <a:pPr algn="ctr"/>
            <a:r>
              <a:rPr lang="es-ES" b="1" dirty="0" smtClean="0">
                <a:latin typeface="Arial" panose="020B0604020202020204" pitchFamily="34" charset="0"/>
                <a:cs typeface="Arial" panose="020B0604020202020204" pitchFamily="34" charset="0"/>
              </a:rPr>
              <a:t>CAUSALES DE PÉRDIDA PARA </a:t>
            </a:r>
          </a:p>
          <a:p>
            <a:pPr algn="ctr"/>
            <a:r>
              <a:rPr lang="es-ES" b="1" dirty="0" smtClean="0">
                <a:latin typeface="Arial" panose="020B0604020202020204" pitchFamily="34" charset="0"/>
                <a:cs typeface="Arial" panose="020B0604020202020204" pitchFamily="34" charset="0"/>
              </a:rPr>
              <a:t>DEDUCIR Y/O ACREDITAR PAGOS</a:t>
            </a:r>
            <a:endParaRPr lang="en-US" b="1" dirty="0">
              <a:latin typeface="Arial" panose="020B0604020202020204" pitchFamily="34" charset="0"/>
              <a:cs typeface="Arial" panose="020B0604020202020204" pitchFamily="34" charset="0"/>
            </a:endParaRPr>
          </a:p>
        </p:txBody>
      </p:sp>
      <p:pic>
        <p:nvPicPr>
          <p:cNvPr id="3" name="Imagen 2"/>
          <p:cNvPicPr>
            <a:picLocks noChangeAspect="1"/>
          </p:cNvPicPr>
          <p:nvPr/>
        </p:nvPicPr>
        <p:blipFill>
          <a:blip r:embed="rId4"/>
          <a:stretch>
            <a:fillRect/>
          </a:stretch>
        </p:blipFill>
        <p:spPr>
          <a:xfrm>
            <a:off x="1586813" y="3292438"/>
            <a:ext cx="2619375" cy="1743075"/>
          </a:xfrm>
          <a:prstGeom prst="rect">
            <a:avLst/>
          </a:prstGeom>
        </p:spPr>
      </p:pic>
    </p:spTree>
    <p:extLst>
      <p:ext uri="{BB962C8B-B14F-4D97-AF65-F5344CB8AC3E}">
        <p14:creationId xmlns:p14="http://schemas.microsoft.com/office/powerpoint/2010/main" val="16261581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12 Conector recto"/>
          <p:cNvCxnSpPr/>
          <p:nvPr/>
        </p:nvCxnSpPr>
        <p:spPr>
          <a:xfrm>
            <a:off x="6849751" y="1262253"/>
            <a:ext cx="4248473"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 name="12 Conector recto"/>
          <p:cNvCxnSpPr/>
          <p:nvPr/>
        </p:nvCxnSpPr>
        <p:spPr>
          <a:xfrm>
            <a:off x="731790" y="6299915"/>
            <a:ext cx="5146496" cy="9061"/>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1471" y="5728269"/>
            <a:ext cx="2425295" cy="1129731"/>
          </a:xfrm>
          <a:prstGeom prst="rect">
            <a:avLst/>
          </a:prstGeom>
          <a:noFill/>
        </p:spPr>
      </p:pic>
      <p:pic>
        <p:nvPicPr>
          <p:cNvPr id="7" name="Picture 2" descr="INPC | Revista MCP">
            <a:extLst>
              <a:ext uri="{FF2B5EF4-FFF2-40B4-BE49-F238E27FC236}">
                <a16:creationId xmlns:a16="http://schemas.microsoft.com/office/drawing/2014/main" id="{3F40F4AA-ECCE-46DD-9D21-DA6D15D80E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151"/>
            <a:ext cx="3173627" cy="644942"/>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p:cNvSpPr txBox="1"/>
          <p:nvPr/>
        </p:nvSpPr>
        <p:spPr>
          <a:xfrm>
            <a:off x="6035040" y="598284"/>
            <a:ext cx="5810065" cy="461665"/>
          </a:xfrm>
          <a:prstGeom prst="rect">
            <a:avLst/>
          </a:prstGeom>
          <a:noFill/>
        </p:spPr>
        <p:txBody>
          <a:bodyPr wrap="square" rtlCol="0">
            <a:spAutoFit/>
          </a:bodyPr>
          <a:lstStyle/>
          <a:p>
            <a:pPr algn="ctr"/>
            <a:r>
              <a:rPr lang="es-ES" sz="2400" b="1" dirty="0" smtClean="0">
                <a:latin typeface="Arial" panose="020B0604020202020204" pitchFamily="34" charset="0"/>
                <a:cs typeface="Arial" panose="020B0604020202020204" pitchFamily="34" charset="0"/>
              </a:rPr>
              <a:t>CÓDIGO FISCAL DE LA FEDERACIÓN</a:t>
            </a:r>
            <a:endParaRPr lang="en-US" sz="2400" b="1" dirty="0">
              <a:latin typeface="Arial" panose="020B0604020202020204" pitchFamily="34" charset="0"/>
              <a:cs typeface="Arial" panose="020B0604020202020204" pitchFamily="34" charset="0"/>
            </a:endParaRPr>
          </a:p>
        </p:txBody>
      </p:sp>
      <p:sp>
        <p:nvSpPr>
          <p:cNvPr id="10" name="CuadroTexto 9"/>
          <p:cNvSpPr txBox="1"/>
          <p:nvPr/>
        </p:nvSpPr>
        <p:spPr>
          <a:xfrm>
            <a:off x="276045" y="1777224"/>
            <a:ext cx="4222804" cy="923330"/>
          </a:xfrm>
          <a:prstGeom prst="rect">
            <a:avLst/>
          </a:prstGeom>
          <a:noFill/>
        </p:spPr>
        <p:txBody>
          <a:bodyPr wrap="square" rtlCol="0">
            <a:spAutoFit/>
          </a:bodyPr>
          <a:lstStyle/>
          <a:p>
            <a:pPr algn="ctr"/>
            <a:r>
              <a:rPr lang="es-ES" dirty="0" smtClean="0"/>
              <a:t>TEXTO ANTERIOR</a:t>
            </a:r>
          </a:p>
          <a:p>
            <a:pPr algn="ctr"/>
            <a:endParaRPr lang="es-ES" dirty="0"/>
          </a:p>
          <a:p>
            <a:pPr algn="just"/>
            <a:r>
              <a:rPr lang="es-ES_tradnl" b="1" dirty="0" smtClean="0"/>
              <a:t>Artículo 15 D.- (Sin precedente)</a:t>
            </a:r>
            <a:endParaRPr lang="en-US" dirty="0"/>
          </a:p>
        </p:txBody>
      </p:sp>
      <p:sp>
        <p:nvSpPr>
          <p:cNvPr id="13" name="CuadroTexto 12"/>
          <p:cNvSpPr txBox="1"/>
          <p:nvPr/>
        </p:nvSpPr>
        <p:spPr>
          <a:xfrm>
            <a:off x="4928616" y="1681350"/>
            <a:ext cx="6939550" cy="3693319"/>
          </a:xfrm>
          <a:prstGeom prst="rect">
            <a:avLst/>
          </a:prstGeom>
          <a:noFill/>
        </p:spPr>
        <p:txBody>
          <a:bodyPr wrap="square" rtlCol="0">
            <a:spAutoFit/>
          </a:bodyPr>
          <a:lstStyle/>
          <a:p>
            <a:pPr algn="ctr"/>
            <a:r>
              <a:rPr lang="es-ES" dirty="0" smtClean="0"/>
              <a:t>TEXTO ACTUAL</a:t>
            </a:r>
          </a:p>
          <a:p>
            <a:pPr algn="ctr"/>
            <a:endParaRPr lang="es-ES" dirty="0"/>
          </a:p>
          <a:p>
            <a:pPr lvl="0" algn="just" eaLnBrk="0" fontAlgn="base" hangingPunct="0">
              <a:spcBef>
                <a:spcPct val="0"/>
              </a:spcBef>
              <a:spcAft>
                <a:spcPct val="0"/>
              </a:spcAft>
            </a:pPr>
            <a:r>
              <a:rPr lang="es-ES_tradnl" b="1" dirty="0"/>
              <a:t>Artículo </a:t>
            </a:r>
            <a:r>
              <a:rPr lang="es-ES_tradnl" b="1" dirty="0" smtClean="0"/>
              <a:t>15 D. </a:t>
            </a:r>
          </a:p>
          <a:p>
            <a:pPr lvl="0" algn="just" eaLnBrk="0" fontAlgn="base" hangingPunct="0">
              <a:spcBef>
                <a:spcPct val="0"/>
              </a:spcBef>
              <a:spcAft>
                <a:spcPct val="0"/>
              </a:spcAft>
            </a:pPr>
            <a:endParaRPr lang="es-ES_tradnl" b="1" dirty="0"/>
          </a:p>
          <a:p>
            <a:pPr algn="just"/>
            <a:r>
              <a:rPr lang="es-ES_tradnl" dirty="0"/>
              <a:t>Tampoco se darán efectos fiscales de deducción o acreditamiento a los servicios en los que se proporcione o ponga personal a disposición del contratante, cuando se actualice cualquiera de los siguientes supuestos:</a:t>
            </a:r>
            <a:endParaRPr lang="en-US" dirty="0"/>
          </a:p>
          <a:p>
            <a:pPr algn="just"/>
            <a:r>
              <a:rPr lang="es-ES_tradnl" b="1" dirty="0"/>
              <a:t>I. 	</a:t>
            </a:r>
            <a:r>
              <a:rPr lang="es-ES_tradnl" dirty="0"/>
              <a:t>Cuando los trabajadores que el contratista proporcione o ponga a disposición del contratante, originalmente hayan sido trabajadores de este último y hubieren sido transferidos al contratista, mediante cualquier figura jurídica, y</a:t>
            </a:r>
            <a:endParaRPr lang="en-US" dirty="0"/>
          </a:p>
          <a:p>
            <a:pPr algn="just"/>
            <a:r>
              <a:rPr lang="es-ES_tradnl" b="1" dirty="0"/>
              <a:t>II. 	</a:t>
            </a:r>
            <a:r>
              <a:rPr lang="es-ES_tradnl" dirty="0"/>
              <a:t>Cuando los trabajadores que provea o ponga a disposición el contratista abarquen las actividades preponderantes del contratante.</a:t>
            </a:r>
            <a:endParaRPr lang="en-US" dirty="0"/>
          </a:p>
        </p:txBody>
      </p:sp>
      <p:sp>
        <p:nvSpPr>
          <p:cNvPr id="9" name="CuadroTexto 8"/>
          <p:cNvSpPr txBox="1"/>
          <p:nvPr/>
        </p:nvSpPr>
        <p:spPr>
          <a:xfrm>
            <a:off x="585140" y="5627397"/>
            <a:ext cx="5298074" cy="646331"/>
          </a:xfrm>
          <a:prstGeom prst="rect">
            <a:avLst/>
          </a:prstGeom>
          <a:noFill/>
        </p:spPr>
        <p:txBody>
          <a:bodyPr wrap="square" rtlCol="0">
            <a:spAutoFit/>
          </a:bodyPr>
          <a:lstStyle/>
          <a:p>
            <a:pPr algn="ctr"/>
            <a:r>
              <a:rPr lang="es-ES" b="1" dirty="0" smtClean="0">
                <a:latin typeface="Arial" panose="020B0604020202020204" pitchFamily="34" charset="0"/>
                <a:cs typeface="Arial" panose="020B0604020202020204" pitchFamily="34" charset="0"/>
              </a:rPr>
              <a:t>CAUSALES DE PÉRDIDA PARA </a:t>
            </a:r>
          </a:p>
          <a:p>
            <a:pPr algn="ctr"/>
            <a:r>
              <a:rPr lang="es-ES" b="1" dirty="0" smtClean="0">
                <a:latin typeface="Arial" panose="020B0604020202020204" pitchFamily="34" charset="0"/>
                <a:cs typeface="Arial" panose="020B0604020202020204" pitchFamily="34" charset="0"/>
              </a:rPr>
              <a:t>DEDUCIR Y/O ACREDITAR PAGOS</a:t>
            </a:r>
            <a:endParaRPr lang="en-US" b="1" dirty="0">
              <a:latin typeface="Arial" panose="020B0604020202020204" pitchFamily="34" charset="0"/>
              <a:cs typeface="Arial" panose="020B0604020202020204" pitchFamily="34" charset="0"/>
            </a:endParaRPr>
          </a:p>
        </p:txBody>
      </p:sp>
      <p:pic>
        <p:nvPicPr>
          <p:cNvPr id="39938" name="Picture 2" descr="Deducción De Impuestos. Concepto De Negocio Ilustraciones Vectoriales, Clip  Art Vectorizado Libre De Derechos. Image 650979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6813" y="3044702"/>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99376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12 Conector recto"/>
          <p:cNvCxnSpPr/>
          <p:nvPr/>
        </p:nvCxnSpPr>
        <p:spPr>
          <a:xfrm>
            <a:off x="6849751" y="1262253"/>
            <a:ext cx="4248473"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 name="12 Conector recto"/>
          <p:cNvCxnSpPr/>
          <p:nvPr/>
        </p:nvCxnSpPr>
        <p:spPr>
          <a:xfrm>
            <a:off x="731790" y="6299915"/>
            <a:ext cx="5146496" cy="9061"/>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1471" y="5728269"/>
            <a:ext cx="2425295" cy="1129731"/>
          </a:xfrm>
          <a:prstGeom prst="rect">
            <a:avLst/>
          </a:prstGeom>
          <a:noFill/>
        </p:spPr>
      </p:pic>
      <p:pic>
        <p:nvPicPr>
          <p:cNvPr id="7" name="Picture 2" descr="INPC | Revista MCP">
            <a:extLst>
              <a:ext uri="{FF2B5EF4-FFF2-40B4-BE49-F238E27FC236}">
                <a16:creationId xmlns:a16="http://schemas.microsoft.com/office/drawing/2014/main" id="{3F40F4AA-ECCE-46DD-9D21-DA6D15D80E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151"/>
            <a:ext cx="3173627" cy="644942"/>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p:cNvSpPr txBox="1"/>
          <p:nvPr/>
        </p:nvSpPr>
        <p:spPr>
          <a:xfrm>
            <a:off x="6035040" y="598284"/>
            <a:ext cx="5810065" cy="461665"/>
          </a:xfrm>
          <a:prstGeom prst="rect">
            <a:avLst/>
          </a:prstGeom>
          <a:noFill/>
        </p:spPr>
        <p:txBody>
          <a:bodyPr wrap="square" rtlCol="0">
            <a:spAutoFit/>
          </a:bodyPr>
          <a:lstStyle/>
          <a:p>
            <a:pPr algn="ctr"/>
            <a:r>
              <a:rPr lang="es-ES" sz="2400" b="1" dirty="0" smtClean="0">
                <a:latin typeface="Arial" panose="020B0604020202020204" pitchFamily="34" charset="0"/>
                <a:cs typeface="Arial" panose="020B0604020202020204" pitchFamily="34" charset="0"/>
              </a:rPr>
              <a:t>CÓDIGO FISCAL DE LA FEDERACIÓN</a:t>
            </a:r>
            <a:endParaRPr lang="en-US" sz="2400" b="1" dirty="0">
              <a:latin typeface="Arial" panose="020B0604020202020204" pitchFamily="34" charset="0"/>
              <a:cs typeface="Arial" panose="020B0604020202020204" pitchFamily="34" charset="0"/>
            </a:endParaRPr>
          </a:p>
        </p:txBody>
      </p:sp>
      <p:sp>
        <p:nvSpPr>
          <p:cNvPr id="10" name="CuadroTexto 9"/>
          <p:cNvSpPr txBox="1"/>
          <p:nvPr/>
        </p:nvSpPr>
        <p:spPr>
          <a:xfrm>
            <a:off x="276045" y="1521192"/>
            <a:ext cx="4222804" cy="923330"/>
          </a:xfrm>
          <a:prstGeom prst="rect">
            <a:avLst/>
          </a:prstGeom>
          <a:noFill/>
        </p:spPr>
        <p:txBody>
          <a:bodyPr wrap="square" rtlCol="0">
            <a:spAutoFit/>
          </a:bodyPr>
          <a:lstStyle/>
          <a:p>
            <a:pPr algn="ctr"/>
            <a:r>
              <a:rPr lang="es-ES" dirty="0" smtClean="0"/>
              <a:t>TEXTO ANTERIOR</a:t>
            </a:r>
          </a:p>
          <a:p>
            <a:pPr algn="ctr"/>
            <a:endParaRPr lang="es-ES" dirty="0"/>
          </a:p>
          <a:p>
            <a:pPr algn="just"/>
            <a:r>
              <a:rPr lang="es-ES_tradnl" b="1" dirty="0" smtClean="0"/>
              <a:t>Artículo 15 D.- (Sin precedente)</a:t>
            </a:r>
            <a:endParaRPr lang="en-US" dirty="0"/>
          </a:p>
        </p:txBody>
      </p:sp>
      <p:sp>
        <p:nvSpPr>
          <p:cNvPr id="13" name="CuadroTexto 12"/>
          <p:cNvSpPr txBox="1"/>
          <p:nvPr/>
        </p:nvSpPr>
        <p:spPr>
          <a:xfrm>
            <a:off x="4928616" y="1452750"/>
            <a:ext cx="6939550" cy="3970318"/>
          </a:xfrm>
          <a:prstGeom prst="rect">
            <a:avLst/>
          </a:prstGeom>
          <a:noFill/>
        </p:spPr>
        <p:txBody>
          <a:bodyPr wrap="square" rtlCol="0">
            <a:spAutoFit/>
          </a:bodyPr>
          <a:lstStyle/>
          <a:p>
            <a:pPr algn="ctr"/>
            <a:r>
              <a:rPr lang="es-ES" dirty="0" smtClean="0"/>
              <a:t>TEXTO ACTUAL</a:t>
            </a:r>
          </a:p>
          <a:p>
            <a:pPr algn="ctr"/>
            <a:endParaRPr lang="es-ES" dirty="0"/>
          </a:p>
          <a:p>
            <a:pPr lvl="0" algn="just" eaLnBrk="0" fontAlgn="base" hangingPunct="0">
              <a:spcBef>
                <a:spcPct val="0"/>
              </a:spcBef>
              <a:spcAft>
                <a:spcPct val="0"/>
              </a:spcAft>
            </a:pPr>
            <a:r>
              <a:rPr lang="es-ES_tradnl" b="1" dirty="0"/>
              <a:t>Artículo </a:t>
            </a:r>
            <a:r>
              <a:rPr lang="es-ES_tradnl" b="1" dirty="0" smtClean="0"/>
              <a:t>15 D. </a:t>
            </a:r>
          </a:p>
          <a:p>
            <a:pPr lvl="0" algn="just" eaLnBrk="0" fontAlgn="base" hangingPunct="0">
              <a:spcBef>
                <a:spcPct val="0"/>
              </a:spcBef>
              <a:spcAft>
                <a:spcPct val="0"/>
              </a:spcAft>
            </a:pPr>
            <a:endParaRPr lang="es-ES_tradnl" b="1" dirty="0"/>
          </a:p>
          <a:p>
            <a:pPr lvl="0" indent="182563" algn="just" eaLnBrk="0" fontAlgn="base" hangingPunct="0">
              <a:spcBef>
                <a:spcPct val="0"/>
              </a:spcBef>
              <a:spcAft>
                <a:spcPct val="0"/>
              </a:spcAft>
            </a:pPr>
            <a:r>
              <a:rPr lang="es-ES_tradnl" altLang="en-US" dirty="0">
                <a:latin typeface="Arial" panose="020B0604020202020204" pitchFamily="34" charset="0"/>
                <a:ea typeface="Times New Roman" panose="02020603050405020304" pitchFamily="18" charset="0"/>
                <a:cs typeface="Arial" panose="020B0604020202020204" pitchFamily="34" charset="0"/>
              </a:rPr>
              <a:t>Para los efectos del primer párrafo de este artículo, se podrán dar efectos fiscales de deducción o acreditamiento a los pagos o contraprestaciones por subcontratación de servicios especializados o la ejecución de obras especializadas, que no formen parte del objeto social ni de la actividad económica preponderante de la beneficiaria de los mismos, siempre que el contratista cuente con el registro a que se refiere el artículo 15 de la Ley Federal del Trabajo y se cumplan con los demás requisitos establecidos para tal efecto en la Ley del Impuesto sobre la Renta y en la Ley del Impuesto al Valor Agregado, respectivamente.</a:t>
            </a:r>
            <a:endParaRPr kumimoji="0" lang="es-ES_tradnl" altLang="en-US" sz="4400" b="0" i="0" u="none" strike="noStrike" cap="none" normalizeH="0" baseline="0" dirty="0" smtClean="0">
              <a:ln>
                <a:noFill/>
              </a:ln>
              <a:solidFill>
                <a:schemeClr val="tx1"/>
              </a:solidFill>
              <a:effectLst/>
              <a:latin typeface="Arial" panose="020B0604020202020204" pitchFamily="34" charset="0"/>
            </a:endParaRPr>
          </a:p>
        </p:txBody>
      </p:sp>
      <p:sp>
        <p:nvSpPr>
          <p:cNvPr id="9" name="CuadroTexto 8"/>
          <p:cNvSpPr txBox="1"/>
          <p:nvPr/>
        </p:nvSpPr>
        <p:spPr>
          <a:xfrm>
            <a:off x="585140" y="5627397"/>
            <a:ext cx="5298074" cy="646331"/>
          </a:xfrm>
          <a:prstGeom prst="rect">
            <a:avLst/>
          </a:prstGeom>
          <a:noFill/>
        </p:spPr>
        <p:txBody>
          <a:bodyPr wrap="square" rtlCol="0">
            <a:spAutoFit/>
          </a:bodyPr>
          <a:lstStyle/>
          <a:p>
            <a:pPr algn="ctr"/>
            <a:r>
              <a:rPr lang="es-ES" b="1" dirty="0" smtClean="0">
                <a:latin typeface="Arial" panose="020B0604020202020204" pitchFamily="34" charset="0"/>
                <a:cs typeface="Arial" panose="020B0604020202020204" pitchFamily="34" charset="0"/>
              </a:rPr>
              <a:t>CAUSALES DE PÉRDIDA PARA </a:t>
            </a:r>
          </a:p>
          <a:p>
            <a:pPr algn="ctr"/>
            <a:r>
              <a:rPr lang="es-ES" b="1" dirty="0" smtClean="0">
                <a:latin typeface="Arial" panose="020B0604020202020204" pitchFamily="34" charset="0"/>
                <a:cs typeface="Arial" panose="020B0604020202020204" pitchFamily="34" charset="0"/>
              </a:rPr>
              <a:t>DEDUCIR Y/O ACREDITAR PAGOS</a:t>
            </a:r>
            <a:endParaRPr lang="en-US" b="1" dirty="0">
              <a:latin typeface="Arial" panose="020B0604020202020204" pitchFamily="34" charset="0"/>
              <a:cs typeface="Arial" panose="020B0604020202020204" pitchFamily="34" charset="0"/>
            </a:endParaRPr>
          </a:p>
        </p:txBody>
      </p:sp>
      <p:pic>
        <p:nvPicPr>
          <p:cNvPr id="11" name="Imagen 10"/>
          <p:cNvPicPr>
            <a:picLocks noChangeAspect="1"/>
          </p:cNvPicPr>
          <p:nvPr/>
        </p:nvPicPr>
        <p:blipFill>
          <a:blip r:embed="rId4"/>
          <a:stretch>
            <a:fillRect/>
          </a:stretch>
        </p:blipFill>
        <p:spPr>
          <a:xfrm>
            <a:off x="960501" y="3162621"/>
            <a:ext cx="3028950" cy="1514475"/>
          </a:xfrm>
          <a:prstGeom prst="rect">
            <a:avLst/>
          </a:prstGeom>
        </p:spPr>
      </p:pic>
    </p:spTree>
    <p:extLst>
      <p:ext uri="{BB962C8B-B14F-4D97-AF65-F5344CB8AC3E}">
        <p14:creationId xmlns:p14="http://schemas.microsoft.com/office/powerpoint/2010/main" val="1344763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12 Conector recto"/>
          <p:cNvCxnSpPr/>
          <p:nvPr/>
        </p:nvCxnSpPr>
        <p:spPr>
          <a:xfrm>
            <a:off x="6849751" y="1262253"/>
            <a:ext cx="4248473"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 name="12 Conector recto"/>
          <p:cNvCxnSpPr/>
          <p:nvPr/>
        </p:nvCxnSpPr>
        <p:spPr>
          <a:xfrm>
            <a:off x="731790" y="6299915"/>
            <a:ext cx="5146496" cy="9061"/>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1471" y="5728269"/>
            <a:ext cx="2425295" cy="1129731"/>
          </a:xfrm>
          <a:prstGeom prst="rect">
            <a:avLst/>
          </a:prstGeom>
          <a:noFill/>
        </p:spPr>
      </p:pic>
      <p:pic>
        <p:nvPicPr>
          <p:cNvPr id="7" name="Picture 2" descr="INPC | Revista MCP">
            <a:extLst>
              <a:ext uri="{FF2B5EF4-FFF2-40B4-BE49-F238E27FC236}">
                <a16:creationId xmlns:a16="http://schemas.microsoft.com/office/drawing/2014/main" id="{3F40F4AA-ECCE-46DD-9D21-DA6D15D80E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151"/>
            <a:ext cx="3173627" cy="644942"/>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p:cNvSpPr txBox="1"/>
          <p:nvPr/>
        </p:nvSpPr>
        <p:spPr>
          <a:xfrm>
            <a:off x="6651345" y="653148"/>
            <a:ext cx="4718272" cy="461665"/>
          </a:xfrm>
          <a:prstGeom prst="rect">
            <a:avLst/>
          </a:prstGeom>
          <a:noFill/>
        </p:spPr>
        <p:txBody>
          <a:bodyPr wrap="square" rtlCol="0">
            <a:spAutoFit/>
          </a:bodyPr>
          <a:lstStyle/>
          <a:p>
            <a:r>
              <a:rPr lang="es-ES" sz="2400" b="1" dirty="0" smtClean="0">
                <a:latin typeface="Arial" panose="020B0604020202020204" pitchFamily="34" charset="0"/>
                <a:cs typeface="Arial" panose="020B0604020202020204" pitchFamily="34" charset="0"/>
              </a:rPr>
              <a:t>LEY FEDERAL DEL TRABAJO</a:t>
            </a:r>
            <a:endParaRPr lang="en-US" sz="2400" b="1" dirty="0">
              <a:latin typeface="Arial" panose="020B0604020202020204" pitchFamily="34" charset="0"/>
              <a:cs typeface="Arial" panose="020B0604020202020204" pitchFamily="34" charset="0"/>
            </a:endParaRPr>
          </a:p>
        </p:txBody>
      </p:sp>
      <p:sp>
        <p:nvSpPr>
          <p:cNvPr id="10" name="CuadroTexto 9"/>
          <p:cNvSpPr txBox="1"/>
          <p:nvPr/>
        </p:nvSpPr>
        <p:spPr>
          <a:xfrm>
            <a:off x="646981" y="1380230"/>
            <a:ext cx="4744528" cy="3693319"/>
          </a:xfrm>
          <a:prstGeom prst="rect">
            <a:avLst/>
          </a:prstGeom>
          <a:noFill/>
        </p:spPr>
        <p:txBody>
          <a:bodyPr wrap="square" rtlCol="0">
            <a:spAutoFit/>
          </a:bodyPr>
          <a:lstStyle/>
          <a:p>
            <a:pPr algn="ctr"/>
            <a:r>
              <a:rPr lang="es-ES" dirty="0" smtClean="0"/>
              <a:t>TEXTO ANTERIOR</a:t>
            </a:r>
          </a:p>
          <a:p>
            <a:pPr algn="ctr"/>
            <a:endParaRPr lang="es-ES" dirty="0"/>
          </a:p>
          <a:p>
            <a:pPr algn="just"/>
            <a:r>
              <a:rPr lang="es-MX" b="1" dirty="0"/>
              <a:t>Artículo 13.- </a:t>
            </a:r>
            <a:r>
              <a:rPr lang="es-MX" dirty="0"/>
              <a:t>No serán considerados intermediarios, sino patrones, las empresas establecidas que contraten trabajos para ejecutarlos con elementos propios suficientes para cumplir las obligaciones que deriven de las relaciones con sus trabajadores. En caso contrario serán solidariamente responsables con los beneficiarios directos de las obras o servicios, por las obligaciones contraídas con los trabajadores.</a:t>
            </a:r>
            <a:endParaRPr lang="en-US" dirty="0"/>
          </a:p>
          <a:p>
            <a:pPr algn="just"/>
            <a:endParaRPr lang="en-US" dirty="0"/>
          </a:p>
        </p:txBody>
      </p:sp>
      <p:sp>
        <p:nvSpPr>
          <p:cNvPr id="13" name="CuadroTexto 12"/>
          <p:cNvSpPr txBox="1"/>
          <p:nvPr/>
        </p:nvSpPr>
        <p:spPr>
          <a:xfrm>
            <a:off x="5736566" y="1385986"/>
            <a:ext cx="6150634" cy="5416868"/>
          </a:xfrm>
          <a:prstGeom prst="rect">
            <a:avLst/>
          </a:prstGeom>
          <a:noFill/>
        </p:spPr>
        <p:txBody>
          <a:bodyPr wrap="square" rtlCol="0">
            <a:spAutoFit/>
          </a:bodyPr>
          <a:lstStyle/>
          <a:p>
            <a:pPr algn="ctr"/>
            <a:r>
              <a:rPr lang="es-ES" dirty="0" smtClean="0"/>
              <a:t>TEXTO ACTUAL</a:t>
            </a:r>
          </a:p>
          <a:p>
            <a:pPr algn="ctr"/>
            <a:endParaRPr lang="es-ES" dirty="0"/>
          </a:p>
          <a:p>
            <a:pPr algn="just"/>
            <a:r>
              <a:rPr lang="es-ES_tradnl" b="1" dirty="0"/>
              <a:t>Artículo 13.-</a:t>
            </a:r>
            <a:r>
              <a:rPr lang="es-ES_tradnl" dirty="0"/>
              <a:t> Se permite la subcontratación de servicios especializados o de ejecución de obras especializadas que no formen parte del objeto social ni de la actividad económica preponderante de la beneficiaria de estos, siempre que el contratista esté registrado en el padrón público a que se refiere el artículo 15 de esta Ley</a:t>
            </a:r>
            <a:r>
              <a:rPr lang="es-ES_tradnl" dirty="0" smtClean="0"/>
              <a:t>.</a:t>
            </a:r>
          </a:p>
          <a:p>
            <a:pPr algn="just"/>
            <a:endParaRPr lang="es-ES_tradnl" dirty="0"/>
          </a:p>
          <a:p>
            <a:pPr lvl="0" algn="just"/>
            <a:r>
              <a:rPr kumimoji="0" lang="es-ES_tradnl" altLang="en-US"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Los servicios u obras complementarias o compartidas prestadas entre empresas de un mismo grupo empresarial, también serán considerados como especializados siempre y cuando no formen parte del objeto social ni de la actividad económica preponderante de la empresa que los reciba. Se entenderá por grupo empresarial lo establecido en el artículo 2, fracción X de la Ley del Mercado de Valores.</a:t>
            </a:r>
            <a:endParaRPr kumimoji="0" lang="es-ES_tradnl" altLang="en-US" b="0" i="0" u="none" strike="noStrike" cap="none" normalizeH="0" baseline="0" dirty="0" smtClean="0">
              <a:ln>
                <a:noFill/>
              </a:ln>
              <a:solidFill>
                <a:schemeClr val="tx1"/>
              </a:solidFill>
              <a:effectLst/>
            </a:endParaRPr>
          </a:p>
          <a:p>
            <a:pPr algn="just"/>
            <a:endParaRPr lang="es-ES_tradnl" sz="2000" dirty="0" smtClean="0"/>
          </a:p>
          <a:p>
            <a:pPr algn="just"/>
            <a:endParaRPr lang="en-US" sz="2000" dirty="0"/>
          </a:p>
          <a:p>
            <a:pPr algn="just"/>
            <a:endParaRPr lang="en-US" dirty="0"/>
          </a:p>
        </p:txBody>
      </p:sp>
      <p:sp>
        <p:nvSpPr>
          <p:cNvPr id="11" name="CuadroTexto 10"/>
          <p:cNvSpPr txBox="1"/>
          <p:nvPr/>
        </p:nvSpPr>
        <p:spPr>
          <a:xfrm>
            <a:off x="498878" y="5580828"/>
            <a:ext cx="5298074" cy="707886"/>
          </a:xfrm>
          <a:prstGeom prst="rect">
            <a:avLst/>
          </a:prstGeom>
          <a:noFill/>
        </p:spPr>
        <p:txBody>
          <a:bodyPr wrap="square" rtlCol="0">
            <a:spAutoFit/>
          </a:bodyPr>
          <a:lstStyle/>
          <a:p>
            <a:pPr algn="ctr"/>
            <a:r>
              <a:rPr lang="es-ES" sz="2000" b="1" dirty="0" smtClean="0">
                <a:latin typeface="Arial" panose="020B0604020202020204" pitchFamily="34" charset="0"/>
                <a:cs typeface="Arial" panose="020B0604020202020204" pitchFamily="34" charset="0"/>
              </a:rPr>
              <a:t>EXCEPCIÓN DE LA </a:t>
            </a:r>
          </a:p>
          <a:p>
            <a:pPr algn="ctr"/>
            <a:r>
              <a:rPr lang="es-ES" sz="2000" b="1" dirty="0" smtClean="0">
                <a:latin typeface="Arial" panose="020B0604020202020204" pitchFamily="34" charset="0"/>
                <a:cs typeface="Arial" panose="020B0604020202020204" pitchFamily="34" charset="0"/>
              </a:rPr>
              <a:t>SUBCONTRATACIÓN ESPECIALIZADA</a:t>
            </a: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78336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12 Conector recto"/>
          <p:cNvCxnSpPr/>
          <p:nvPr/>
        </p:nvCxnSpPr>
        <p:spPr>
          <a:xfrm>
            <a:off x="6849751" y="1262253"/>
            <a:ext cx="4248473"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 name="12 Conector recto"/>
          <p:cNvCxnSpPr/>
          <p:nvPr/>
        </p:nvCxnSpPr>
        <p:spPr>
          <a:xfrm>
            <a:off x="731790" y="6299915"/>
            <a:ext cx="5146496" cy="9061"/>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1471" y="5728269"/>
            <a:ext cx="2425295" cy="1129731"/>
          </a:xfrm>
          <a:prstGeom prst="rect">
            <a:avLst/>
          </a:prstGeom>
          <a:noFill/>
        </p:spPr>
      </p:pic>
      <p:pic>
        <p:nvPicPr>
          <p:cNvPr id="7" name="Picture 2" descr="INPC | Revista MCP">
            <a:extLst>
              <a:ext uri="{FF2B5EF4-FFF2-40B4-BE49-F238E27FC236}">
                <a16:creationId xmlns:a16="http://schemas.microsoft.com/office/drawing/2014/main" id="{3F40F4AA-ECCE-46DD-9D21-DA6D15D80E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151"/>
            <a:ext cx="3173627" cy="644942"/>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p:cNvSpPr txBox="1"/>
          <p:nvPr/>
        </p:nvSpPr>
        <p:spPr>
          <a:xfrm>
            <a:off x="6035040" y="598284"/>
            <a:ext cx="5810065" cy="461665"/>
          </a:xfrm>
          <a:prstGeom prst="rect">
            <a:avLst/>
          </a:prstGeom>
          <a:noFill/>
        </p:spPr>
        <p:txBody>
          <a:bodyPr wrap="square" rtlCol="0">
            <a:spAutoFit/>
          </a:bodyPr>
          <a:lstStyle/>
          <a:p>
            <a:pPr algn="ctr"/>
            <a:r>
              <a:rPr lang="es-ES" sz="2400" b="1" dirty="0" smtClean="0">
                <a:latin typeface="Arial" panose="020B0604020202020204" pitchFamily="34" charset="0"/>
                <a:cs typeface="Arial" panose="020B0604020202020204" pitchFamily="34" charset="0"/>
              </a:rPr>
              <a:t>CÓDIGO FISCAL DE LA FEDERACIÓN</a:t>
            </a:r>
            <a:endParaRPr lang="en-US" sz="2400" b="1" dirty="0">
              <a:latin typeface="Arial" panose="020B0604020202020204" pitchFamily="34" charset="0"/>
              <a:cs typeface="Arial" panose="020B0604020202020204" pitchFamily="34" charset="0"/>
            </a:endParaRPr>
          </a:p>
        </p:txBody>
      </p:sp>
      <p:sp>
        <p:nvSpPr>
          <p:cNvPr id="10" name="CuadroTexto 9"/>
          <p:cNvSpPr txBox="1"/>
          <p:nvPr/>
        </p:nvSpPr>
        <p:spPr>
          <a:xfrm>
            <a:off x="276045" y="1521192"/>
            <a:ext cx="4222804" cy="923330"/>
          </a:xfrm>
          <a:prstGeom prst="rect">
            <a:avLst/>
          </a:prstGeom>
          <a:noFill/>
        </p:spPr>
        <p:txBody>
          <a:bodyPr wrap="square" rtlCol="0">
            <a:spAutoFit/>
          </a:bodyPr>
          <a:lstStyle/>
          <a:p>
            <a:pPr algn="ctr"/>
            <a:r>
              <a:rPr lang="es-ES" dirty="0" smtClean="0"/>
              <a:t>TEXTO ANTERIOR</a:t>
            </a:r>
          </a:p>
          <a:p>
            <a:pPr algn="ctr"/>
            <a:endParaRPr lang="es-ES" dirty="0"/>
          </a:p>
          <a:p>
            <a:pPr algn="just"/>
            <a:r>
              <a:rPr lang="es-ES_tradnl" b="1" dirty="0" smtClean="0"/>
              <a:t>Artículo 15 D.- (Sin precedente)</a:t>
            </a:r>
            <a:endParaRPr lang="en-US" dirty="0"/>
          </a:p>
        </p:txBody>
      </p:sp>
      <p:sp>
        <p:nvSpPr>
          <p:cNvPr id="13" name="CuadroTexto 12"/>
          <p:cNvSpPr txBox="1"/>
          <p:nvPr/>
        </p:nvSpPr>
        <p:spPr>
          <a:xfrm>
            <a:off x="4928616" y="1452750"/>
            <a:ext cx="6939550" cy="2585323"/>
          </a:xfrm>
          <a:prstGeom prst="rect">
            <a:avLst/>
          </a:prstGeom>
          <a:noFill/>
        </p:spPr>
        <p:txBody>
          <a:bodyPr wrap="square" rtlCol="0">
            <a:spAutoFit/>
          </a:bodyPr>
          <a:lstStyle/>
          <a:p>
            <a:pPr algn="ctr"/>
            <a:r>
              <a:rPr lang="es-ES" dirty="0" smtClean="0"/>
              <a:t>TEXTO ACTUAL</a:t>
            </a:r>
          </a:p>
          <a:p>
            <a:pPr algn="ctr"/>
            <a:endParaRPr lang="es-ES" dirty="0"/>
          </a:p>
          <a:p>
            <a:pPr lvl="0" algn="just" eaLnBrk="0" fontAlgn="base" hangingPunct="0">
              <a:spcBef>
                <a:spcPct val="0"/>
              </a:spcBef>
              <a:spcAft>
                <a:spcPct val="0"/>
              </a:spcAft>
            </a:pPr>
            <a:r>
              <a:rPr lang="es-ES_tradnl" b="1" dirty="0"/>
              <a:t>Artículo </a:t>
            </a:r>
            <a:r>
              <a:rPr lang="es-ES_tradnl" b="1" dirty="0" smtClean="0"/>
              <a:t>15 D. </a:t>
            </a:r>
          </a:p>
          <a:p>
            <a:pPr lvl="0" algn="just" eaLnBrk="0" fontAlgn="base" hangingPunct="0">
              <a:spcBef>
                <a:spcPct val="0"/>
              </a:spcBef>
              <a:spcAft>
                <a:spcPct val="0"/>
              </a:spcAft>
            </a:pPr>
            <a:endParaRPr lang="es-ES_tradnl" b="1" dirty="0"/>
          </a:p>
          <a:p>
            <a:r>
              <a:rPr lang="es-ES_tradnl" dirty="0"/>
              <a:t>Los servicios u obras complementarias o compartidas prestadas entre empresas de un mismo grupo empresarial, también serán considerados como especializados siempre y cuando no formen parte del objeto social ni de la actividad económica preponderante de la empresa que los reciba.</a:t>
            </a:r>
            <a:endParaRPr lang="en-US" dirty="0"/>
          </a:p>
        </p:txBody>
      </p:sp>
      <p:sp>
        <p:nvSpPr>
          <p:cNvPr id="9" name="CuadroTexto 8"/>
          <p:cNvSpPr txBox="1"/>
          <p:nvPr/>
        </p:nvSpPr>
        <p:spPr>
          <a:xfrm>
            <a:off x="585140" y="5627397"/>
            <a:ext cx="5298074" cy="646331"/>
          </a:xfrm>
          <a:prstGeom prst="rect">
            <a:avLst/>
          </a:prstGeom>
          <a:noFill/>
        </p:spPr>
        <p:txBody>
          <a:bodyPr wrap="square" rtlCol="0">
            <a:spAutoFit/>
          </a:bodyPr>
          <a:lstStyle/>
          <a:p>
            <a:pPr algn="ctr"/>
            <a:r>
              <a:rPr lang="es-ES" b="1" dirty="0" smtClean="0">
                <a:latin typeface="Arial" panose="020B0604020202020204" pitchFamily="34" charset="0"/>
                <a:cs typeface="Arial" panose="020B0604020202020204" pitchFamily="34" charset="0"/>
              </a:rPr>
              <a:t>CAUSALES DE PÉRDIDA PARA </a:t>
            </a:r>
          </a:p>
          <a:p>
            <a:pPr algn="ctr"/>
            <a:r>
              <a:rPr lang="es-ES" b="1" dirty="0" smtClean="0">
                <a:latin typeface="Arial" panose="020B0604020202020204" pitchFamily="34" charset="0"/>
                <a:cs typeface="Arial" panose="020B0604020202020204" pitchFamily="34" charset="0"/>
              </a:rPr>
              <a:t>DEDUCIR Y/O ACREDITAR PAGOS</a:t>
            </a:r>
            <a:endParaRPr lang="en-US" b="1" dirty="0">
              <a:latin typeface="Arial" panose="020B0604020202020204" pitchFamily="34" charset="0"/>
              <a:cs typeface="Arial" panose="020B0604020202020204" pitchFamily="34" charset="0"/>
            </a:endParaRPr>
          </a:p>
        </p:txBody>
      </p:sp>
      <p:pic>
        <p:nvPicPr>
          <p:cNvPr id="3" name="Imagen 2"/>
          <p:cNvPicPr>
            <a:picLocks noChangeAspect="1"/>
          </p:cNvPicPr>
          <p:nvPr/>
        </p:nvPicPr>
        <p:blipFill>
          <a:blip r:embed="rId4"/>
          <a:stretch>
            <a:fillRect/>
          </a:stretch>
        </p:blipFill>
        <p:spPr>
          <a:xfrm>
            <a:off x="1055179" y="3162621"/>
            <a:ext cx="3095625" cy="1476375"/>
          </a:xfrm>
          <a:prstGeom prst="rect">
            <a:avLst/>
          </a:prstGeom>
        </p:spPr>
      </p:pic>
    </p:spTree>
    <p:extLst>
      <p:ext uri="{BB962C8B-B14F-4D97-AF65-F5344CB8AC3E}">
        <p14:creationId xmlns:p14="http://schemas.microsoft.com/office/powerpoint/2010/main" val="39598149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12 Conector recto"/>
          <p:cNvCxnSpPr/>
          <p:nvPr/>
        </p:nvCxnSpPr>
        <p:spPr>
          <a:xfrm>
            <a:off x="6849751" y="1262253"/>
            <a:ext cx="4248473"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 name="12 Conector recto"/>
          <p:cNvCxnSpPr/>
          <p:nvPr/>
        </p:nvCxnSpPr>
        <p:spPr>
          <a:xfrm>
            <a:off x="731790" y="6299915"/>
            <a:ext cx="5146496" cy="9061"/>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1471" y="5728269"/>
            <a:ext cx="2425295" cy="1129731"/>
          </a:xfrm>
          <a:prstGeom prst="rect">
            <a:avLst/>
          </a:prstGeom>
          <a:noFill/>
        </p:spPr>
      </p:pic>
      <p:pic>
        <p:nvPicPr>
          <p:cNvPr id="7" name="Picture 2" descr="INPC | Revista MCP">
            <a:extLst>
              <a:ext uri="{FF2B5EF4-FFF2-40B4-BE49-F238E27FC236}">
                <a16:creationId xmlns:a16="http://schemas.microsoft.com/office/drawing/2014/main" id="{3F40F4AA-ECCE-46DD-9D21-DA6D15D80E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151"/>
            <a:ext cx="3173627" cy="644942"/>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p:cNvSpPr txBox="1"/>
          <p:nvPr/>
        </p:nvSpPr>
        <p:spPr>
          <a:xfrm>
            <a:off x="6035040" y="598284"/>
            <a:ext cx="5810065" cy="461665"/>
          </a:xfrm>
          <a:prstGeom prst="rect">
            <a:avLst/>
          </a:prstGeom>
          <a:noFill/>
        </p:spPr>
        <p:txBody>
          <a:bodyPr wrap="square" rtlCol="0">
            <a:spAutoFit/>
          </a:bodyPr>
          <a:lstStyle/>
          <a:p>
            <a:pPr algn="ctr"/>
            <a:r>
              <a:rPr lang="es-ES" sz="2400" b="1" dirty="0" smtClean="0">
                <a:latin typeface="Arial" panose="020B0604020202020204" pitchFamily="34" charset="0"/>
                <a:cs typeface="Arial" panose="020B0604020202020204" pitchFamily="34" charset="0"/>
              </a:rPr>
              <a:t>CÓDIGO FISCAL DE LA FEDERACIÓN</a:t>
            </a:r>
            <a:endParaRPr lang="en-US" sz="2400" b="1" dirty="0">
              <a:latin typeface="Arial" panose="020B0604020202020204" pitchFamily="34" charset="0"/>
              <a:cs typeface="Arial" panose="020B0604020202020204" pitchFamily="34" charset="0"/>
            </a:endParaRPr>
          </a:p>
        </p:txBody>
      </p:sp>
      <p:sp>
        <p:nvSpPr>
          <p:cNvPr id="10" name="CuadroTexto 9"/>
          <p:cNvSpPr txBox="1"/>
          <p:nvPr/>
        </p:nvSpPr>
        <p:spPr>
          <a:xfrm>
            <a:off x="276044" y="1521192"/>
            <a:ext cx="4926891" cy="3139321"/>
          </a:xfrm>
          <a:prstGeom prst="rect">
            <a:avLst/>
          </a:prstGeom>
          <a:noFill/>
        </p:spPr>
        <p:txBody>
          <a:bodyPr wrap="square" rtlCol="0">
            <a:spAutoFit/>
          </a:bodyPr>
          <a:lstStyle/>
          <a:p>
            <a:pPr algn="ctr"/>
            <a:r>
              <a:rPr lang="es-ES" dirty="0" smtClean="0"/>
              <a:t>TEXTO ANTERIOR</a:t>
            </a:r>
          </a:p>
          <a:p>
            <a:pPr algn="ctr"/>
            <a:endParaRPr lang="es-ES" dirty="0"/>
          </a:p>
          <a:p>
            <a:pPr algn="just"/>
            <a:r>
              <a:rPr lang="es-ES_tradnl" b="1" dirty="0" smtClean="0"/>
              <a:t>Artículo 26.-</a:t>
            </a:r>
            <a:r>
              <a:rPr lang="es-ES_tradnl" dirty="0" smtClean="0"/>
              <a:t> Son responsables solidarios con los contribuyentes:</a:t>
            </a:r>
          </a:p>
          <a:p>
            <a:pPr algn="just"/>
            <a:endParaRPr lang="en-US" dirty="0" smtClean="0"/>
          </a:p>
          <a:p>
            <a:pPr algn="just"/>
            <a:r>
              <a:rPr lang="es-ES_tradnl" b="1" dirty="0" smtClean="0"/>
              <a:t>I. </a:t>
            </a:r>
            <a:r>
              <a:rPr lang="es-ES_tradnl" dirty="0" smtClean="0"/>
              <a:t>a </a:t>
            </a:r>
            <a:r>
              <a:rPr lang="es-ES_tradnl" b="1" dirty="0" smtClean="0"/>
              <a:t>XV. ...</a:t>
            </a:r>
            <a:endParaRPr lang="en-US" dirty="0" smtClean="0"/>
          </a:p>
          <a:p>
            <a:pPr algn="just"/>
            <a:endParaRPr lang="es-ES_tradnl" b="1" dirty="0" smtClean="0"/>
          </a:p>
          <a:p>
            <a:pPr algn="just"/>
            <a:r>
              <a:rPr lang="es-ES_tradnl" b="1" dirty="0" smtClean="0"/>
              <a:t>XVI.	</a:t>
            </a:r>
            <a:r>
              <a:rPr lang="es-ES_tradnl" dirty="0" smtClean="0"/>
              <a:t>(Derogada)</a:t>
            </a:r>
            <a:endParaRPr lang="en-US" dirty="0" smtClean="0"/>
          </a:p>
          <a:p>
            <a:pPr algn="just"/>
            <a:endParaRPr lang="es-ES_tradnl" b="1" dirty="0" smtClean="0"/>
          </a:p>
          <a:p>
            <a:pPr algn="just"/>
            <a:r>
              <a:rPr lang="es-ES_tradnl" b="1" dirty="0" smtClean="0"/>
              <a:t>XVII. </a:t>
            </a:r>
            <a:r>
              <a:rPr lang="es-ES_tradnl" dirty="0" smtClean="0"/>
              <a:t>a</a:t>
            </a:r>
            <a:r>
              <a:rPr lang="es-ES_tradnl" b="1" dirty="0" smtClean="0"/>
              <a:t> XIX. ...</a:t>
            </a:r>
            <a:endParaRPr lang="en-US" dirty="0" smtClean="0"/>
          </a:p>
          <a:p>
            <a:pPr algn="just"/>
            <a:r>
              <a:rPr lang="es-MX" b="1" dirty="0" smtClean="0"/>
              <a:t>...</a:t>
            </a:r>
            <a:endParaRPr lang="en-US" dirty="0"/>
          </a:p>
        </p:txBody>
      </p:sp>
      <p:sp>
        <p:nvSpPr>
          <p:cNvPr id="13" name="CuadroTexto 12"/>
          <p:cNvSpPr txBox="1"/>
          <p:nvPr/>
        </p:nvSpPr>
        <p:spPr>
          <a:xfrm>
            <a:off x="5660136" y="1452750"/>
            <a:ext cx="6061726" cy="4247317"/>
          </a:xfrm>
          <a:prstGeom prst="rect">
            <a:avLst/>
          </a:prstGeom>
          <a:noFill/>
        </p:spPr>
        <p:txBody>
          <a:bodyPr wrap="square" rtlCol="0">
            <a:spAutoFit/>
          </a:bodyPr>
          <a:lstStyle/>
          <a:p>
            <a:pPr algn="ctr"/>
            <a:r>
              <a:rPr lang="es-ES" dirty="0" smtClean="0"/>
              <a:t>TEXTO ACTUAL</a:t>
            </a:r>
          </a:p>
          <a:p>
            <a:pPr algn="ctr"/>
            <a:endParaRPr lang="es-ES" dirty="0"/>
          </a:p>
          <a:p>
            <a:pPr algn="just"/>
            <a:r>
              <a:rPr lang="es-ES_tradnl" b="1" dirty="0"/>
              <a:t>Artículo 26.-</a:t>
            </a:r>
            <a:r>
              <a:rPr lang="es-ES_tradnl" dirty="0"/>
              <a:t> Son responsables solidarios con los contribuyentes</a:t>
            </a:r>
            <a:r>
              <a:rPr lang="es-ES_tradnl" dirty="0" smtClean="0"/>
              <a:t>:</a:t>
            </a:r>
          </a:p>
          <a:p>
            <a:pPr algn="just"/>
            <a:endParaRPr lang="en-US" dirty="0"/>
          </a:p>
          <a:p>
            <a:pPr algn="just"/>
            <a:r>
              <a:rPr lang="es-ES_tradnl" b="1" dirty="0"/>
              <a:t>I. </a:t>
            </a:r>
            <a:r>
              <a:rPr lang="es-ES_tradnl" dirty="0"/>
              <a:t>a </a:t>
            </a:r>
            <a:r>
              <a:rPr lang="es-ES_tradnl" b="1" dirty="0"/>
              <a:t>XV. ...</a:t>
            </a:r>
            <a:endParaRPr lang="en-US" dirty="0"/>
          </a:p>
          <a:p>
            <a:pPr algn="just"/>
            <a:endParaRPr lang="es-ES_tradnl" b="1" dirty="0" smtClean="0"/>
          </a:p>
          <a:p>
            <a:pPr algn="just"/>
            <a:r>
              <a:rPr lang="es-ES_tradnl" b="1" dirty="0" smtClean="0"/>
              <a:t>XVI</a:t>
            </a:r>
            <a:r>
              <a:rPr lang="es-ES_tradnl" b="1" dirty="0"/>
              <a:t>.	</a:t>
            </a:r>
            <a:r>
              <a:rPr lang="es-ES_tradnl" dirty="0"/>
              <a:t>Las personas morales o personas físicas, que reciban servicios o contraten obras a que se refiere el artículo 15-D del presente Código, por las contribuciones que se hubieran causado a cargo de los trabajadores con los que se preste el servicio.</a:t>
            </a:r>
            <a:endParaRPr lang="en-US" dirty="0"/>
          </a:p>
          <a:p>
            <a:pPr algn="just"/>
            <a:endParaRPr lang="es-ES_tradnl" b="1" dirty="0" smtClean="0"/>
          </a:p>
          <a:p>
            <a:pPr algn="just"/>
            <a:r>
              <a:rPr lang="es-ES_tradnl" b="1" dirty="0" smtClean="0"/>
              <a:t>XVII</a:t>
            </a:r>
            <a:r>
              <a:rPr lang="es-ES_tradnl" b="1" dirty="0"/>
              <a:t>. </a:t>
            </a:r>
            <a:r>
              <a:rPr lang="es-ES_tradnl" dirty="0"/>
              <a:t>a</a:t>
            </a:r>
            <a:r>
              <a:rPr lang="es-ES_tradnl" b="1" dirty="0"/>
              <a:t> XIX. ...</a:t>
            </a:r>
            <a:endParaRPr lang="en-US" dirty="0"/>
          </a:p>
          <a:p>
            <a:pPr algn="just"/>
            <a:r>
              <a:rPr lang="es-MX" b="1" dirty="0"/>
              <a:t>...</a:t>
            </a:r>
            <a:endParaRPr lang="en-US" dirty="0"/>
          </a:p>
        </p:txBody>
      </p:sp>
      <p:sp>
        <p:nvSpPr>
          <p:cNvPr id="9" name="CuadroTexto 8"/>
          <p:cNvSpPr txBox="1"/>
          <p:nvPr/>
        </p:nvSpPr>
        <p:spPr>
          <a:xfrm>
            <a:off x="585140" y="5727981"/>
            <a:ext cx="5298074" cy="369332"/>
          </a:xfrm>
          <a:prstGeom prst="rect">
            <a:avLst/>
          </a:prstGeom>
          <a:noFill/>
        </p:spPr>
        <p:txBody>
          <a:bodyPr wrap="square" rtlCol="0">
            <a:spAutoFit/>
          </a:bodyPr>
          <a:lstStyle/>
          <a:p>
            <a:pPr algn="ctr"/>
            <a:r>
              <a:rPr lang="es-ES" b="1" dirty="0" smtClean="0">
                <a:latin typeface="Arial" panose="020B0604020202020204" pitchFamily="34" charset="0"/>
                <a:cs typeface="Arial" panose="020B0604020202020204" pitchFamily="34" charset="0"/>
              </a:rPr>
              <a:t>RESPONSABILIDAD SOLIDARIA</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11043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12 Conector recto"/>
          <p:cNvCxnSpPr/>
          <p:nvPr/>
        </p:nvCxnSpPr>
        <p:spPr>
          <a:xfrm>
            <a:off x="6849751" y="1262253"/>
            <a:ext cx="4248473"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 name="12 Conector recto"/>
          <p:cNvCxnSpPr/>
          <p:nvPr/>
        </p:nvCxnSpPr>
        <p:spPr>
          <a:xfrm>
            <a:off x="731790" y="6299915"/>
            <a:ext cx="5146496" cy="9061"/>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1471" y="5728269"/>
            <a:ext cx="2425295" cy="1129731"/>
          </a:xfrm>
          <a:prstGeom prst="rect">
            <a:avLst/>
          </a:prstGeom>
          <a:noFill/>
        </p:spPr>
      </p:pic>
      <p:pic>
        <p:nvPicPr>
          <p:cNvPr id="7" name="Picture 2" descr="INPC | Revista MCP">
            <a:extLst>
              <a:ext uri="{FF2B5EF4-FFF2-40B4-BE49-F238E27FC236}">
                <a16:creationId xmlns:a16="http://schemas.microsoft.com/office/drawing/2014/main" id="{3F40F4AA-ECCE-46DD-9D21-DA6D15D80E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151"/>
            <a:ext cx="3173627" cy="644942"/>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p:cNvSpPr txBox="1"/>
          <p:nvPr/>
        </p:nvSpPr>
        <p:spPr>
          <a:xfrm>
            <a:off x="6035040" y="598284"/>
            <a:ext cx="5810065" cy="461665"/>
          </a:xfrm>
          <a:prstGeom prst="rect">
            <a:avLst/>
          </a:prstGeom>
          <a:noFill/>
        </p:spPr>
        <p:txBody>
          <a:bodyPr wrap="square" rtlCol="0">
            <a:spAutoFit/>
          </a:bodyPr>
          <a:lstStyle/>
          <a:p>
            <a:pPr algn="ctr"/>
            <a:r>
              <a:rPr lang="es-ES" sz="2400" b="1" dirty="0" smtClean="0">
                <a:latin typeface="Arial" panose="020B0604020202020204" pitchFamily="34" charset="0"/>
                <a:cs typeface="Arial" panose="020B0604020202020204" pitchFamily="34" charset="0"/>
              </a:rPr>
              <a:t>CÓDIGO FISCAL DE LA FEDERACIÓN</a:t>
            </a:r>
            <a:endParaRPr lang="en-US" sz="2400" b="1" dirty="0">
              <a:latin typeface="Arial" panose="020B0604020202020204" pitchFamily="34" charset="0"/>
              <a:cs typeface="Arial" panose="020B0604020202020204" pitchFamily="34" charset="0"/>
            </a:endParaRPr>
          </a:p>
        </p:txBody>
      </p:sp>
      <p:sp>
        <p:nvSpPr>
          <p:cNvPr id="10" name="CuadroTexto 9"/>
          <p:cNvSpPr txBox="1"/>
          <p:nvPr/>
        </p:nvSpPr>
        <p:spPr>
          <a:xfrm>
            <a:off x="276044" y="1521192"/>
            <a:ext cx="4926891" cy="2308324"/>
          </a:xfrm>
          <a:prstGeom prst="rect">
            <a:avLst/>
          </a:prstGeom>
          <a:noFill/>
        </p:spPr>
        <p:txBody>
          <a:bodyPr wrap="square" rtlCol="0">
            <a:spAutoFit/>
          </a:bodyPr>
          <a:lstStyle/>
          <a:p>
            <a:pPr algn="ctr"/>
            <a:r>
              <a:rPr lang="es-ES" dirty="0" smtClean="0"/>
              <a:t>TEXTO ANTERIOR</a:t>
            </a:r>
          </a:p>
          <a:p>
            <a:pPr algn="ctr"/>
            <a:endParaRPr lang="es-ES" dirty="0"/>
          </a:p>
          <a:p>
            <a:pPr lvl="0" indent="182563" algn="just" eaLnBrk="0" fontAlgn="base" hangingPunct="0">
              <a:spcBef>
                <a:spcPct val="0"/>
              </a:spcBef>
              <a:spcAft>
                <a:spcPct val="0"/>
              </a:spcAft>
            </a:pPr>
            <a:r>
              <a:rPr lang="es-ES_tradnl" altLang="en-US" b="1" dirty="0" smtClean="0">
                <a:ea typeface="Times New Roman" panose="02020603050405020304" pitchFamily="18" charset="0"/>
                <a:cs typeface="Arial" panose="020B0604020202020204" pitchFamily="34" charset="0"/>
              </a:rPr>
              <a:t>Artículo 75.- ...</a:t>
            </a:r>
            <a:endParaRPr kumimoji="0" lang="en-US" altLang="en-US" b="0" i="0" u="none" strike="noStrike" cap="none" normalizeH="0" baseline="0" dirty="0" smtClean="0">
              <a:ln>
                <a:noFill/>
              </a:ln>
              <a:solidFill>
                <a:schemeClr val="tx1"/>
              </a:solidFill>
              <a:effectLst/>
            </a:endParaRPr>
          </a:p>
          <a:p>
            <a:pPr marL="400050" lvl="0" indent="-400050" algn="just" eaLnBrk="0" fontAlgn="base" hangingPunct="0">
              <a:spcBef>
                <a:spcPct val="0"/>
              </a:spcBef>
              <a:spcAft>
                <a:spcPct val="0"/>
              </a:spcAft>
              <a:buAutoNum type="romanUcPeriod"/>
            </a:pPr>
            <a:r>
              <a:rPr lang="es-ES_tradnl" altLang="en-US" b="1" dirty="0" smtClean="0">
                <a:ea typeface="Times New Roman" panose="02020603050405020304" pitchFamily="18" charset="0"/>
                <a:cs typeface="Arial" panose="020B0604020202020204" pitchFamily="34" charset="0"/>
              </a:rPr>
              <a:t>...</a:t>
            </a:r>
          </a:p>
          <a:p>
            <a:pPr lvl="0" algn="just" eaLnBrk="0" fontAlgn="base" hangingPunct="0">
              <a:spcBef>
                <a:spcPct val="0"/>
              </a:spcBef>
              <a:spcAft>
                <a:spcPct val="0"/>
              </a:spcAft>
            </a:pPr>
            <a:endParaRPr kumimoji="0" lang="en-US" altLang="en-US" b="0" i="0" u="none" strike="noStrike" cap="none" normalizeH="0" baseline="0" dirty="0" smtClean="0">
              <a:ln>
                <a:noFill/>
              </a:ln>
              <a:solidFill>
                <a:schemeClr val="tx1"/>
              </a:solidFill>
              <a:effectLst/>
            </a:endParaRPr>
          </a:p>
          <a:p>
            <a:pPr lvl="0" algn="just" eaLnBrk="0" fontAlgn="base" hangingPunct="0">
              <a:spcBef>
                <a:spcPct val="0"/>
              </a:spcBef>
              <a:spcAft>
                <a:spcPct val="0"/>
              </a:spcAft>
            </a:pPr>
            <a:r>
              <a:rPr lang="es-ES_tradnl" altLang="en-US" b="1" dirty="0" smtClean="0">
                <a:ea typeface="Times New Roman" panose="02020603050405020304" pitchFamily="18" charset="0"/>
                <a:cs typeface="Arial" panose="020B0604020202020204" pitchFamily="34" charset="0"/>
              </a:rPr>
              <a:t>II. ...</a:t>
            </a:r>
            <a:endParaRPr kumimoji="0" lang="en-US" altLang="en-US" b="0" i="0" u="none" strike="noStrike" cap="none" normalizeH="0" baseline="0" dirty="0" smtClean="0">
              <a:ln>
                <a:noFill/>
              </a:ln>
              <a:solidFill>
                <a:schemeClr val="tx1"/>
              </a:solidFill>
              <a:effectLst/>
            </a:endParaRPr>
          </a:p>
          <a:p>
            <a:pPr lvl="0" algn="just" eaLnBrk="0" fontAlgn="base" hangingPunct="0">
              <a:spcBef>
                <a:spcPct val="0"/>
              </a:spcBef>
              <a:spcAft>
                <a:spcPct val="0"/>
              </a:spcAft>
            </a:pPr>
            <a:r>
              <a:rPr lang="es-ES_tradnl" altLang="en-US" b="1" dirty="0" smtClean="0">
                <a:ea typeface="Times New Roman" panose="02020603050405020304" pitchFamily="18" charset="0"/>
                <a:cs typeface="Arial" panose="020B0604020202020204" pitchFamily="34" charset="0"/>
              </a:rPr>
              <a:t>a)</a:t>
            </a:r>
            <a:r>
              <a:rPr lang="es-ES_tradnl" altLang="en-US" dirty="0" smtClean="0">
                <a:ea typeface="Times New Roman" panose="02020603050405020304" pitchFamily="18" charset="0"/>
                <a:cs typeface="Arial" panose="020B0604020202020204" pitchFamily="34" charset="0"/>
              </a:rPr>
              <a:t> a </a:t>
            </a:r>
            <a:r>
              <a:rPr lang="es-ES_tradnl" altLang="en-US" b="1" dirty="0" smtClean="0">
                <a:ea typeface="Times New Roman" panose="02020603050405020304" pitchFamily="18" charset="0"/>
                <a:cs typeface="Arial" panose="020B0604020202020204" pitchFamily="34" charset="0"/>
              </a:rPr>
              <a:t>g) ...</a:t>
            </a:r>
            <a:endParaRPr kumimoji="0" lang="en-US" altLang="en-US" b="0" i="0" u="none" strike="noStrike" cap="none" normalizeH="0" baseline="0" dirty="0" smtClean="0">
              <a:ln>
                <a:noFill/>
              </a:ln>
              <a:solidFill>
                <a:schemeClr val="tx1"/>
              </a:solidFill>
              <a:effectLst/>
            </a:endParaRPr>
          </a:p>
          <a:p>
            <a:pPr lvl="0" algn="just" eaLnBrk="0" fontAlgn="base" hangingPunct="0">
              <a:spcBef>
                <a:spcPct val="0"/>
              </a:spcBef>
              <a:spcAft>
                <a:spcPct val="0"/>
              </a:spcAft>
            </a:pPr>
            <a:r>
              <a:rPr lang="es-ES_tradnl" altLang="en-US" b="1" dirty="0" smtClean="0">
                <a:ea typeface="Times New Roman" panose="02020603050405020304" pitchFamily="18" charset="0"/>
                <a:cs typeface="Arial" panose="020B0604020202020204" pitchFamily="34" charset="0"/>
              </a:rPr>
              <a:t>h)</a:t>
            </a:r>
            <a:r>
              <a:rPr lang="es-ES_tradnl" altLang="en-US" dirty="0" smtClean="0">
                <a:ea typeface="Times New Roman" panose="02020603050405020304" pitchFamily="18" charset="0"/>
                <a:cs typeface="Arial" panose="020B0604020202020204" pitchFamily="34" charset="0"/>
              </a:rPr>
              <a:t> 	</a:t>
            </a:r>
            <a:r>
              <a:rPr lang="es-ES_tradnl" altLang="en-US" b="1" dirty="0" smtClean="0">
                <a:ea typeface="Times New Roman" panose="02020603050405020304" pitchFamily="18" charset="0"/>
                <a:cs typeface="Arial" panose="020B0604020202020204" pitchFamily="34" charset="0"/>
              </a:rPr>
              <a:t>(Sin precedente)</a:t>
            </a:r>
            <a:endParaRPr kumimoji="0" lang="es-ES_tradnl" altLang="en-US" b="1" i="0" u="none" strike="noStrike" cap="none" normalizeH="0" baseline="0" dirty="0" smtClean="0">
              <a:ln>
                <a:noFill/>
              </a:ln>
              <a:solidFill>
                <a:schemeClr val="tx1"/>
              </a:solidFill>
              <a:effectLst/>
            </a:endParaRPr>
          </a:p>
        </p:txBody>
      </p:sp>
      <p:sp>
        <p:nvSpPr>
          <p:cNvPr id="13" name="CuadroTexto 12"/>
          <p:cNvSpPr txBox="1"/>
          <p:nvPr/>
        </p:nvSpPr>
        <p:spPr>
          <a:xfrm>
            <a:off x="5878286" y="1708782"/>
            <a:ext cx="5816144" cy="3139321"/>
          </a:xfrm>
          <a:prstGeom prst="rect">
            <a:avLst/>
          </a:prstGeom>
          <a:noFill/>
        </p:spPr>
        <p:txBody>
          <a:bodyPr wrap="square" rtlCol="0">
            <a:spAutoFit/>
          </a:bodyPr>
          <a:lstStyle/>
          <a:p>
            <a:pPr algn="ctr"/>
            <a:r>
              <a:rPr lang="es-ES" dirty="0" smtClean="0"/>
              <a:t>TEXTO ACTUAL</a:t>
            </a:r>
          </a:p>
          <a:p>
            <a:pPr algn="ctr"/>
            <a:endParaRPr lang="es-ES" dirty="0"/>
          </a:p>
          <a:p>
            <a:pPr lvl="0" indent="182563" algn="just" eaLnBrk="0" fontAlgn="base" hangingPunct="0">
              <a:spcBef>
                <a:spcPct val="0"/>
              </a:spcBef>
              <a:spcAft>
                <a:spcPct val="0"/>
              </a:spcAft>
            </a:pPr>
            <a:r>
              <a:rPr lang="es-ES_tradnl" altLang="en-US" b="1" dirty="0">
                <a:ea typeface="Times New Roman" panose="02020603050405020304" pitchFamily="18" charset="0"/>
                <a:cs typeface="Arial" panose="020B0604020202020204" pitchFamily="34" charset="0"/>
              </a:rPr>
              <a:t>Artículo 75.- ...</a:t>
            </a:r>
            <a:endParaRPr kumimoji="0" lang="en-US" altLang="en-US" b="0" i="0" u="none" strike="noStrike" cap="none" normalizeH="0" baseline="0" dirty="0" smtClean="0">
              <a:ln>
                <a:noFill/>
              </a:ln>
              <a:solidFill>
                <a:schemeClr val="tx1"/>
              </a:solidFill>
              <a:effectLst/>
            </a:endParaRPr>
          </a:p>
          <a:p>
            <a:pPr marL="400050" lvl="0" indent="-400050" algn="just" eaLnBrk="0" fontAlgn="base" hangingPunct="0">
              <a:spcBef>
                <a:spcPct val="0"/>
              </a:spcBef>
              <a:spcAft>
                <a:spcPct val="0"/>
              </a:spcAft>
              <a:buAutoNum type="romanUcPeriod"/>
            </a:pPr>
            <a:r>
              <a:rPr lang="es-ES_tradnl" altLang="en-US" b="1" dirty="0" smtClean="0">
                <a:ea typeface="Times New Roman" panose="02020603050405020304" pitchFamily="18" charset="0"/>
                <a:cs typeface="Arial" panose="020B0604020202020204" pitchFamily="34" charset="0"/>
              </a:rPr>
              <a:t>...</a:t>
            </a:r>
          </a:p>
          <a:p>
            <a:pPr lvl="0" algn="just" eaLnBrk="0" fontAlgn="base" hangingPunct="0">
              <a:spcBef>
                <a:spcPct val="0"/>
              </a:spcBef>
              <a:spcAft>
                <a:spcPct val="0"/>
              </a:spcAft>
            </a:pPr>
            <a:endParaRPr kumimoji="0" lang="en-US" altLang="en-US" b="0" i="0" u="none" strike="noStrike" cap="none" normalizeH="0" baseline="0" dirty="0" smtClean="0">
              <a:ln>
                <a:noFill/>
              </a:ln>
              <a:solidFill>
                <a:schemeClr val="tx1"/>
              </a:solidFill>
              <a:effectLst/>
            </a:endParaRPr>
          </a:p>
          <a:p>
            <a:pPr lvl="0" algn="just" eaLnBrk="0" fontAlgn="base" hangingPunct="0">
              <a:spcBef>
                <a:spcPct val="0"/>
              </a:spcBef>
              <a:spcAft>
                <a:spcPct val="0"/>
              </a:spcAft>
            </a:pPr>
            <a:r>
              <a:rPr lang="es-ES_tradnl" altLang="en-US" b="1" dirty="0">
                <a:ea typeface="Times New Roman" panose="02020603050405020304" pitchFamily="18" charset="0"/>
                <a:cs typeface="Arial" panose="020B0604020202020204" pitchFamily="34" charset="0"/>
              </a:rPr>
              <a:t>II. ...</a:t>
            </a:r>
            <a:endParaRPr kumimoji="0" lang="en-US" altLang="en-US" b="0" i="0" u="none" strike="noStrike" cap="none" normalizeH="0" baseline="0" dirty="0" smtClean="0">
              <a:ln>
                <a:noFill/>
              </a:ln>
              <a:solidFill>
                <a:schemeClr val="tx1"/>
              </a:solidFill>
              <a:effectLst/>
            </a:endParaRPr>
          </a:p>
          <a:p>
            <a:pPr lvl="0" algn="just" eaLnBrk="0" fontAlgn="base" hangingPunct="0">
              <a:spcBef>
                <a:spcPct val="0"/>
              </a:spcBef>
              <a:spcAft>
                <a:spcPct val="0"/>
              </a:spcAft>
            </a:pPr>
            <a:r>
              <a:rPr lang="es-ES_tradnl" altLang="en-US" b="1" dirty="0">
                <a:ea typeface="Times New Roman" panose="02020603050405020304" pitchFamily="18" charset="0"/>
                <a:cs typeface="Arial" panose="020B0604020202020204" pitchFamily="34" charset="0"/>
              </a:rPr>
              <a:t>a)</a:t>
            </a:r>
            <a:r>
              <a:rPr lang="es-ES_tradnl" altLang="en-US" dirty="0">
                <a:ea typeface="Times New Roman" panose="02020603050405020304" pitchFamily="18" charset="0"/>
                <a:cs typeface="Arial" panose="020B0604020202020204" pitchFamily="34" charset="0"/>
              </a:rPr>
              <a:t> a </a:t>
            </a:r>
            <a:r>
              <a:rPr lang="es-ES_tradnl" altLang="en-US" b="1" dirty="0">
                <a:ea typeface="Times New Roman" panose="02020603050405020304" pitchFamily="18" charset="0"/>
                <a:cs typeface="Arial" panose="020B0604020202020204" pitchFamily="34" charset="0"/>
              </a:rPr>
              <a:t>g) ...</a:t>
            </a:r>
            <a:endParaRPr kumimoji="0" lang="en-US" altLang="en-US" b="0" i="0" u="none" strike="noStrike" cap="none" normalizeH="0" baseline="0" dirty="0" smtClean="0">
              <a:ln>
                <a:noFill/>
              </a:ln>
              <a:solidFill>
                <a:schemeClr val="tx1"/>
              </a:solidFill>
              <a:effectLst/>
            </a:endParaRPr>
          </a:p>
          <a:p>
            <a:pPr lvl="0" algn="just" eaLnBrk="0" fontAlgn="base" hangingPunct="0">
              <a:spcBef>
                <a:spcPct val="0"/>
              </a:spcBef>
              <a:spcAft>
                <a:spcPct val="0"/>
              </a:spcAft>
            </a:pPr>
            <a:r>
              <a:rPr lang="es-ES_tradnl" altLang="en-US" b="1" dirty="0">
                <a:ea typeface="Times New Roman" panose="02020603050405020304" pitchFamily="18" charset="0"/>
                <a:cs typeface="Arial" panose="020B0604020202020204" pitchFamily="34" charset="0"/>
              </a:rPr>
              <a:t>h)</a:t>
            </a:r>
            <a:r>
              <a:rPr lang="es-ES_tradnl" altLang="en-US" dirty="0">
                <a:ea typeface="Times New Roman" panose="02020603050405020304" pitchFamily="18" charset="0"/>
                <a:cs typeface="Arial" panose="020B0604020202020204" pitchFamily="34" charset="0"/>
              </a:rPr>
              <a:t> 	Realizar la deducción o acreditamiento, en contravención a lo señalado en los artículos 28, fracción XXXIII de la Ley del Impuesto sobre la Renta o 4o., tercer párrafo de la Ley del Impuesto al Valor Agregado.</a:t>
            </a:r>
            <a:endParaRPr kumimoji="0" lang="es-ES_tradnl" altLang="en-US" b="0" i="0" u="none" strike="noStrike" cap="none" normalizeH="0" baseline="0" dirty="0" smtClean="0">
              <a:ln>
                <a:noFill/>
              </a:ln>
              <a:solidFill>
                <a:schemeClr val="tx1"/>
              </a:solidFill>
              <a:effectLst/>
            </a:endParaRPr>
          </a:p>
        </p:txBody>
      </p:sp>
      <p:sp>
        <p:nvSpPr>
          <p:cNvPr id="9" name="CuadroTexto 8"/>
          <p:cNvSpPr txBox="1"/>
          <p:nvPr/>
        </p:nvSpPr>
        <p:spPr>
          <a:xfrm>
            <a:off x="585140" y="5654829"/>
            <a:ext cx="5298074" cy="646331"/>
          </a:xfrm>
          <a:prstGeom prst="rect">
            <a:avLst/>
          </a:prstGeom>
          <a:noFill/>
        </p:spPr>
        <p:txBody>
          <a:bodyPr wrap="square" rtlCol="0">
            <a:spAutoFit/>
          </a:bodyPr>
          <a:lstStyle/>
          <a:p>
            <a:pPr algn="ctr"/>
            <a:r>
              <a:rPr lang="es-ES" b="1" dirty="0" smtClean="0">
                <a:latin typeface="Arial" panose="020B0604020202020204" pitchFamily="34" charset="0"/>
                <a:cs typeface="Arial" panose="020B0604020202020204" pitchFamily="34" charset="0"/>
              </a:rPr>
              <a:t>NUEVA INFRACCIÓN POR DEDUCIR O</a:t>
            </a:r>
          </a:p>
          <a:p>
            <a:pPr algn="ctr"/>
            <a:r>
              <a:rPr lang="es-ES" b="1" dirty="0" smtClean="0">
                <a:latin typeface="Arial" panose="020B0604020202020204" pitchFamily="34" charset="0"/>
                <a:cs typeface="Arial" panose="020B0604020202020204" pitchFamily="34" charset="0"/>
              </a:rPr>
              <a:t>ACREDITAR INDEBIDAMENTE PAGOS</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42744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12 Conector recto"/>
          <p:cNvCxnSpPr/>
          <p:nvPr/>
        </p:nvCxnSpPr>
        <p:spPr>
          <a:xfrm>
            <a:off x="6849751" y="1262253"/>
            <a:ext cx="4248473"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 name="12 Conector recto"/>
          <p:cNvCxnSpPr/>
          <p:nvPr/>
        </p:nvCxnSpPr>
        <p:spPr>
          <a:xfrm>
            <a:off x="731790" y="6299915"/>
            <a:ext cx="5146496" cy="9061"/>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1471" y="5728269"/>
            <a:ext cx="2425295" cy="1129731"/>
          </a:xfrm>
          <a:prstGeom prst="rect">
            <a:avLst/>
          </a:prstGeom>
          <a:noFill/>
        </p:spPr>
      </p:pic>
      <p:pic>
        <p:nvPicPr>
          <p:cNvPr id="7" name="Picture 2" descr="INPC | Revista MCP">
            <a:extLst>
              <a:ext uri="{FF2B5EF4-FFF2-40B4-BE49-F238E27FC236}">
                <a16:creationId xmlns:a16="http://schemas.microsoft.com/office/drawing/2014/main" id="{3F40F4AA-ECCE-46DD-9D21-DA6D15D80E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151"/>
            <a:ext cx="3173627" cy="644942"/>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p:cNvSpPr txBox="1"/>
          <p:nvPr/>
        </p:nvSpPr>
        <p:spPr>
          <a:xfrm>
            <a:off x="6035040" y="598284"/>
            <a:ext cx="5810065" cy="461665"/>
          </a:xfrm>
          <a:prstGeom prst="rect">
            <a:avLst/>
          </a:prstGeom>
          <a:noFill/>
        </p:spPr>
        <p:txBody>
          <a:bodyPr wrap="square" rtlCol="0">
            <a:spAutoFit/>
          </a:bodyPr>
          <a:lstStyle/>
          <a:p>
            <a:pPr algn="ctr"/>
            <a:r>
              <a:rPr lang="es-ES" sz="2400" b="1" dirty="0" smtClean="0">
                <a:latin typeface="Arial" panose="020B0604020202020204" pitchFamily="34" charset="0"/>
                <a:cs typeface="Arial" panose="020B0604020202020204" pitchFamily="34" charset="0"/>
              </a:rPr>
              <a:t>CÓDIGO FISCAL DE LA FEDERACIÓN</a:t>
            </a:r>
            <a:endParaRPr lang="en-US" sz="2400" b="1" dirty="0">
              <a:latin typeface="Arial" panose="020B0604020202020204" pitchFamily="34" charset="0"/>
              <a:cs typeface="Arial" panose="020B0604020202020204" pitchFamily="34" charset="0"/>
            </a:endParaRPr>
          </a:p>
        </p:txBody>
      </p:sp>
      <p:sp>
        <p:nvSpPr>
          <p:cNvPr id="10" name="CuadroTexto 9"/>
          <p:cNvSpPr txBox="1"/>
          <p:nvPr/>
        </p:nvSpPr>
        <p:spPr>
          <a:xfrm>
            <a:off x="276044" y="1521192"/>
            <a:ext cx="4926891" cy="2031325"/>
          </a:xfrm>
          <a:prstGeom prst="rect">
            <a:avLst/>
          </a:prstGeom>
          <a:noFill/>
        </p:spPr>
        <p:txBody>
          <a:bodyPr wrap="square" rtlCol="0">
            <a:spAutoFit/>
          </a:bodyPr>
          <a:lstStyle/>
          <a:p>
            <a:pPr algn="ctr"/>
            <a:r>
              <a:rPr lang="es-ES" dirty="0" smtClean="0"/>
              <a:t>TEXTO ANTERIOR</a:t>
            </a:r>
          </a:p>
          <a:p>
            <a:pPr algn="ctr"/>
            <a:endParaRPr lang="es-ES" dirty="0"/>
          </a:p>
          <a:p>
            <a:pPr lvl="0" indent="182563" algn="just" eaLnBrk="0" fontAlgn="base" hangingPunct="0">
              <a:spcBef>
                <a:spcPct val="0"/>
              </a:spcBef>
              <a:spcAft>
                <a:spcPct val="0"/>
              </a:spcAft>
            </a:pPr>
            <a:r>
              <a:rPr lang="es-ES_tradnl" altLang="en-US" b="1" dirty="0" smtClean="0">
                <a:ea typeface="Times New Roman" panose="02020603050405020304" pitchFamily="18" charset="0"/>
                <a:cs typeface="Arial" panose="020B0604020202020204" pitchFamily="34" charset="0"/>
              </a:rPr>
              <a:t>Artículo 81. ...</a:t>
            </a:r>
          </a:p>
          <a:p>
            <a:pPr lvl="0" indent="182563" algn="just" eaLnBrk="0" fontAlgn="base" hangingPunct="0">
              <a:spcBef>
                <a:spcPct val="0"/>
              </a:spcBef>
              <a:spcAft>
                <a:spcPct val="0"/>
              </a:spcAft>
            </a:pPr>
            <a:endParaRPr kumimoji="0" lang="en-US" altLang="en-US" b="0" i="0" u="none" strike="noStrike" cap="none" normalizeH="0" baseline="0" dirty="0" smtClean="0">
              <a:ln>
                <a:noFill/>
              </a:ln>
              <a:solidFill>
                <a:schemeClr val="tx1"/>
              </a:solidFill>
              <a:effectLst/>
            </a:endParaRPr>
          </a:p>
          <a:p>
            <a:pPr lvl="0" algn="just" eaLnBrk="0" fontAlgn="base" hangingPunct="0">
              <a:spcBef>
                <a:spcPct val="0"/>
              </a:spcBef>
              <a:spcAft>
                <a:spcPct val="0"/>
              </a:spcAft>
            </a:pPr>
            <a:r>
              <a:rPr lang="es-ES_tradnl" altLang="en-US" b="1" dirty="0" smtClean="0">
                <a:ea typeface="Times New Roman" panose="02020603050405020304" pitchFamily="18" charset="0"/>
                <a:cs typeface="Arial" panose="020B0604020202020204" pitchFamily="34" charset="0"/>
              </a:rPr>
              <a:t>I. </a:t>
            </a:r>
            <a:r>
              <a:rPr lang="es-ES_tradnl" altLang="en-US" dirty="0" smtClean="0">
                <a:ea typeface="Times New Roman" panose="02020603050405020304" pitchFamily="18" charset="0"/>
                <a:cs typeface="Arial" panose="020B0604020202020204" pitchFamily="34" charset="0"/>
              </a:rPr>
              <a:t>a</a:t>
            </a:r>
            <a:r>
              <a:rPr lang="es-ES_tradnl" altLang="en-US" b="1" dirty="0" smtClean="0">
                <a:ea typeface="Times New Roman" panose="02020603050405020304" pitchFamily="18" charset="0"/>
                <a:cs typeface="Arial" panose="020B0604020202020204" pitchFamily="34" charset="0"/>
              </a:rPr>
              <a:t> XLIV. ...</a:t>
            </a:r>
            <a:endParaRPr kumimoji="0" lang="en-US" altLang="en-US" b="0" i="0" u="none" strike="noStrike" cap="none" normalizeH="0" baseline="0" dirty="0" smtClean="0">
              <a:ln>
                <a:noFill/>
              </a:ln>
              <a:solidFill>
                <a:schemeClr val="tx1"/>
              </a:solidFill>
              <a:effectLst/>
            </a:endParaRPr>
          </a:p>
          <a:p>
            <a:pPr lvl="0" algn="just" eaLnBrk="0" fontAlgn="base" hangingPunct="0">
              <a:spcBef>
                <a:spcPct val="0"/>
              </a:spcBef>
              <a:spcAft>
                <a:spcPct val="0"/>
              </a:spcAft>
            </a:pPr>
            <a:endParaRPr lang="es-ES_tradnl" altLang="en-US" b="1" dirty="0" smtClean="0">
              <a:ea typeface="Times New Roman" panose="02020603050405020304" pitchFamily="18" charset="0"/>
              <a:cs typeface="Arial" panose="020B0604020202020204" pitchFamily="34" charset="0"/>
            </a:endParaRPr>
          </a:p>
          <a:p>
            <a:pPr lvl="0" algn="just" eaLnBrk="0" fontAlgn="base" hangingPunct="0">
              <a:spcBef>
                <a:spcPct val="0"/>
              </a:spcBef>
              <a:spcAft>
                <a:spcPct val="0"/>
              </a:spcAft>
            </a:pPr>
            <a:r>
              <a:rPr lang="es-ES_tradnl" altLang="en-US" b="1" dirty="0" smtClean="0">
                <a:ea typeface="Times New Roman" panose="02020603050405020304" pitchFamily="18" charset="0"/>
                <a:cs typeface="Arial" panose="020B0604020202020204" pitchFamily="34" charset="0"/>
              </a:rPr>
              <a:t>XLV.</a:t>
            </a:r>
            <a:r>
              <a:rPr lang="es-ES_tradnl" altLang="en-US" dirty="0" smtClean="0">
                <a:ea typeface="Times New Roman" panose="02020603050405020304" pitchFamily="18" charset="0"/>
                <a:cs typeface="Arial" panose="020B0604020202020204" pitchFamily="34" charset="0"/>
              </a:rPr>
              <a:t> 	</a:t>
            </a:r>
            <a:r>
              <a:rPr lang="es-ES_tradnl" altLang="en-US" b="1" dirty="0" smtClean="0">
                <a:ea typeface="Times New Roman" panose="02020603050405020304" pitchFamily="18" charset="0"/>
                <a:cs typeface="Arial" panose="020B0604020202020204" pitchFamily="34" charset="0"/>
              </a:rPr>
              <a:t>(Sin precedente)</a:t>
            </a:r>
            <a:endParaRPr kumimoji="0" lang="es-ES_tradnl" altLang="en-US" b="1" i="0" u="none" strike="noStrike" cap="none" normalizeH="0" baseline="0" dirty="0" smtClean="0">
              <a:ln>
                <a:noFill/>
              </a:ln>
              <a:solidFill>
                <a:schemeClr val="tx1"/>
              </a:solidFill>
              <a:effectLst/>
            </a:endParaRPr>
          </a:p>
        </p:txBody>
      </p:sp>
      <p:sp>
        <p:nvSpPr>
          <p:cNvPr id="13" name="CuadroTexto 12"/>
          <p:cNvSpPr txBox="1"/>
          <p:nvPr/>
        </p:nvSpPr>
        <p:spPr>
          <a:xfrm>
            <a:off x="5878286" y="1708782"/>
            <a:ext cx="5816144" cy="3416320"/>
          </a:xfrm>
          <a:prstGeom prst="rect">
            <a:avLst/>
          </a:prstGeom>
          <a:noFill/>
        </p:spPr>
        <p:txBody>
          <a:bodyPr wrap="square" rtlCol="0">
            <a:spAutoFit/>
          </a:bodyPr>
          <a:lstStyle/>
          <a:p>
            <a:pPr algn="ctr"/>
            <a:r>
              <a:rPr lang="es-ES" dirty="0" smtClean="0"/>
              <a:t>TEXTO ACTUAL</a:t>
            </a:r>
          </a:p>
          <a:p>
            <a:pPr algn="ctr"/>
            <a:endParaRPr lang="es-ES" dirty="0"/>
          </a:p>
          <a:p>
            <a:pPr lvl="0" indent="182563" algn="just" eaLnBrk="0" fontAlgn="base" hangingPunct="0">
              <a:spcBef>
                <a:spcPct val="0"/>
              </a:spcBef>
              <a:spcAft>
                <a:spcPct val="0"/>
              </a:spcAft>
            </a:pPr>
            <a:r>
              <a:rPr lang="es-ES_tradnl" altLang="en-US" b="1" dirty="0">
                <a:ea typeface="Times New Roman" panose="02020603050405020304" pitchFamily="18" charset="0"/>
                <a:cs typeface="Arial" panose="020B0604020202020204" pitchFamily="34" charset="0"/>
              </a:rPr>
              <a:t>Artículo 81. </a:t>
            </a:r>
            <a:r>
              <a:rPr lang="es-ES_tradnl" altLang="en-US" b="1" dirty="0" smtClean="0">
                <a:ea typeface="Times New Roman" panose="02020603050405020304" pitchFamily="18" charset="0"/>
                <a:cs typeface="Arial" panose="020B0604020202020204" pitchFamily="34" charset="0"/>
              </a:rPr>
              <a:t>...</a:t>
            </a:r>
          </a:p>
          <a:p>
            <a:pPr lvl="0" indent="182563" algn="just" eaLnBrk="0" fontAlgn="base" hangingPunct="0">
              <a:spcBef>
                <a:spcPct val="0"/>
              </a:spcBef>
              <a:spcAft>
                <a:spcPct val="0"/>
              </a:spcAft>
            </a:pPr>
            <a:endParaRPr kumimoji="0" lang="en-US" altLang="en-US" b="0" i="0" u="none" strike="noStrike" cap="none" normalizeH="0" baseline="0" dirty="0" smtClean="0">
              <a:ln>
                <a:noFill/>
              </a:ln>
              <a:solidFill>
                <a:schemeClr val="tx1"/>
              </a:solidFill>
              <a:effectLst/>
            </a:endParaRPr>
          </a:p>
          <a:p>
            <a:pPr lvl="0" algn="just" eaLnBrk="0" fontAlgn="base" hangingPunct="0">
              <a:spcBef>
                <a:spcPct val="0"/>
              </a:spcBef>
              <a:spcAft>
                <a:spcPct val="0"/>
              </a:spcAft>
            </a:pPr>
            <a:r>
              <a:rPr lang="es-ES_tradnl" altLang="en-US" b="1" dirty="0">
                <a:ea typeface="Times New Roman" panose="02020603050405020304" pitchFamily="18" charset="0"/>
                <a:cs typeface="Arial" panose="020B0604020202020204" pitchFamily="34" charset="0"/>
              </a:rPr>
              <a:t>I. </a:t>
            </a:r>
            <a:r>
              <a:rPr lang="es-ES_tradnl" altLang="en-US" dirty="0">
                <a:ea typeface="Times New Roman" panose="02020603050405020304" pitchFamily="18" charset="0"/>
                <a:cs typeface="Arial" panose="020B0604020202020204" pitchFamily="34" charset="0"/>
              </a:rPr>
              <a:t>a</a:t>
            </a:r>
            <a:r>
              <a:rPr lang="es-ES_tradnl" altLang="en-US" b="1" dirty="0">
                <a:ea typeface="Times New Roman" panose="02020603050405020304" pitchFamily="18" charset="0"/>
                <a:cs typeface="Arial" panose="020B0604020202020204" pitchFamily="34" charset="0"/>
              </a:rPr>
              <a:t> XLIV. ...</a:t>
            </a:r>
            <a:endParaRPr kumimoji="0" lang="en-US" altLang="en-US" b="0" i="0" u="none" strike="noStrike" cap="none" normalizeH="0" baseline="0" dirty="0" smtClean="0">
              <a:ln>
                <a:noFill/>
              </a:ln>
              <a:solidFill>
                <a:schemeClr val="tx1"/>
              </a:solidFill>
              <a:effectLst/>
            </a:endParaRPr>
          </a:p>
          <a:p>
            <a:pPr lvl="0" algn="just" eaLnBrk="0" fontAlgn="base" hangingPunct="0">
              <a:spcBef>
                <a:spcPct val="0"/>
              </a:spcBef>
              <a:spcAft>
                <a:spcPct val="0"/>
              </a:spcAft>
            </a:pPr>
            <a:endParaRPr lang="es-ES_tradnl" altLang="en-US" b="1" dirty="0" smtClean="0">
              <a:ea typeface="Times New Roman" panose="02020603050405020304" pitchFamily="18" charset="0"/>
              <a:cs typeface="Arial" panose="020B0604020202020204" pitchFamily="34" charset="0"/>
            </a:endParaRPr>
          </a:p>
          <a:p>
            <a:pPr lvl="0" algn="just" eaLnBrk="0" fontAlgn="base" hangingPunct="0">
              <a:spcBef>
                <a:spcPct val="0"/>
              </a:spcBef>
              <a:spcAft>
                <a:spcPct val="0"/>
              </a:spcAft>
            </a:pPr>
            <a:r>
              <a:rPr lang="es-ES_tradnl" altLang="en-US" b="1" dirty="0" smtClean="0">
                <a:ea typeface="Times New Roman" panose="02020603050405020304" pitchFamily="18" charset="0"/>
                <a:cs typeface="Arial" panose="020B0604020202020204" pitchFamily="34" charset="0"/>
              </a:rPr>
              <a:t>XLV</a:t>
            </a:r>
            <a:r>
              <a:rPr lang="es-ES_tradnl" altLang="en-US" b="1" dirty="0">
                <a:ea typeface="Times New Roman" panose="02020603050405020304" pitchFamily="18" charset="0"/>
                <a:cs typeface="Arial" panose="020B0604020202020204" pitchFamily="34" charset="0"/>
              </a:rPr>
              <a:t>.</a:t>
            </a:r>
            <a:r>
              <a:rPr lang="es-ES_tradnl" altLang="en-US" dirty="0">
                <a:ea typeface="Times New Roman" panose="02020603050405020304" pitchFamily="18" charset="0"/>
                <a:cs typeface="Arial" panose="020B0604020202020204" pitchFamily="34" charset="0"/>
              </a:rPr>
              <a:t> 	Cuando el contratista no cumpla con la obligación de entregar a un contratante la información y documentación a que se refieren los artículos 27, fracción V, tercer párrafo de la Ley del Impuesto sobre la Renta y 5o., fracción II, segundo párrafo de la Ley del Impuesto al Valor Agregado.</a:t>
            </a:r>
            <a:endParaRPr kumimoji="0" lang="es-ES_tradnl" altLang="en-US" b="0" i="0" u="none" strike="noStrike" cap="none" normalizeH="0" baseline="0" dirty="0" smtClean="0">
              <a:ln>
                <a:noFill/>
              </a:ln>
              <a:solidFill>
                <a:schemeClr val="tx1"/>
              </a:solidFill>
              <a:effectLst/>
            </a:endParaRPr>
          </a:p>
        </p:txBody>
      </p:sp>
      <p:sp>
        <p:nvSpPr>
          <p:cNvPr id="9" name="CuadroTexto 8"/>
          <p:cNvSpPr txBox="1"/>
          <p:nvPr/>
        </p:nvSpPr>
        <p:spPr>
          <a:xfrm>
            <a:off x="585140" y="5654829"/>
            <a:ext cx="5298074" cy="584775"/>
          </a:xfrm>
          <a:prstGeom prst="rect">
            <a:avLst/>
          </a:prstGeom>
          <a:noFill/>
        </p:spPr>
        <p:txBody>
          <a:bodyPr wrap="square" rtlCol="0">
            <a:spAutoFit/>
          </a:bodyPr>
          <a:lstStyle/>
          <a:p>
            <a:pPr algn="ctr"/>
            <a:r>
              <a:rPr lang="es-ES" sz="1600" b="1" dirty="0" smtClean="0">
                <a:latin typeface="Arial" panose="020B0604020202020204" pitchFamily="34" charset="0"/>
                <a:cs typeface="Arial" panose="020B0604020202020204" pitchFamily="34" charset="0"/>
              </a:rPr>
              <a:t>NUEVA INFRACCIÓN POR OMITIR ENTREGA DE DOCUMENTACIÓN POR PARTE DEL CONTRATISTA</a:t>
            </a:r>
            <a:endParaRPr lang="en-US" sz="1600" b="1" dirty="0">
              <a:latin typeface="Arial" panose="020B0604020202020204" pitchFamily="34" charset="0"/>
              <a:cs typeface="Arial" panose="020B0604020202020204" pitchFamily="34" charset="0"/>
            </a:endParaRPr>
          </a:p>
        </p:txBody>
      </p:sp>
      <p:pic>
        <p:nvPicPr>
          <p:cNvPr id="11" name="Imagen 10"/>
          <p:cNvPicPr>
            <a:picLocks noChangeAspect="1"/>
          </p:cNvPicPr>
          <p:nvPr/>
        </p:nvPicPr>
        <p:blipFill>
          <a:blip r:embed="rId4"/>
          <a:stretch>
            <a:fillRect/>
          </a:stretch>
        </p:blipFill>
        <p:spPr>
          <a:xfrm>
            <a:off x="1938528" y="3986737"/>
            <a:ext cx="2292395" cy="1525485"/>
          </a:xfrm>
          <a:prstGeom prst="rect">
            <a:avLst/>
          </a:prstGeom>
        </p:spPr>
      </p:pic>
    </p:spTree>
    <p:extLst>
      <p:ext uri="{BB962C8B-B14F-4D97-AF65-F5344CB8AC3E}">
        <p14:creationId xmlns:p14="http://schemas.microsoft.com/office/powerpoint/2010/main" val="29958430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12 Conector recto"/>
          <p:cNvCxnSpPr/>
          <p:nvPr/>
        </p:nvCxnSpPr>
        <p:spPr>
          <a:xfrm>
            <a:off x="6849751" y="1262253"/>
            <a:ext cx="4248473"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 name="12 Conector recto"/>
          <p:cNvCxnSpPr/>
          <p:nvPr/>
        </p:nvCxnSpPr>
        <p:spPr>
          <a:xfrm>
            <a:off x="731790" y="6299915"/>
            <a:ext cx="5146496" cy="9061"/>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1471" y="5728269"/>
            <a:ext cx="2425295" cy="1129731"/>
          </a:xfrm>
          <a:prstGeom prst="rect">
            <a:avLst/>
          </a:prstGeom>
          <a:noFill/>
        </p:spPr>
      </p:pic>
      <p:pic>
        <p:nvPicPr>
          <p:cNvPr id="7" name="Picture 2" descr="INPC | Revista MCP">
            <a:extLst>
              <a:ext uri="{FF2B5EF4-FFF2-40B4-BE49-F238E27FC236}">
                <a16:creationId xmlns:a16="http://schemas.microsoft.com/office/drawing/2014/main" id="{3F40F4AA-ECCE-46DD-9D21-DA6D15D80E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151"/>
            <a:ext cx="3173627" cy="644942"/>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p:cNvSpPr txBox="1"/>
          <p:nvPr/>
        </p:nvSpPr>
        <p:spPr>
          <a:xfrm>
            <a:off x="6035040" y="598284"/>
            <a:ext cx="5810065" cy="461665"/>
          </a:xfrm>
          <a:prstGeom prst="rect">
            <a:avLst/>
          </a:prstGeom>
          <a:noFill/>
        </p:spPr>
        <p:txBody>
          <a:bodyPr wrap="square" rtlCol="0">
            <a:spAutoFit/>
          </a:bodyPr>
          <a:lstStyle/>
          <a:p>
            <a:pPr algn="ctr"/>
            <a:r>
              <a:rPr lang="es-ES" sz="2400" b="1" dirty="0" smtClean="0">
                <a:latin typeface="Arial" panose="020B0604020202020204" pitchFamily="34" charset="0"/>
                <a:cs typeface="Arial" panose="020B0604020202020204" pitchFamily="34" charset="0"/>
              </a:rPr>
              <a:t>CÓDIGO FISCAL DE LA FEDERACIÓN</a:t>
            </a:r>
            <a:endParaRPr lang="en-US" sz="2400" b="1" dirty="0">
              <a:latin typeface="Arial" panose="020B0604020202020204" pitchFamily="34" charset="0"/>
              <a:cs typeface="Arial" panose="020B0604020202020204" pitchFamily="34" charset="0"/>
            </a:endParaRPr>
          </a:p>
        </p:txBody>
      </p:sp>
      <p:sp>
        <p:nvSpPr>
          <p:cNvPr id="10" name="CuadroTexto 9"/>
          <p:cNvSpPr txBox="1"/>
          <p:nvPr/>
        </p:nvSpPr>
        <p:spPr>
          <a:xfrm>
            <a:off x="276044" y="1521192"/>
            <a:ext cx="4926891" cy="2031325"/>
          </a:xfrm>
          <a:prstGeom prst="rect">
            <a:avLst/>
          </a:prstGeom>
          <a:noFill/>
        </p:spPr>
        <p:txBody>
          <a:bodyPr wrap="square" rtlCol="0">
            <a:spAutoFit/>
          </a:bodyPr>
          <a:lstStyle/>
          <a:p>
            <a:pPr algn="ctr"/>
            <a:r>
              <a:rPr lang="es-ES" dirty="0" smtClean="0"/>
              <a:t>TEXTO ANTERIOR</a:t>
            </a:r>
          </a:p>
          <a:p>
            <a:pPr algn="ctr"/>
            <a:endParaRPr lang="es-ES" dirty="0"/>
          </a:p>
          <a:p>
            <a:r>
              <a:rPr lang="es-ES_tradnl" b="1" dirty="0" smtClean="0"/>
              <a:t>Artículo 82. ...</a:t>
            </a:r>
          </a:p>
          <a:p>
            <a:endParaRPr lang="en-US" dirty="0" smtClean="0"/>
          </a:p>
          <a:p>
            <a:r>
              <a:rPr lang="es-ES_tradnl" b="1" dirty="0" smtClean="0"/>
              <a:t>I. </a:t>
            </a:r>
            <a:r>
              <a:rPr lang="es-ES_tradnl" dirty="0" smtClean="0"/>
              <a:t>a</a:t>
            </a:r>
            <a:r>
              <a:rPr lang="es-ES_tradnl" b="1" dirty="0" smtClean="0"/>
              <a:t> XL. ...</a:t>
            </a:r>
            <a:endParaRPr lang="en-US" dirty="0" smtClean="0"/>
          </a:p>
          <a:p>
            <a:endParaRPr lang="es-ES_tradnl" b="1" dirty="0" smtClean="0"/>
          </a:p>
          <a:p>
            <a:r>
              <a:rPr lang="es-ES_tradnl" b="1" dirty="0" smtClean="0"/>
              <a:t>XLI.</a:t>
            </a:r>
            <a:r>
              <a:rPr lang="es-ES_tradnl" dirty="0" smtClean="0"/>
              <a:t> 	</a:t>
            </a:r>
            <a:r>
              <a:rPr lang="es-ES_tradnl" b="1" dirty="0" smtClean="0"/>
              <a:t>(Sin precedente).</a:t>
            </a:r>
            <a:endParaRPr lang="en-US" b="1" dirty="0"/>
          </a:p>
        </p:txBody>
      </p:sp>
      <p:sp>
        <p:nvSpPr>
          <p:cNvPr id="13" name="CuadroTexto 12"/>
          <p:cNvSpPr txBox="1"/>
          <p:nvPr/>
        </p:nvSpPr>
        <p:spPr>
          <a:xfrm>
            <a:off x="5878286" y="1708782"/>
            <a:ext cx="5816144" cy="2585323"/>
          </a:xfrm>
          <a:prstGeom prst="rect">
            <a:avLst/>
          </a:prstGeom>
          <a:noFill/>
        </p:spPr>
        <p:txBody>
          <a:bodyPr wrap="square" rtlCol="0">
            <a:spAutoFit/>
          </a:bodyPr>
          <a:lstStyle/>
          <a:p>
            <a:pPr algn="ctr"/>
            <a:r>
              <a:rPr lang="es-ES" dirty="0" smtClean="0"/>
              <a:t>TEXTO ACTUAL</a:t>
            </a:r>
          </a:p>
          <a:p>
            <a:pPr algn="ctr"/>
            <a:endParaRPr lang="es-ES" dirty="0"/>
          </a:p>
          <a:p>
            <a:r>
              <a:rPr lang="es-ES_tradnl" b="1" dirty="0"/>
              <a:t>Artículo 82. </a:t>
            </a:r>
            <a:r>
              <a:rPr lang="es-ES_tradnl" b="1" dirty="0" smtClean="0"/>
              <a:t>...</a:t>
            </a:r>
          </a:p>
          <a:p>
            <a:endParaRPr lang="en-US" dirty="0"/>
          </a:p>
          <a:p>
            <a:r>
              <a:rPr lang="es-ES_tradnl" b="1" dirty="0"/>
              <a:t>I. </a:t>
            </a:r>
            <a:r>
              <a:rPr lang="es-ES_tradnl" dirty="0"/>
              <a:t>a</a:t>
            </a:r>
            <a:r>
              <a:rPr lang="es-ES_tradnl" b="1" dirty="0"/>
              <a:t> XL. ...</a:t>
            </a:r>
            <a:endParaRPr lang="en-US" dirty="0"/>
          </a:p>
          <a:p>
            <a:endParaRPr lang="es-ES_tradnl" b="1" dirty="0" smtClean="0"/>
          </a:p>
          <a:p>
            <a:r>
              <a:rPr lang="es-ES_tradnl" b="1" dirty="0" smtClean="0"/>
              <a:t>XLI</a:t>
            </a:r>
            <a:r>
              <a:rPr lang="es-ES_tradnl" b="1" dirty="0"/>
              <a:t>.</a:t>
            </a:r>
            <a:r>
              <a:rPr lang="es-ES_tradnl" dirty="0"/>
              <a:t> 	De $150,000.00 a $300,000.00 a la establecida en la fracción XLV, por cada obligación de entregar información no cumplida.</a:t>
            </a:r>
            <a:endParaRPr lang="en-US" dirty="0"/>
          </a:p>
        </p:txBody>
      </p:sp>
      <p:sp>
        <p:nvSpPr>
          <p:cNvPr id="9" name="CuadroTexto 8"/>
          <p:cNvSpPr txBox="1"/>
          <p:nvPr/>
        </p:nvSpPr>
        <p:spPr>
          <a:xfrm>
            <a:off x="585140" y="5654829"/>
            <a:ext cx="5298074" cy="584775"/>
          </a:xfrm>
          <a:prstGeom prst="rect">
            <a:avLst/>
          </a:prstGeom>
          <a:noFill/>
        </p:spPr>
        <p:txBody>
          <a:bodyPr wrap="square" rtlCol="0">
            <a:spAutoFit/>
          </a:bodyPr>
          <a:lstStyle/>
          <a:p>
            <a:pPr algn="ctr"/>
            <a:r>
              <a:rPr lang="es-ES" sz="1600" b="1" dirty="0" smtClean="0">
                <a:latin typeface="Arial" panose="020B0604020202020204" pitchFamily="34" charset="0"/>
                <a:cs typeface="Arial" panose="020B0604020202020204" pitchFamily="34" charset="0"/>
              </a:rPr>
              <a:t>NUEVA MULTA POR OMITIR ENTREGA DE DOCUMENTACIÓN POR PARTE DEL CONTRATISTA</a:t>
            </a:r>
            <a:endParaRPr lang="en-US" sz="1600" b="1" dirty="0">
              <a:latin typeface="Arial" panose="020B0604020202020204" pitchFamily="34" charset="0"/>
              <a:cs typeface="Arial" panose="020B0604020202020204" pitchFamily="34" charset="0"/>
            </a:endParaRPr>
          </a:p>
        </p:txBody>
      </p:sp>
      <p:pic>
        <p:nvPicPr>
          <p:cNvPr id="3" name="Imagen 2"/>
          <p:cNvPicPr>
            <a:picLocks noChangeAspect="1"/>
          </p:cNvPicPr>
          <p:nvPr/>
        </p:nvPicPr>
        <p:blipFill>
          <a:blip r:embed="rId4"/>
          <a:stretch>
            <a:fillRect/>
          </a:stretch>
        </p:blipFill>
        <p:spPr>
          <a:xfrm>
            <a:off x="1694878" y="3746423"/>
            <a:ext cx="2657475" cy="1714500"/>
          </a:xfrm>
          <a:prstGeom prst="rect">
            <a:avLst/>
          </a:prstGeom>
        </p:spPr>
      </p:pic>
    </p:spTree>
    <p:extLst>
      <p:ext uri="{BB962C8B-B14F-4D97-AF65-F5344CB8AC3E}">
        <p14:creationId xmlns:p14="http://schemas.microsoft.com/office/powerpoint/2010/main" val="29387721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12 Conector recto"/>
          <p:cNvCxnSpPr/>
          <p:nvPr/>
        </p:nvCxnSpPr>
        <p:spPr>
          <a:xfrm>
            <a:off x="6849751" y="1262253"/>
            <a:ext cx="4248473"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 name="12 Conector recto"/>
          <p:cNvCxnSpPr/>
          <p:nvPr/>
        </p:nvCxnSpPr>
        <p:spPr>
          <a:xfrm>
            <a:off x="731790" y="6299915"/>
            <a:ext cx="5146496" cy="9061"/>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1471" y="5728269"/>
            <a:ext cx="2425295" cy="1129731"/>
          </a:xfrm>
          <a:prstGeom prst="rect">
            <a:avLst/>
          </a:prstGeom>
          <a:noFill/>
        </p:spPr>
      </p:pic>
      <p:pic>
        <p:nvPicPr>
          <p:cNvPr id="7" name="Picture 2" descr="INPC | Revista MCP">
            <a:extLst>
              <a:ext uri="{FF2B5EF4-FFF2-40B4-BE49-F238E27FC236}">
                <a16:creationId xmlns:a16="http://schemas.microsoft.com/office/drawing/2014/main" id="{3F40F4AA-ECCE-46DD-9D21-DA6D15D80E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151"/>
            <a:ext cx="3173627" cy="644942"/>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p:cNvSpPr txBox="1"/>
          <p:nvPr/>
        </p:nvSpPr>
        <p:spPr>
          <a:xfrm>
            <a:off x="6035040" y="598284"/>
            <a:ext cx="5810065" cy="461665"/>
          </a:xfrm>
          <a:prstGeom prst="rect">
            <a:avLst/>
          </a:prstGeom>
          <a:noFill/>
        </p:spPr>
        <p:txBody>
          <a:bodyPr wrap="square" rtlCol="0">
            <a:spAutoFit/>
          </a:bodyPr>
          <a:lstStyle/>
          <a:p>
            <a:pPr algn="ctr"/>
            <a:r>
              <a:rPr lang="es-ES" sz="2400" b="1" dirty="0" smtClean="0">
                <a:latin typeface="Arial" panose="020B0604020202020204" pitchFamily="34" charset="0"/>
                <a:cs typeface="Arial" panose="020B0604020202020204" pitchFamily="34" charset="0"/>
              </a:rPr>
              <a:t>CÓDIGO FISCAL DE LA FEDERACIÓN</a:t>
            </a:r>
            <a:endParaRPr lang="en-US" sz="2400" b="1" dirty="0">
              <a:latin typeface="Arial" panose="020B0604020202020204" pitchFamily="34" charset="0"/>
              <a:cs typeface="Arial" panose="020B0604020202020204" pitchFamily="34" charset="0"/>
            </a:endParaRPr>
          </a:p>
        </p:txBody>
      </p:sp>
      <p:sp>
        <p:nvSpPr>
          <p:cNvPr id="10" name="CuadroTexto 9"/>
          <p:cNvSpPr txBox="1"/>
          <p:nvPr/>
        </p:nvSpPr>
        <p:spPr>
          <a:xfrm>
            <a:off x="276044" y="1521192"/>
            <a:ext cx="4926891" cy="2031325"/>
          </a:xfrm>
          <a:prstGeom prst="rect">
            <a:avLst/>
          </a:prstGeom>
          <a:noFill/>
        </p:spPr>
        <p:txBody>
          <a:bodyPr wrap="square" rtlCol="0">
            <a:spAutoFit/>
          </a:bodyPr>
          <a:lstStyle/>
          <a:p>
            <a:pPr algn="ctr"/>
            <a:r>
              <a:rPr lang="es-ES" dirty="0" smtClean="0"/>
              <a:t>TEXTO ANTERIOR</a:t>
            </a:r>
          </a:p>
          <a:p>
            <a:pPr algn="ctr"/>
            <a:endParaRPr lang="es-ES" dirty="0"/>
          </a:p>
          <a:p>
            <a:pPr algn="just"/>
            <a:r>
              <a:rPr lang="es-ES_tradnl" b="1" dirty="0" smtClean="0"/>
              <a:t>Artículo 108.- ...</a:t>
            </a:r>
            <a:endParaRPr lang="en-US" dirty="0" smtClean="0"/>
          </a:p>
          <a:p>
            <a:pPr algn="just"/>
            <a:r>
              <a:rPr lang="es-ES_tradnl" b="1" dirty="0" smtClean="0"/>
              <a:t>...</a:t>
            </a:r>
            <a:endParaRPr lang="en-US" dirty="0" smtClean="0"/>
          </a:p>
          <a:p>
            <a:pPr algn="just"/>
            <a:r>
              <a:rPr lang="es-ES_tradnl" b="1" dirty="0" smtClean="0"/>
              <a:t>...</a:t>
            </a:r>
            <a:endParaRPr lang="en-US" dirty="0" smtClean="0"/>
          </a:p>
          <a:p>
            <a:pPr algn="just"/>
            <a:r>
              <a:rPr lang="es-ES_tradnl" b="1" dirty="0" smtClean="0"/>
              <a:t>a) </a:t>
            </a:r>
            <a:r>
              <a:rPr lang="es-ES_tradnl" dirty="0" smtClean="0"/>
              <a:t>a</a:t>
            </a:r>
            <a:r>
              <a:rPr lang="es-ES_tradnl" b="1" dirty="0" smtClean="0"/>
              <a:t> h) ...</a:t>
            </a:r>
            <a:endParaRPr lang="en-US" dirty="0" smtClean="0"/>
          </a:p>
          <a:p>
            <a:pPr algn="just"/>
            <a:r>
              <a:rPr lang="es-ES_tradnl" b="1" dirty="0" smtClean="0"/>
              <a:t>i)</a:t>
            </a:r>
            <a:r>
              <a:rPr lang="es-ES_tradnl" dirty="0" smtClean="0"/>
              <a:t> 	</a:t>
            </a:r>
            <a:r>
              <a:rPr lang="es-ES_tradnl" b="1" dirty="0" smtClean="0"/>
              <a:t>(Sin precedente)</a:t>
            </a:r>
            <a:endParaRPr lang="en-US" b="1" dirty="0"/>
          </a:p>
        </p:txBody>
      </p:sp>
      <p:sp>
        <p:nvSpPr>
          <p:cNvPr id="13" name="CuadroTexto 12"/>
          <p:cNvSpPr txBox="1"/>
          <p:nvPr/>
        </p:nvSpPr>
        <p:spPr>
          <a:xfrm>
            <a:off x="5878286" y="1708782"/>
            <a:ext cx="5816144" cy="3416320"/>
          </a:xfrm>
          <a:prstGeom prst="rect">
            <a:avLst/>
          </a:prstGeom>
          <a:noFill/>
        </p:spPr>
        <p:txBody>
          <a:bodyPr wrap="square" rtlCol="0">
            <a:spAutoFit/>
          </a:bodyPr>
          <a:lstStyle/>
          <a:p>
            <a:pPr algn="ctr"/>
            <a:r>
              <a:rPr lang="es-ES" dirty="0" smtClean="0"/>
              <a:t>TEXTO ACTUAL</a:t>
            </a:r>
          </a:p>
          <a:p>
            <a:pPr algn="ctr"/>
            <a:endParaRPr lang="es-ES" dirty="0"/>
          </a:p>
          <a:p>
            <a:pPr algn="just"/>
            <a:r>
              <a:rPr lang="es-ES_tradnl" b="1" dirty="0"/>
              <a:t>Artículo 108.- ...</a:t>
            </a:r>
            <a:endParaRPr lang="en-US" dirty="0"/>
          </a:p>
          <a:p>
            <a:pPr algn="just"/>
            <a:r>
              <a:rPr lang="es-ES_tradnl" b="1" dirty="0"/>
              <a:t>...</a:t>
            </a:r>
            <a:endParaRPr lang="en-US" dirty="0"/>
          </a:p>
          <a:p>
            <a:pPr algn="just"/>
            <a:r>
              <a:rPr lang="es-ES_tradnl" b="1" dirty="0" smtClean="0"/>
              <a:t>...</a:t>
            </a:r>
            <a:endParaRPr lang="en-US" dirty="0"/>
          </a:p>
          <a:p>
            <a:pPr algn="just"/>
            <a:r>
              <a:rPr lang="es-ES_tradnl" b="1" dirty="0"/>
              <a:t>a) </a:t>
            </a:r>
            <a:r>
              <a:rPr lang="es-ES_tradnl" dirty="0"/>
              <a:t>a</a:t>
            </a:r>
            <a:r>
              <a:rPr lang="es-ES_tradnl" b="1" dirty="0"/>
              <a:t> h) ...</a:t>
            </a:r>
            <a:endParaRPr lang="en-US" dirty="0"/>
          </a:p>
          <a:p>
            <a:pPr algn="just"/>
            <a:r>
              <a:rPr lang="es-ES_tradnl" b="1" dirty="0"/>
              <a:t>i)</a:t>
            </a:r>
            <a:r>
              <a:rPr lang="es-ES_tradnl" dirty="0"/>
              <a:t> 	Utilizar esquemas simulados de prestación de servicios especializados o la ejecución de obras especializadas, descritas en el artículo 15-D, penúltimo párrafo, de este Código, o realizar la subcontratación de personal a que se refiere el primer y segundo párrafos de dicho artículo.</a:t>
            </a:r>
            <a:endParaRPr lang="en-US" dirty="0"/>
          </a:p>
        </p:txBody>
      </p:sp>
      <p:sp>
        <p:nvSpPr>
          <p:cNvPr id="9" name="CuadroTexto 8"/>
          <p:cNvSpPr txBox="1"/>
          <p:nvPr/>
        </p:nvSpPr>
        <p:spPr>
          <a:xfrm>
            <a:off x="585140" y="5654829"/>
            <a:ext cx="5298074" cy="584775"/>
          </a:xfrm>
          <a:prstGeom prst="rect">
            <a:avLst/>
          </a:prstGeom>
          <a:noFill/>
        </p:spPr>
        <p:txBody>
          <a:bodyPr wrap="square" rtlCol="0">
            <a:spAutoFit/>
          </a:bodyPr>
          <a:lstStyle/>
          <a:p>
            <a:pPr algn="ctr"/>
            <a:r>
              <a:rPr lang="es-ES" sz="1600" b="1" dirty="0" smtClean="0">
                <a:latin typeface="Arial" panose="020B0604020202020204" pitchFamily="34" charset="0"/>
                <a:cs typeface="Arial" panose="020B0604020202020204" pitchFamily="34" charset="0"/>
              </a:rPr>
              <a:t>NUEVO DELITO EQUIPARABLE A LA</a:t>
            </a:r>
          </a:p>
          <a:p>
            <a:pPr algn="ctr"/>
            <a:r>
              <a:rPr lang="es-ES" sz="1600" b="1" dirty="0" smtClean="0">
                <a:latin typeface="Arial" panose="020B0604020202020204" pitchFamily="34" charset="0"/>
                <a:cs typeface="Arial" panose="020B0604020202020204" pitchFamily="34" charset="0"/>
              </a:rPr>
              <a:t>DEFRAUDACIÓN FISCAL</a:t>
            </a:r>
            <a:endParaRPr lang="en-US" sz="1600" b="1" dirty="0">
              <a:latin typeface="Arial" panose="020B0604020202020204" pitchFamily="34" charset="0"/>
              <a:cs typeface="Arial" panose="020B0604020202020204" pitchFamily="34" charset="0"/>
            </a:endParaRPr>
          </a:p>
        </p:txBody>
      </p:sp>
      <p:pic>
        <p:nvPicPr>
          <p:cNvPr id="11" name="Imagen 10"/>
          <p:cNvPicPr>
            <a:picLocks noChangeAspect="1"/>
          </p:cNvPicPr>
          <p:nvPr/>
        </p:nvPicPr>
        <p:blipFill>
          <a:blip r:embed="rId4"/>
          <a:stretch>
            <a:fillRect/>
          </a:stretch>
        </p:blipFill>
        <p:spPr>
          <a:xfrm>
            <a:off x="1623388" y="3760710"/>
            <a:ext cx="2714625" cy="1685925"/>
          </a:xfrm>
          <a:prstGeom prst="rect">
            <a:avLst/>
          </a:prstGeom>
        </p:spPr>
      </p:pic>
    </p:spTree>
    <p:extLst>
      <p:ext uri="{BB962C8B-B14F-4D97-AF65-F5344CB8AC3E}">
        <p14:creationId xmlns:p14="http://schemas.microsoft.com/office/powerpoint/2010/main" val="28275444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12 Conector recto"/>
          <p:cNvCxnSpPr/>
          <p:nvPr/>
        </p:nvCxnSpPr>
        <p:spPr>
          <a:xfrm>
            <a:off x="6849751" y="1262253"/>
            <a:ext cx="4248473"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 name="12 Conector recto"/>
          <p:cNvCxnSpPr/>
          <p:nvPr/>
        </p:nvCxnSpPr>
        <p:spPr>
          <a:xfrm>
            <a:off x="731790" y="6299915"/>
            <a:ext cx="5146496" cy="9061"/>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1471" y="5728269"/>
            <a:ext cx="2425295" cy="1129731"/>
          </a:xfrm>
          <a:prstGeom prst="rect">
            <a:avLst/>
          </a:prstGeom>
          <a:noFill/>
        </p:spPr>
      </p:pic>
      <p:pic>
        <p:nvPicPr>
          <p:cNvPr id="7" name="Picture 2" descr="INPC | Revista MCP">
            <a:extLst>
              <a:ext uri="{FF2B5EF4-FFF2-40B4-BE49-F238E27FC236}">
                <a16:creationId xmlns:a16="http://schemas.microsoft.com/office/drawing/2014/main" id="{3F40F4AA-ECCE-46DD-9D21-DA6D15D80E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151"/>
            <a:ext cx="3173627" cy="644942"/>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p:cNvSpPr txBox="1"/>
          <p:nvPr/>
        </p:nvSpPr>
        <p:spPr>
          <a:xfrm>
            <a:off x="6035040" y="598284"/>
            <a:ext cx="5810065" cy="461665"/>
          </a:xfrm>
          <a:prstGeom prst="rect">
            <a:avLst/>
          </a:prstGeom>
          <a:noFill/>
        </p:spPr>
        <p:txBody>
          <a:bodyPr wrap="square" rtlCol="0">
            <a:spAutoFit/>
          </a:bodyPr>
          <a:lstStyle/>
          <a:p>
            <a:pPr algn="ctr"/>
            <a:r>
              <a:rPr lang="es-ES" sz="2400" b="1" dirty="0" smtClean="0">
                <a:latin typeface="Arial" panose="020B0604020202020204" pitchFamily="34" charset="0"/>
                <a:cs typeface="Arial" panose="020B0604020202020204" pitchFamily="34" charset="0"/>
              </a:rPr>
              <a:t>IMPUESTO SOBRE LA RENTA</a:t>
            </a:r>
            <a:endParaRPr lang="en-US" sz="2400" b="1" dirty="0">
              <a:latin typeface="Arial" panose="020B0604020202020204" pitchFamily="34" charset="0"/>
              <a:cs typeface="Arial" panose="020B0604020202020204" pitchFamily="34" charset="0"/>
            </a:endParaRPr>
          </a:p>
        </p:txBody>
      </p:sp>
      <p:sp>
        <p:nvSpPr>
          <p:cNvPr id="10" name="CuadroTexto 9"/>
          <p:cNvSpPr txBox="1"/>
          <p:nvPr/>
        </p:nvSpPr>
        <p:spPr>
          <a:xfrm>
            <a:off x="276045" y="1521192"/>
            <a:ext cx="3793036" cy="1169551"/>
          </a:xfrm>
          <a:prstGeom prst="rect">
            <a:avLst/>
          </a:prstGeom>
          <a:noFill/>
        </p:spPr>
        <p:txBody>
          <a:bodyPr wrap="square" rtlCol="0">
            <a:spAutoFit/>
          </a:bodyPr>
          <a:lstStyle/>
          <a:p>
            <a:pPr algn="ctr"/>
            <a:r>
              <a:rPr lang="es-ES" dirty="0" smtClean="0"/>
              <a:t>TEXTO ANTERIOR</a:t>
            </a:r>
          </a:p>
          <a:p>
            <a:pPr algn="ctr"/>
            <a:endParaRPr lang="es-ES" dirty="0"/>
          </a:p>
          <a:p>
            <a:pPr lvl="0" indent="182563" algn="just" eaLnBrk="0" fontAlgn="base" hangingPunct="0">
              <a:spcBef>
                <a:spcPct val="0"/>
              </a:spcBef>
              <a:spcAft>
                <a:spcPct val="0"/>
              </a:spcAft>
            </a:pPr>
            <a:r>
              <a:rPr lang="es-ES_tradnl" altLang="en-US" b="1" dirty="0" smtClean="0">
                <a:ea typeface="Times New Roman" panose="02020603050405020304" pitchFamily="18" charset="0"/>
                <a:cs typeface="Arial" panose="020B0604020202020204" pitchFamily="34" charset="0"/>
              </a:rPr>
              <a:t>Artículo 27. (Tercer Párrafo F. V)</a:t>
            </a:r>
          </a:p>
          <a:p>
            <a:pPr lvl="0" indent="182563" algn="just" eaLnBrk="0" fontAlgn="base" hangingPunct="0">
              <a:spcBef>
                <a:spcPct val="0"/>
              </a:spcBef>
              <a:spcAft>
                <a:spcPct val="0"/>
              </a:spcAft>
            </a:pPr>
            <a:r>
              <a:rPr lang="es-ES_tradnl" altLang="en-US" sz="1600" b="1" dirty="0" smtClean="0">
                <a:cs typeface="Arial" panose="020B0604020202020204" pitchFamily="34" charset="0"/>
              </a:rPr>
              <a:t>(Sin precedente).</a:t>
            </a:r>
            <a:endParaRPr lang="en-US" altLang="en-US" sz="1600" dirty="0"/>
          </a:p>
        </p:txBody>
      </p:sp>
      <p:sp>
        <p:nvSpPr>
          <p:cNvPr id="13" name="CuadroTexto 12"/>
          <p:cNvSpPr txBox="1"/>
          <p:nvPr/>
        </p:nvSpPr>
        <p:spPr>
          <a:xfrm>
            <a:off x="4517136" y="1452750"/>
            <a:ext cx="7387606" cy="4278094"/>
          </a:xfrm>
          <a:prstGeom prst="rect">
            <a:avLst/>
          </a:prstGeom>
          <a:noFill/>
        </p:spPr>
        <p:txBody>
          <a:bodyPr wrap="square" rtlCol="0">
            <a:spAutoFit/>
          </a:bodyPr>
          <a:lstStyle/>
          <a:p>
            <a:pPr algn="ctr"/>
            <a:r>
              <a:rPr lang="es-ES" sz="1600" dirty="0" smtClean="0"/>
              <a:t>TEXTO ACTUAL</a:t>
            </a:r>
          </a:p>
          <a:p>
            <a:pPr algn="ctr"/>
            <a:endParaRPr lang="es-ES" sz="1600" dirty="0"/>
          </a:p>
          <a:p>
            <a:pPr lvl="0" indent="182563" algn="just" eaLnBrk="0" fontAlgn="base" hangingPunct="0">
              <a:spcBef>
                <a:spcPct val="0"/>
              </a:spcBef>
              <a:spcAft>
                <a:spcPct val="0"/>
              </a:spcAft>
            </a:pPr>
            <a:r>
              <a:rPr lang="es-ES_tradnl" altLang="en-US" sz="1600" b="1" dirty="0">
                <a:ea typeface="Times New Roman" panose="02020603050405020304" pitchFamily="18" charset="0"/>
                <a:cs typeface="Arial" panose="020B0604020202020204" pitchFamily="34" charset="0"/>
              </a:rPr>
              <a:t>Artículo 27. </a:t>
            </a:r>
            <a:r>
              <a:rPr lang="es-ES_tradnl" altLang="en-US" sz="1600" b="1" dirty="0" smtClean="0">
                <a:ea typeface="Times New Roman" panose="02020603050405020304" pitchFamily="18" charset="0"/>
                <a:cs typeface="Arial" panose="020B0604020202020204" pitchFamily="34" charset="0"/>
              </a:rPr>
              <a:t>(Tercer Párrafo F. V)</a:t>
            </a:r>
            <a:endParaRPr lang="en-US" altLang="en-US" sz="1600" dirty="0"/>
          </a:p>
          <a:p>
            <a:pPr lvl="0" indent="182563" algn="just" eaLnBrk="0" fontAlgn="base" hangingPunct="0">
              <a:spcBef>
                <a:spcPct val="0"/>
              </a:spcBef>
              <a:spcAft>
                <a:spcPct val="0"/>
              </a:spcAft>
            </a:pPr>
            <a:endParaRPr lang="en-US" altLang="en-US" sz="1600" dirty="0" smtClean="0">
              <a:ea typeface="Times New Roman" panose="02020603050405020304" pitchFamily="18" charset="0"/>
              <a:cs typeface="Arial" panose="020B0604020202020204" pitchFamily="34" charset="0"/>
            </a:endParaRPr>
          </a:p>
          <a:p>
            <a:pPr lvl="0" indent="182563" algn="just" eaLnBrk="0" fontAlgn="base" hangingPunct="0">
              <a:spcBef>
                <a:spcPct val="0"/>
              </a:spcBef>
              <a:spcAft>
                <a:spcPct val="0"/>
              </a:spcAft>
            </a:pPr>
            <a:r>
              <a:rPr lang="es-ES_tradnl" altLang="en-US" sz="1600" dirty="0" smtClean="0">
                <a:ea typeface="Times New Roman" panose="02020603050405020304" pitchFamily="18" charset="0"/>
                <a:cs typeface="Arial" panose="020B0604020202020204" pitchFamily="34" charset="0"/>
              </a:rPr>
              <a:t>Tratándose </a:t>
            </a:r>
            <a:r>
              <a:rPr lang="es-ES_tradnl" altLang="en-US" sz="1600" dirty="0">
                <a:ea typeface="Times New Roman" panose="02020603050405020304" pitchFamily="18" charset="0"/>
                <a:cs typeface="Arial" panose="020B0604020202020204" pitchFamily="34" charset="0"/>
              </a:rPr>
              <a:t>de la prestación de servicios especializados o de la ejecución de obras especializadas a que se refiere el artículo 15-D, tercer párrafo del Código Fiscal de la Federación, el contratante deberá verificar cuando se efectúe el pago de la contraprestación por el servicio recibido, que el contratista cuente con el registro a que se refiere el artículo 15 de la Ley Federal del Trabajo, asimismo, deberá obtener del contratista copia de los comprobantes fiscales por concepto de pago de salarios de los trabajadores con los que le hayan proporcionado el servicio o ejecutado la obra correspondiente, del recibo de pago expedido por institución bancaria por la declaración de entero de las retenciones de impuestos efectuadas a dichos trabajadores, del pago de las cuotas obrero patronales al Instituto Mexicano del Seguro Social, así como del pago de las aportaciones al Instituto del Fondo Nacional de la Vivienda para los Trabajadores. El contratista estará obligado a entregar al contratante los comprobantes y la información a que se refiere este párrafo.</a:t>
            </a:r>
            <a:endParaRPr kumimoji="0" lang="es-ES_tradnl" altLang="en-US" sz="1600" b="0" i="0" u="none" strike="noStrike" cap="none" normalizeH="0" baseline="0" dirty="0" smtClean="0">
              <a:ln>
                <a:noFill/>
              </a:ln>
              <a:solidFill>
                <a:schemeClr val="tx1"/>
              </a:solidFill>
              <a:effectLst/>
            </a:endParaRPr>
          </a:p>
        </p:txBody>
      </p:sp>
      <p:sp>
        <p:nvSpPr>
          <p:cNvPr id="9" name="CuadroTexto 8"/>
          <p:cNvSpPr txBox="1"/>
          <p:nvPr/>
        </p:nvSpPr>
        <p:spPr>
          <a:xfrm>
            <a:off x="420548" y="5755413"/>
            <a:ext cx="5298074" cy="553998"/>
          </a:xfrm>
          <a:prstGeom prst="rect">
            <a:avLst/>
          </a:prstGeom>
          <a:noFill/>
        </p:spPr>
        <p:txBody>
          <a:bodyPr wrap="square" rtlCol="0">
            <a:spAutoFit/>
          </a:bodyPr>
          <a:lstStyle/>
          <a:p>
            <a:pPr algn="ctr"/>
            <a:r>
              <a:rPr lang="es-ES" sz="1500" b="1" dirty="0" smtClean="0">
                <a:latin typeface="Arial" panose="020B0604020202020204" pitchFamily="34" charset="0"/>
                <a:cs typeface="Arial" panose="020B0604020202020204" pitchFamily="34" charset="0"/>
              </a:rPr>
              <a:t>REQUISITOS PARA DEDUCIR PAGOS</a:t>
            </a:r>
          </a:p>
          <a:p>
            <a:pPr algn="ctr"/>
            <a:r>
              <a:rPr lang="es-ES" sz="1500" b="1" dirty="0" smtClean="0">
                <a:latin typeface="Arial" panose="020B0604020202020204" pitchFamily="34" charset="0"/>
                <a:cs typeface="Arial" panose="020B0604020202020204" pitchFamily="34" charset="0"/>
              </a:rPr>
              <a:t>POR SUBCONTRATACIÓN ESPECIALIZADA</a:t>
            </a:r>
            <a:endParaRPr lang="en-US" sz="1500" b="1" dirty="0">
              <a:latin typeface="Arial" panose="020B0604020202020204" pitchFamily="34" charset="0"/>
              <a:cs typeface="Arial" panose="020B0604020202020204" pitchFamily="34" charset="0"/>
            </a:endParaRPr>
          </a:p>
        </p:txBody>
      </p:sp>
      <p:pic>
        <p:nvPicPr>
          <p:cNvPr id="12" name="Imagen 11"/>
          <p:cNvPicPr>
            <a:picLocks noChangeAspect="1"/>
          </p:cNvPicPr>
          <p:nvPr/>
        </p:nvPicPr>
        <p:blipFill>
          <a:blip r:embed="rId4"/>
          <a:stretch>
            <a:fillRect/>
          </a:stretch>
        </p:blipFill>
        <p:spPr>
          <a:xfrm>
            <a:off x="1101280" y="3235245"/>
            <a:ext cx="2619375" cy="1743075"/>
          </a:xfrm>
          <a:prstGeom prst="rect">
            <a:avLst/>
          </a:prstGeom>
        </p:spPr>
      </p:pic>
    </p:spTree>
    <p:extLst>
      <p:ext uri="{BB962C8B-B14F-4D97-AF65-F5344CB8AC3E}">
        <p14:creationId xmlns:p14="http://schemas.microsoft.com/office/powerpoint/2010/main" val="14873450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12 Conector recto"/>
          <p:cNvCxnSpPr/>
          <p:nvPr/>
        </p:nvCxnSpPr>
        <p:spPr>
          <a:xfrm>
            <a:off x="6849751" y="1262253"/>
            <a:ext cx="4248473"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 name="12 Conector recto"/>
          <p:cNvCxnSpPr/>
          <p:nvPr/>
        </p:nvCxnSpPr>
        <p:spPr>
          <a:xfrm>
            <a:off x="731790" y="6299915"/>
            <a:ext cx="5146496" cy="9061"/>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1471" y="5728269"/>
            <a:ext cx="2425295" cy="1129731"/>
          </a:xfrm>
          <a:prstGeom prst="rect">
            <a:avLst/>
          </a:prstGeom>
          <a:noFill/>
        </p:spPr>
      </p:pic>
      <p:pic>
        <p:nvPicPr>
          <p:cNvPr id="7" name="Picture 2" descr="INPC | Revista MCP">
            <a:extLst>
              <a:ext uri="{FF2B5EF4-FFF2-40B4-BE49-F238E27FC236}">
                <a16:creationId xmlns:a16="http://schemas.microsoft.com/office/drawing/2014/main" id="{3F40F4AA-ECCE-46DD-9D21-DA6D15D80E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151"/>
            <a:ext cx="3173627" cy="644942"/>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p:cNvSpPr txBox="1"/>
          <p:nvPr/>
        </p:nvSpPr>
        <p:spPr>
          <a:xfrm>
            <a:off x="6035040" y="598284"/>
            <a:ext cx="5810065" cy="461665"/>
          </a:xfrm>
          <a:prstGeom prst="rect">
            <a:avLst/>
          </a:prstGeom>
          <a:noFill/>
        </p:spPr>
        <p:txBody>
          <a:bodyPr wrap="square" rtlCol="0">
            <a:spAutoFit/>
          </a:bodyPr>
          <a:lstStyle/>
          <a:p>
            <a:pPr algn="ctr"/>
            <a:r>
              <a:rPr lang="es-ES" sz="2400" b="1" dirty="0" smtClean="0">
                <a:latin typeface="Arial" panose="020B0604020202020204" pitchFamily="34" charset="0"/>
                <a:cs typeface="Arial" panose="020B0604020202020204" pitchFamily="34" charset="0"/>
              </a:rPr>
              <a:t>IMPUESTO SOBRE LA RENTA</a:t>
            </a:r>
            <a:endParaRPr lang="en-US" sz="2400" b="1" dirty="0">
              <a:latin typeface="Arial" panose="020B0604020202020204" pitchFamily="34" charset="0"/>
              <a:cs typeface="Arial" panose="020B0604020202020204" pitchFamily="34" charset="0"/>
            </a:endParaRPr>
          </a:p>
        </p:txBody>
      </p:sp>
      <p:sp>
        <p:nvSpPr>
          <p:cNvPr id="10" name="CuadroTexto 9"/>
          <p:cNvSpPr txBox="1"/>
          <p:nvPr/>
        </p:nvSpPr>
        <p:spPr>
          <a:xfrm>
            <a:off x="276044" y="1521192"/>
            <a:ext cx="5018331" cy="2031325"/>
          </a:xfrm>
          <a:prstGeom prst="rect">
            <a:avLst/>
          </a:prstGeom>
          <a:noFill/>
        </p:spPr>
        <p:txBody>
          <a:bodyPr wrap="square" rtlCol="0">
            <a:spAutoFit/>
          </a:bodyPr>
          <a:lstStyle/>
          <a:p>
            <a:pPr algn="ctr"/>
            <a:r>
              <a:rPr lang="es-ES" dirty="0" smtClean="0"/>
              <a:t>TEXTO ANTERIOR</a:t>
            </a:r>
          </a:p>
          <a:p>
            <a:pPr algn="ctr"/>
            <a:endParaRPr lang="es-ES" dirty="0"/>
          </a:p>
          <a:p>
            <a:pPr lvl="0" indent="182563" algn="just" eaLnBrk="0" fontAlgn="base" hangingPunct="0">
              <a:spcBef>
                <a:spcPct val="0"/>
              </a:spcBef>
              <a:spcAft>
                <a:spcPct val="0"/>
              </a:spcAft>
            </a:pPr>
            <a:r>
              <a:rPr lang="es-ES_tradnl" altLang="en-US" b="1" dirty="0">
                <a:ea typeface="Times New Roman" panose="02020603050405020304" pitchFamily="18" charset="0"/>
                <a:cs typeface="Arial" panose="020B0604020202020204" pitchFamily="34" charset="0"/>
              </a:rPr>
              <a:t>Artículo 28. ...</a:t>
            </a:r>
          </a:p>
          <a:p>
            <a:pPr lvl="0" indent="182563" algn="just" eaLnBrk="0" fontAlgn="base" hangingPunct="0">
              <a:spcBef>
                <a:spcPct val="0"/>
              </a:spcBef>
              <a:spcAft>
                <a:spcPct val="0"/>
              </a:spcAft>
            </a:pPr>
            <a:endParaRPr kumimoji="0" lang="en-US" altLang="en-US" b="0" i="0" u="none" strike="noStrike" cap="none" normalizeH="0" baseline="0" dirty="0" smtClean="0">
              <a:ln>
                <a:noFill/>
              </a:ln>
              <a:solidFill>
                <a:schemeClr val="tx1"/>
              </a:solidFill>
              <a:effectLst/>
            </a:endParaRPr>
          </a:p>
          <a:p>
            <a:pPr lvl="0" indent="182563" algn="just" eaLnBrk="0" fontAlgn="base" hangingPunct="0">
              <a:spcBef>
                <a:spcPct val="0"/>
              </a:spcBef>
              <a:spcAft>
                <a:spcPct val="0"/>
              </a:spcAft>
            </a:pPr>
            <a:r>
              <a:rPr lang="es-ES_tradnl" altLang="en-US" b="1" dirty="0">
                <a:ea typeface="Times New Roman" panose="02020603050405020304" pitchFamily="18" charset="0"/>
                <a:cs typeface="Arial" panose="020B0604020202020204" pitchFamily="34" charset="0"/>
              </a:rPr>
              <a:t>I. </a:t>
            </a:r>
            <a:r>
              <a:rPr lang="es-ES_tradnl" altLang="en-US" dirty="0">
                <a:ea typeface="Times New Roman" panose="02020603050405020304" pitchFamily="18" charset="0"/>
                <a:cs typeface="Arial" panose="020B0604020202020204" pitchFamily="34" charset="0"/>
              </a:rPr>
              <a:t>a</a:t>
            </a:r>
            <a:r>
              <a:rPr lang="es-ES_tradnl" altLang="en-US" b="1" dirty="0">
                <a:ea typeface="Times New Roman" panose="02020603050405020304" pitchFamily="18" charset="0"/>
                <a:cs typeface="Arial" panose="020B0604020202020204" pitchFamily="34" charset="0"/>
              </a:rPr>
              <a:t> XXXII. ...</a:t>
            </a:r>
            <a:endParaRPr kumimoji="0" lang="en-US" altLang="en-US" b="0" i="0" u="none" strike="noStrike" cap="none" normalizeH="0" baseline="0" dirty="0" smtClean="0">
              <a:ln>
                <a:noFill/>
              </a:ln>
              <a:solidFill>
                <a:schemeClr val="tx1"/>
              </a:solidFill>
              <a:effectLst/>
            </a:endParaRPr>
          </a:p>
          <a:p>
            <a:pPr lvl="0" indent="182563" algn="just" eaLnBrk="0" fontAlgn="base" hangingPunct="0">
              <a:spcBef>
                <a:spcPct val="0"/>
              </a:spcBef>
              <a:spcAft>
                <a:spcPct val="0"/>
              </a:spcAft>
            </a:pPr>
            <a:endParaRPr lang="es-ES_tradnl" altLang="en-US" b="1" dirty="0">
              <a:ea typeface="Times New Roman" panose="02020603050405020304" pitchFamily="18" charset="0"/>
              <a:cs typeface="Arial" panose="020B0604020202020204" pitchFamily="34" charset="0"/>
            </a:endParaRPr>
          </a:p>
          <a:p>
            <a:pPr lvl="0" indent="182563" algn="just" eaLnBrk="0" fontAlgn="base" hangingPunct="0">
              <a:spcBef>
                <a:spcPct val="0"/>
              </a:spcBef>
              <a:spcAft>
                <a:spcPct val="0"/>
              </a:spcAft>
            </a:pPr>
            <a:r>
              <a:rPr lang="es-ES_tradnl" altLang="en-US" b="1" dirty="0">
                <a:ea typeface="Times New Roman" panose="02020603050405020304" pitchFamily="18" charset="0"/>
                <a:cs typeface="Arial" panose="020B0604020202020204" pitchFamily="34" charset="0"/>
              </a:rPr>
              <a:t>XXXIII.</a:t>
            </a:r>
            <a:r>
              <a:rPr lang="es-ES_tradnl" altLang="en-US" dirty="0">
                <a:ea typeface="Times New Roman" panose="02020603050405020304" pitchFamily="18" charset="0"/>
                <a:cs typeface="Arial" panose="020B0604020202020204" pitchFamily="34" charset="0"/>
              </a:rPr>
              <a:t> </a:t>
            </a:r>
            <a:r>
              <a:rPr lang="es-ES_tradnl" altLang="en-US" b="1" dirty="0" smtClean="0">
                <a:ea typeface="Times New Roman" panose="02020603050405020304" pitchFamily="18" charset="0"/>
                <a:cs typeface="Arial" panose="020B0604020202020204" pitchFamily="34" charset="0"/>
              </a:rPr>
              <a:t>(Sin precedente).</a:t>
            </a:r>
            <a:endParaRPr kumimoji="0" lang="es-ES_tradnl" altLang="en-US" b="1" i="0" u="none" strike="noStrike" cap="none" normalizeH="0" baseline="0" dirty="0" smtClean="0">
              <a:ln>
                <a:noFill/>
              </a:ln>
              <a:solidFill>
                <a:schemeClr val="tx1"/>
              </a:solidFill>
              <a:effectLst/>
            </a:endParaRPr>
          </a:p>
        </p:txBody>
      </p:sp>
      <p:sp>
        <p:nvSpPr>
          <p:cNvPr id="13" name="CuadroTexto 12"/>
          <p:cNvSpPr txBox="1"/>
          <p:nvPr/>
        </p:nvSpPr>
        <p:spPr>
          <a:xfrm>
            <a:off x="5513832" y="1626486"/>
            <a:ext cx="6354334" cy="2523768"/>
          </a:xfrm>
          <a:prstGeom prst="rect">
            <a:avLst/>
          </a:prstGeom>
          <a:noFill/>
        </p:spPr>
        <p:txBody>
          <a:bodyPr wrap="square" rtlCol="0">
            <a:spAutoFit/>
          </a:bodyPr>
          <a:lstStyle/>
          <a:p>
            <a:pPr algn="ctr"/>
            <a:r>
              <a:rPr lang="es-ES" sz="1600" dirty="0" smtClean="0"/>
              <a:t>TEXTO ACTUAL</a:t>
            </a:r>
          </a:p>
          <a:p>
            <a:pPr algn="ctr"/>
            <a:endParaRPr lang="es-ES" sz="1600" dirty="0"/>
          </a:p>
          <a:p>
            <a:pPr lvl="0" indent="182563" algn="just" eaLnBrk="0" fontAlgn="base" hangingPunct="0">
              <a:spcBef>
                <a:spcPct val="0"/>
              </a:spcBef>
              <a:spcAft>
                <a:spcPct val="0"/>
              </a:spcAft>
            </a:pPr>
            <a:r>
              <a:rPr kumimoji="0" lang="es-ES_tradnl" altLang="en-US" b="1"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Artículo 28. ...</a:t>
            </a:r>
          </a:p>
          <a:p>
            <a:pPr lvl="0" indent="182563" algn="just" eaLnBrk="0" fontAlgn="base" hangingPunct="0">
              <a:spcBef>
                <a:spcPct val="0"/>
              </a:spcBef>
              <a:spcAft>
                <a:spcPct val="0"/>
              </a:spcAft>
            </a:pPr>
            <a:endParaRPr kumimoji="0" lang="en-US" altLang="en-US" b="0" i="0" u="none" strike="noStrike" cap="none" normalizeH="0" baseline="0" dirty="0" smtClean="0">
              <a:ln>
                <a:noFill/>
              </a:ln>
              <a:solidFill>
                <a:schemeClr val="tx1"/>
              </a:solidFill>
              <a:effectLst/>
            </a:endParaRPr>
          </a:p>
          <a:p>
            <a:pPr lvl="0" indent="182563" algn="just" eaLnBrk="0" fontAlgn="base" hangingPunct="0">
              <a:spcBef>
                <a:spcPct val="0"/>
              </a:spcBef>
              <a:spcAft>
                <a:spcPct val="0"/>
              </a:spcAft>
            </a:pPr>
            <a:r>
              <a:rPr kumimoji="0" lang="es-ES_tradnl" altLang="en-US" b="1"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I. </a:t>
            </a:r>
            <a:r>
              <a:rPr kumimoji="0" lang="es-ES_tradnl" altLang="en-US"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a</a:t>
            </a:r>
            <a:r>
              <a:rPr kumimoji="0" lang="es-ES_tradnl" altLang="en-US" b="1"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XXXII. ...</a:t>
            </a:r>
            <a:endParaRPr kumimoji="0" lang="en-US" altLang="en-US" b="0" i="0" u="none" strike="noStrike" cap="none" normalizeH="0" baseline="0" dirty="0" smtClean="0">
              <a:ln>
                <a:noFill/>
              </a:ln>
              <a:solidFill>
                <a:schemeClr val="tx1"/>
              </a:solidFill>
              <a:effectLst/>
            </a:endParaRPr>
          </a:p>
          <a:p>
            <a:pPr lvl="0" indent="182563" algn="just" eaLnBrk="0" fontAlgn="base" hangingPunct="0">
              <a:spcBef>
                <a:spcPct val="0"/>
              </a:spcBef>
              <a:spcAft>
                <a:spcPct val="0"/>
              </a:spcAft>
            </a:pPr>
            <a:endParaRPr kumimoji="0" lang="es-ES_tradnl" altLang="en-US" b="1"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endParaRPr>
          </a:p>
          <a:p>
            <a:pPr lvl="0" indent="182563" algn="just" eaLnBrk="0" fontAlgn="base" hangingPunct="0">
              <a:spcBef>
                <a:spcPct val="0"/>
              </a:spcBef>
              <a:spcAft>
                <a:spcPct val="0"/>
              </a:spcAft>
            </a:pPr>
            <a:r>
              <a:rPr kumimoji="0" lang="es-ES_tradnl" altLang="en-US" b="1"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XXXIII.</a:t>
            </a:r>
            <a:r>
              <a:rPr kumimoji="0" lang="es-ES_tradnl" altLang="en-US"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Los pagos que se realicen en los supuestos señalados en el artículo 15-D, primer y segundo párrafos del Código Fiscal de la Federación.</a:t>
            </a:r>
            <a:endParaRPr kumimoji="0" lang="es-ES_tradnl" altLang="en-US" b="0" i="0" u="none" strike="noStrike" cap="none" normalizeH="0" baseline="0" dirty="0" smtClean="0">
              <a:ln>
                <a:noFill/>
              </a:ln>
              <a:solidFill>
                <a:schemeClr val="tx1"/>
              </a:solidFill>
              <a:effectLst/>
            </a:endParaRPr>
          </a:p>
        </p:txBody>
      </p:sp>
      <p:sp>
        <p:nvSpPr>
          <p:cNvPr id="9" name="CuadroTexto 8"/>
          <p:cNvSpPr txBox="1"/>
          <p:nvPr/>
        </p:nvSpPr>
        <p:spPr>
          <a:xfrm>
            <a:off x="420548" y="5755413"/>
            <a:ext cx="5298074" cy="553998"/>
          </a:xfrm>
          <a:prstGeom prst="rect">
            <a:avLst/>
          </a:prstGeom>
          <a:noFill/>
        </p:spPr>
        <p:txBody>
          <a:bodyPr wrap="square" rtlCol="0">
            <a:spAutoFit/>
          </a:bodyPr>
          <a:lstStyle/>
          <a:p>
            <a:pPr algn="ctr"/>
            <a:r>
              <a:rPr lang="es-ES" sz="1500" b="1" dirty="0" smtClean="0">
                <a:latin typeface="Arial" panose="020B0604020202020204" pitchFamily="34" charset="0"/>
                <a:cs typeface="Arial" panose="020B0604020202020204" pitchFamily="34" charset="0"/>
              </a:rPr>
              <a:t>PAGOS NO DEDUCIBLES</a:t>
            </a:r>
          </a:p>
          <a:p>
            <a:pPr algn="ctr"/>
            <a:r>
              <a:rPr lang="es-ES" sz="1500" b="1" dirty="0" smtClean="0">
                <a:latin typeface="Arial" panose="020B0604020202020204" pitchFamily="34" charset="0"/>
                <a:cs typeface="Arial" panose="020B0604020202020204" pitchFamily="34" charset="0"/>
              </a:rPr>
              <a:t>POR SUBCONTRATACIÓN NO ESPECIALIZADA</a:t>
            </a:r>
            <a:endParaRPr lang="en-US" sz="1500" b="1" dirty="0">
              <a:latin typeface="Arial" panose="020B0604020202020204" pitchFamily="34" charset="0"/>
              <a:cs typeface="Arial" panose="020B0604020202020204" pitchFamily="34" charset="0"/>
            </a:endParaRPr>
          </a:p>
        </p:txBody>
      </p:sp>
      <p:pic>
        <p:nvPicPr>
          <p:cNvPr id="11" name="Imagen 10"/>
          <p:cNvPicPr>
            <a:picLocks noChangeAspect="1"/>
          </p:cNvPicPr>
          <p:nvPr/>
        </p:nvPicPr>
        <p:blipFill>
          <a:blip r:embed="rId4"/>
          <a:stretch>
            <a:fillRect/>
          </a:stretch>
        </p:blipFill>
        <p:spPr>
          <a:xfrm>
            <a:off x="2411158" y="3739565"/>
            <a:ext cx="2505075" cy="1828800"/>
          </a:xfrm>
          <a:prstGeom prst="rect">
            <a:avLst/>
          </a:prstGeom>
        </p:spPr>
      </p:pic>
    </p:spTree>
    <p:extLst>
      <p:ext uri="{BB962C8B-B14F-4D97-AF65-F5344CB8AC3E}">
        <p14:creationId xmlns:p14="http://schemas.microsoft.com/office/powerpoint/2010/main" val="21045188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12 Conector recto"/>
          <p:cNvCxnSpPr/>
          <p:nvPr/>
        </p:nvCxnSpPr>
        <p:spPr>
          <a:xfrm>
            <a:off x="6849751" y="1262253"/>
            <a:ext cx="4248473"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 name="12 Conector recto"/>
          <p:cNvCxnSpPr/>
          <p:nvPr/>
        </p:nvCxnSpPr>
        <p:spPr>
          <a:xfrm>
            <a:off x="731790" y="6299915"/>
            <a:ext cx="5146496" cy="9061"/>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1471" y="5728269"/>
            <a:ext cx="2425295" cy="1129731"/>
          </a:xfrm>
          <a:prstGeom prst="rect">
            <a:avLst/>
          </a:prstGeom>
          <a:noFill/>
        </p:spPr>
      </p:pic>
      <p:pic>
        <p:nvPicPr>
          <p:cNvPr id="7" name="Picture 2" descr="INPC | Revista MCP">
            <a:extLst>
              <a:ext uri="{FF2B5EF4-FFF2-40B4-BE49-F238E27FC236}">
                <a16:creationId xmlns:a16="http://schemas.microsoft.com/office/drawing/2014/main" id="{3F40F4AA-ECCE-46DD-9D21-DA6D15D80E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151"/>
            <a:ext cx="3173627" cy="644942"/>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p:cNvSpPr txBox="1"/>
          <p:nvPr/>
        </p:nvSpPr>
        <p:spPr>
          <a:xfrm>
            <a:off x="6035040" y="598284"/>
            <a:ext cx="5810065" cy="461665"/>
          </a:xfrm>
          <a:prstGeom prst="rect">
            <a:avLst/>
          </a:prstGeom>
          <a:noFill/>
        </p:spPr>
        <p:txBody>
          <a:bodyPr wrap="square" rtlCol="0">
            <a:spAutoFit/>
          </a:bodyPr>
          <a:lstStyle/>
          <a:p>
            <a:pPr algn="ctr"/>
            <a:r>
              <a:rPr lang="es-ES" sz="2400" b="1" dirty="0" smtClean="0">
                <a:latin typeface="Arial" panose="020B0604020202020204" pitchFamily="34" charset="0"/>
                <a:cs typeface="Arial" panose="020B0604020202020204" pitchFamily="34" charset="0"/>
              </a:rPr>
              <a:t>IMPUESTO AL VALOR AGREGADO</a:t>
            </a:r>
            <a:endParaRPr lang="en-US" sz="2400" b="1" dirty="0">
              <a:latin typeface="Arial" panose="020B0604020202020204" pitchFamily="34" charset="0"/>
              <a:cs typeface="Arial" panose="020B0604020202020204" pitchFamily="34" charset="0"/>
            </a:endParaRPr>
          </a:p>
        </p:txBody>
      </p:sp>
      <p:sp>
        <p:nvSpPr>
          <p:cNvPr id="10" name="CuadroTexto 9"/>
          <p:cNvSpPr txBox="1"/>
          <p:nvPr/>
        </p:nvSpPr>
        <p:spPr>
          <a:xfrm>
            <a:off x="276044" y="1530336"/>
            <a:ext cx="7569508" cy="4570482"/>
          </a:xfrm>
          <a:prstGeom prst="rect">
            <a:avLst/>
          </a:prstGeom>
          <a:noFill/>
        </p:spPr>
        <p:txBody>
          <a:bodyPr wrap="square" rtlCol="0">
            <a:spAutoFit/>
          </a:bodyPr>
          <a:lstStyle/>
          <a:p>
            <a:pPr algn="ctr"/>
            <a:r>
              <a:rPr lang="es-ES" dirty="0" smtClean="0"/>
              <a:t>TEXTO ANTERIOR</a:t>
            </a:r>
          </a:p>
          <a:p>
            <a:pPr algn="ctr"/>
            <a:endParaRPr lang="es-ES" dirty="0"/>
          </a:p>
          <a:p>
            <a:pPr algn="just"/>
            <a:r>
              <a:rPr lang="x-none" sz="1700" b="1" dirty="0"/>
              <a:t>Artículo 1o.-A.- </a:t>
            </a:r>
            <a:r>
              <a:rPr lang="x-none" sz="1700" dirty="0"/>
              <a:t>Están obligados a efectuar la retención del impuesto que se les traslade, los contribuyentes que se ubiquen en alguno de los siguientes supuestos</a:t>
            </a:r>
            <a:r>
              <a:rPr lang="x-none" sz="1700" dirty="0" smtClean="0"/>
              <a:t>:</a:t>
            </a:r>
            <a:endParaRPr lang="es-ES" sz="1700" dirty="0" smtClean="0"/>
          </a:p>
          <a:p>
            <a:pPr algn="just"/>
            <a:endParaRPr lang="es-ES" sz="1700" dirty="0"/>
          </a:p>
          <a:p>
            <a:pPr algn="just"/>
            <a:r>
              <a:rPr lang="es-ES_tradnl" sz="1700" b="1" dirty="0" smtClean="0"/>
              <a:t>I. </a:t>
            </a:r>
            <a:r>
              <a:rPr lang="es-ES_tradnl" sz="1700" dirty="0" smtClean="0"/>
              <a:t>a</a:t>
            </a:r>
            <a:r>
              <a:rPr lang="es-ES_tradnl" sz="1700" b="1" dirty="0" smtClean="0"/>
              <a:t> III. ...</a:t>
            </a:r>
            <a:endParaRPr lang="en-US" sz="1700" dirty="0" smtClean="0"/>
          </a:p>
          <a:p>
            <a:pPr algn="just"/>
            <a:endParaRPr lang="es-ES_tradnl" sz="1700" b="1" dirty="0" smtClean="0"/>
          </a:p>
          <a:p>
            <a:pPr algn="just"/>
            <a:r>
              <a:rPr lang="es-ES_tradnl" sz="1700" b="1" dirty="0" smtClean="0"/>
              <a:t>IV. </a:t>
            </a:r>
            <a:r>
              <a:rPr lang="x-none" sz="1700" dirty="0"/>
              <a:t>Sean personas morales o personas físicas con actividades empresariales, que reciban servicios a través de los cuales se pongan a disposición del contratante o de una parte relacionada de éste, personal que desempeñe sus funciones en las instalaciones del contratante o de una parte relacionada de éste, o incluso fuera de éstas, estén o no bajo la dirección, supervisión, coordinación o dependencia del contratante, independientemente de la denominación que se le dé a la obligación contractual. En este caso la retención se hará por el 6% del valor de la contraprestación efectivamente pagada.</a:t>
            </a:r>
            <a:endParaRPr lang="en-US" sz="1700" dirty="0"/>
          </a:p>
          <a:p>
            <a:pPr algn="just"/>
            <a:endParaRPr lang="en-US" sz="1700" dirty="0"/>
          </a:p>
          <a:p>
            <a:pPr algn="just"/>
            <a:r>
              <a:rPr lang="x-none" sz="1700" dirty="0"/>
              <a:t> </a:t>
            </a:r>
            <a:endParaRPr lang="en-US" sz="1700" dirty="0"/>
          </a:p>
        </p:txBody>
      </p:sp>
      <p:sp>
        <p:nvSpPr>
          <p:cNvPr id="13" name="CuadroTexto 12"/>
          <p:cNvSpPr txBox="1"/>
          <p:nvPr/>
        </p:nvSpPr>
        <p:spPr>
          <a:xfrm>
            <a:off x="7936992" y="1626486"/>
            <a:ext cx="3931174" cy="2246769"/>
          </a:xfrm>
          <a:prstGeom prst="rect">
            <a:avLst/>
          </a:prstGeom>
          <a:noFill/>
        </p:spPr>
        <p:txBody>
          <a:bodyPr wrap="square" rtlCol="0">
            <a:spAutoFit/>
          </a:bodyPr>
          <a:lstStyle/>
          <a:p>
            <a:pPr algn="ctr"/>
            <a:r>
              <a:rPr lang="es-ES" sz="1600" dirty="0" smtClean="0"/>
              <a:t>TEXTO ACTUAL</a:t>
            </a:r>
          </a:p>
          <a:p>
            <a:pPr algn="ctr"/>
            <a:endParaRPr lang="es-ES" sz="1600" dirty="0"/>
          </a:p>
          <a:p>
            <a:r>
              <a:rPr lang="es-ES_tradnl" b="1" dirty="0"/>
              <a:t>Artículo 1o.-A.- </a:t>
            </a:r>
            <a:r>
              <a:rPr lang="es-ES_tradnl" b="1" dirty="0" smtClean="0"/>
              <a:t>...</a:t>
            </a:r>
          </a:p>
          <a:p>
            <a:endParaRPr lang="en-US" dirty="0"/>
          </a:p>
          <a:p>
            <a:r>
              <a:rPr lang="es-ES_tradnl" b="1" dirty="0" smtClean="0"/>
              <a:t>I</a:t>
            </a:r>
            <a:r>
              <a:rPr lang="es-ES_tradnl" b="1" dirty="0"/>
              <a:t>. </a:t>
            </a:r>
            <a:r>
              <a:rPr lang="es-ES_tradnl" dirty="0"/>
              <a:t>a</a:t>
            </a:r>
            <a:r>
              <a:rPr lang="es-ES_tradnl" b="1" dirty="0"/>
              <a:t> III. ...</a:t>
            </a:r>
            <a:endParaRPr lang="en-US" dirty="0"/>
          </a:p>
          <a:p>
            <a:endParaRPr lang="es-ES_tradnl" b="1" dirty="0" smtClean="0"/>
          </a:p>
          <a:p>
            <a:endParaRPr lang="es-ES_tradnl" b="1" dirty="0" smtClean="0"/>
          </a:p>
          <a:p>
            <a:r>
              <a:rPr lang="es-ES_tradnl" b="1" dirty="0" smtClean="0"/>
              <a:t>IV</a:t>
            </a:r>
            <a:r>
              <a:rPr lang="es-ES_tradnl" b="1" dirty="0"/>
              <a:t>. (Se deroga).</a:t>
            </a:r>
            <a:endParaRPr lang="en-US" dirty="0"/>
          </a:p>
        </p:txBody>
      </p:sp>
      <p:sp>
        <p:nvSpPr>
          <p:cNvPr id="9" name="CuadroTexto 8"/>
          <p:cNvSpPr txBox="1"/>
          <p:nvPr/>
        </p:nvSpPr>
        <p:spPr>
          <a:xfrm>
            <a:off x="420548" y="5755413"/>
            <a:ext cx="5298074" cy="553998"/>
          </a:xfrm>
          <a:prstGeom prst="rect">
            <a:avLst/>
          </a:prstGeom>
          <a:noFill/>
        </p:spPr>
        <p:txBody>
          <a:bodyPr wrap="square" rtlCol="0">
            <a:spAutoFit/>
          </a:bodyPr>
          <a:lstStyle/>
          <a:p>
            <a:pPr algn="ctr"/>
            <a:r>
              <a:rPr lang="es-ES" sz="1500" b="1" dirty="0" smtClean="0">
                <a:latin typeface="Arial" panose="020B0604020202020204" pitchFamily="34" charset="0"/>
                <a:cs typeface="Arial" panose="020B0604020202020204" pitchFamily="34" charset="0"/>
              </a:rPr>
              <a:t>SE ELIMINA LA RETENCIÓN DEL 6% POR</a:t>
            </a:r>
          </a:p>
          <a:p>
            <a:pPr algn="ctr"/>
            <a:r>
              <a:rPr lang="es-ES" sz="1500" b="1" dirty="0" smtClean="0">
                <a:latin typeface="Arial" panose="020B0604020202020204" pitchFamily="34" charset="0"/>
                <a:cs typeface="Arial" panose="020B0604020202020204" pitchFamily="34" charset="0"/>
              </a:rPr>
              <a:t>PAGOS DE SUBCONTRATACIÓN </a:t>
            </a:r>
            <a:endParaRPr lang="en-US" sz="1500" b="1" dirty="0">
              <a:latin typeface="Arial" panose="020B0604020202020204" pitchFamily="34" charset="0"/>
              <a:cs typeface="Arial" panose="020B0604020202020204" pitchFamily="34" charset="0"/>
            </a:endParaRPr>
          </a:p>
        </p:txBody>
      </p:sp>
      <p:pic>
        <p:nvPicPr>
          <p:cNvPr id="50178" name="Picture 2" descr="Retención de IVA ¿también a las personas morales? | ID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40958" y="4141937"/>
            <a:ext cx="2043160" cy="1359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00580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12 Conector recto"/>
          <p:cNvCxnSpPr/>
          <p:nvPr/>
        </p:nvCxnSpPr>
        <p:spPr>
          <a:xfrm>
            <a:off x="6849751" y="1262253"/>
            <a:ext cx="4248473"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 name="12 Conector recto"/>
          <p:cNvCxnSpPr/>
          <p:nvPr/>
        </p:nvCxnSpPr>
        <p:spPr>
          <a:xfrm>
            <a:off x="731790" y="6299915"/>
            <a:ext cx="5146496" cy="9061"/>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1471" y="5728269"/>
            <a:ext cx="2425295" cy="1129731"/>
          </a:xfrm>
          <a:prstGeom prst="rect">
            <a:avLst/>
          </a:prstGeom>
          <a:noFill/>
        </p:spPr>
      </p:pic>
      <p:pic>
        <p:nvPicPr>
          <p:cNvPr id="7" name="Picture 2" descr="INPC | Revista MCP">
            <a:extLst>
              <a:ext uri="{FF2B5EF4-FFF2-40B4-BE49-F238E27FC236}">
                <a16:creationId xmlns:a16="http://schemas.microsoft.com/office/drawing/2014/main" id="{3F40F4AA-ECCE-46DD-9D21-DA6D15D80E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151"/>
            <a:ext cx="3173627" cy="644942"/>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p:cNvSpPr txBox="1"/>
          <p:nvPr/>
        </p:nvSpPr>
        <p:spPr>
          <a:xfrm>
            <a:off x="6035040" y="598284"/>
            <a:ext cx="5810065" cy="461665"/>
          </a:xfrm>
          <a:prstGeom prst="rect">
            <a:avLst/>
          </a:prstGeom>
          <a:noFill/>
        </p:spPr>
        <p:txBody>
          <a:bodyPr wrap="square" rtlCol="0">
            <a:spAutoFit/>
          </a:bodyPr>
          <a:lstStyle/>
          <a:p>
            <a:pPr algn="ctr"/>
            <a:r>
              <a:rPr lang="es-ES" sz="2400" b="1" dirty="0" smtClean="0">
                <a:latin typeface="Arial" panose="020B0604020202020204" pitchFamily="34" charset="0"/>
                <a:cs typeface="Arial" panose="020B0604020202020204" pitchFamily="34" charset="0"/>
              </a:rPr>
              <a:t>IMPUESTO AL VALOR AGREGADO</a:t>
            </a:r>
            <a:endParaRPr lang="en-US" sz="2400" b="1" dirty="0">
              <a:latin typeface="Arial" panose="020B0604020202020204" pitchFamily="34" charset="0"/>
              <a:cs typeface="Arial" panose="020B0604020202020204" pitchFamily="34" charset="0"/>
            </a:endParaRPr>
          </a:p>
        </p:txBody>
      </p:sp>
      <p:sp>
        <p:nvSpPr>
          <p:cNvPr id="10" name="CuadroTexto 9"/>
          <p:cNvSpPr txBox="1"/>
          <p:nvPr/>
        </p:nvSpPr>
        <p:spPr>
          <a:xfrm>
            <a:off x="276044" y="1530336"/>
            <a:ext cx="5923588" cy="2308324"/>
          </a:xfrm>
          <a:prstGeom prst="rect">
            <a:avLst/>
          </a:prstGeom>
          <a:noFill/>
        </p:spPr>
        <p:txBody>
          <a:bodyPr wrap="square" rtlCol="0">
            <a:spAutoFit/>
          </a:bodyPr>
          <a:lstStyle/>
          <a:p>
            <a:pPr algn="ctr"/>
            <a:r>
              <a:rPr lang="es-ES" dirty="0" smtClean="0"/>
              <a:t>TEXTO ANTERIOR</a:t>
            </a:r>
          </a:p>
          <a:p>
            <a:pPr algn="ctr"/>
            <a:endParaRPr lang="es-ES" dirty="0"/>
          </a:p>
          <a:p>
            <a:pPr lvl="0" indent="182563" algn="just" eaLnBrk="0" fontAlgn="base" hangingPunct="0">
              <a:spcBef>
                <a:spcPct val="0"/>
              </a:spcBef>
              <a:spcAft>
                <a:spcPct val="0"/>
              </a:spcAft>
            </a:pPr>
            <a:r>
              <a:rPr lang="es-ES_tradnl" altLang="en-US" b="1" dirty="0" smtClean="0">
                <a:ea typeface="Times New Roman" panose="02020603050405020304" pitchFamily="18" charset="0"/>
                <a:cs typeface="Arial" panose="020B0604020202020204" pitchFamily="34" charset="0"/>
              </a:rPr>
              <a:t>Artículo 4o.- ...</a:t>
            </a:r>
            <a:endParaRPr kumimoji="0" lang="en-US" altLang="en-US" b="0" i="0" u="none" strike="noStrike" cap="none" normalizeH="0" baseline="0" dirty="0" smtClean="0">
              <a:ln>
                <a:noFill/>
              </a:ln>
              <a:solidFill>
                <a:schemeClr val="tx1"/>
              </a:solidFill>
              <a:effectLst/>
            </a:endParaRPr>
          </a:p>
          <a:p>
            <a:pPr lvl="0" indent="182563" algn="just" eaLnBrk="0" fontAlgn="base" hangingPunct="0">
              <a:spcBef>
                <a:spcPct val="0"/>
              </a:spcBef>
              <a:spcAft>
                <a:spcPct val="0"/>
              </a:spcAft>
            </a:pPr>
            <a:r>
              <a:rPr lang="es-ES_tradnl" altLang="en-US" b="1" dirty="0" smtClean="0">
                <a:ea typeface="Times New Roman" panose="02020603050405020304" pitchFamily="18" charset="0"/>
                <a:cs typeface="Arial" panose="020B0604020202020204" pitchFamily="34" charset="0"/>
              </a:rPr>
              <a:t>...</a:t>
            </a:r>
            <a:endParaRPr kumimoji="0" lang="en-US" altLang="en-US" b="0" i="0" u="none" strike="noStrike" cap="none" normalizeH="0" baseline="0" dirty="0" smtClean="0">
              <a:ln>
                <a:noFill/>
              </a:ln>
              <a:solidFill>
                <a:schemeClr val="tx1"/>
              </a:solidFill>
              <a:effectLst/>
            </a:endParaRPr>
          </a:p>
          <a:p>
            <a:pPr lvl="0" indent="182563" algn="just" eaLnBrk="0" fontAlgn="base" hangingPunct="0">
              <a:spcBef>
                <a:spcPct val="0"/>
              </a:spcBef>
              <a:spcAft>
                <a:spcPct val="0"/>
              </a:spcAft>
            </a:pPr>
            <a:endParaRPr lang="es-ES_tradnl" altLang="en-US" dirty="0" smtClean="0">
              <a:ea typeface="Times New Roman" panose="02020603050405020304" pitchFamily="18" charset="0"/>
              <a:cs typeface="Arial" panose="020B0604020202020204" pitchFamily="34" charset="0"/>
            </a:endParaRPr>
          </a:p>
          <a:p>
            <a:pPr lvl="0" indent="182563" algn="just" eaLnBrk="0" fontAlgn="base" hangingPunct="0">
              <a:spcBef>
                <a:spcPct val="0"/>
              </a:spcBef>
              <a:spcAft>
                <a:spcPct val="0"/>
              </a:spcAft>
            </a:pPr>
            <a:r>
              <a:rPr lang="es-ES" altLang="en-US" b="1" dirty="0" smtClean="0">
                <a:ea typeface="Times New Roman" panose="02020603050405020304" pitchFamily="18" charset="0"/>
                <a:cs typeface="Arial" panose="020B0604020202020204" pitchFamily="34" charset="0"/>
              </a:rPr>
              <a:t>(Sin precedente)</a:t>
            </a:r>
            <a:endParaRPr kumimoji="0" lang="en-US" altLang="en-US" b="1" i="0" u="none" strike="noStrike" cap="none" normalizeH="0" baseline="0" dirty="0" smtClean="0">
              <a:ln>
                <a:noFill/>
              </a:ln>
              <a:solidFill>
                <a:schemeClr val="tx1"/>
              </a:solidFill>
              <a:effectLst/>
            </a:endParaRPr>
          </a:p>
          <a:p>
            <a:pPr algn="just"/>
            <a:endParaRPr lang="en-US" dirty="0"/>
          </a:p>
          <a:p>
            <a:pPr algn="just"/>
            <a:r>
              <a:rPr lang="x-none" dirty="0"/>
              <a:t> </a:t>
            </a:r>
            <a:endParaRPr lang="en-US" dirty="0"/>
          </a:p>
        </p:txBody>
      </p:sp>
      <p:sp>
        <p:nvSpPr>
          <p:cNvPr id="13" name="CuadroTexto 12"/>
          <p:cNvSpPr txBox="1"/>
          <p:nvPr/>
        </p:nvSpPr>
        <p:spPr>
          <a:xfrm>
            <a:off x="5321808" y="1653918"/>
            <a:ext cx="6454918" cy="2031325"/>
          </a:xfrm>
          <a:prstGeom prst="rect">
            <a:avLst/>
          </a:prstGeom>
          <a:noFill/>
        </p:spPr>
        <p:txBody>
          <a:bodyPr wrap="square" rtlCol="0">
            <a:spAutoFit/>
          </a:bodyPr>
          <a:lstStyle/>
          <a:p>
            <a:pPr algn="ctr"/>
            <a:r>
              <a:rPr lang="es-ES" dirty="0" smtClean="0"/>
              <a:t>TEXTO ACTUAL</a:t>
            </a:r>
          </a:p>
          <a:p>
            <a:pPr algn="ctr"/>
            <a:endParaRPr lang="es-ES" dirty="0"/>
          </a:p>
          <a:p>
            <a:pPr lvl="0" indent="182563" algn="just" eaLnBrk="0" fontAlgn="base" hangingPunct="0">
              <a:spcBef>
                <a:spcPct val="0"/>
              </a:spcBef>
              <a:spcAft>
                <a:spcPct val="0"/>
              </a:spcAft>
            </a:pPr>
            <a:r>
              <a:rPr lang="es-ES_tradnl" altLang="en-US" b="1" dirty="0">
                <a:ea typeface="Times New Roman" panose="02020603050405020304" pitchFamily="18" charset="0"/>
                <a:cs typeface="Arial" panose="020B0604020202020204" pitchFamily="34" charset="0"/>
              </a:rPr>
              <a:t>Artículo 4o.- ...</a:t>
            </a:r>
            <a:endParaRPr kumimoji="0" lang="en-US" altLang="en-US" b="0" i="0" u="none" strike="noStrike" cap="none" normalizeH="0" baseline="0" dirty="0" smtClean="0">
              <a:ln>
                <a:noFill/>
              </a:ln>
              <a:solidFill>
                <a:schemeClr val="tx1"/>
              </a:solidFill>
              <a:effectLst/>
            </a:endParaRPr>
          </a:p>
          <a:p>
            <a:pPr lvl="0" indent="182563" algn="just" eaLnBrk="0" fontAlgn="base" hangingPunct="0">
              <a:spcBef>
                <a:spcPct val="0"/>
              </a:spcBef>
              <a:spcAft>
                <a:spcPct val="0"/>
              </a:spcAft>
            </a:pPr>
            <a:r>
              <a:rPr lang="es-ES_tradnl" altLang="en-US" b="1" dirty="0">
                <a:ea typeface="Times New Roman" panose="02020603050405020304" pitchFamily="18" charset="0"/>
                <a:cs typeface="Arial" panose="020B0604020202020204" pitchFamily="34" charset="0"/>
              </a:rPr>
              <a:t>...</a:t>
            </a:r>
            <a:endParaRPr kumimoji="0" lang="en-US" altLang="en-US" b="0" i="0" u="none" strike="noStrike" cap="none" normalizeH="0" baseline="0" dirty="0" smtClean="0">
              <a:ln>
                <a:noFill/>
              </a:ln>
              <a:solidFill>
                <a:schemeClr val="tx1"/>
              </a:solidFill>
              <a:effectLst/>
            </a:endParaRPr>
          </a:p>
          <a:p>
            <a:pPr lvl="0" indent="182563" algn="just" eaLnBrk="0" fontAlgn="base" hangingPunct="0">
              <a:spcBef>
                <a:spcPct val="0"/>
              </a:spcBef>
              <a:spcAft>
                <a:spcPct val="0"/>
              </a:spcAft>
            </a:pPr>
            <a:r>
              <a:rPr lang="es-ES_tradnl" altLang="en-US" dirty="0">
                <a:ea typeface="Times New Roman" panose="02020603050405020304" pitchFamily="18" charset="0"/>
                <a:cs typeface="Arial" panose="020B0604020202020204" pitchFamily="34" charset="0"/>
              </a:rPr>
              <a:t>El impuesto que se traslade por los servicios a que se refiere el artículo 15-D, primer y segundo párrafos del Código Fiscal de la Federación, no será acreditable en los términos de la presente Ley.</a:t>
            </a:r>
            <a:endParaRPr kumimoji="0" lang="en-US" altLang="en-US" b="0" i="0" u="none" strike="noStrike" cap="none" normalizeH="0" baseline="0" dirty="0" smtClean="0">
              <a:ln>
                <a:noFill/>
              </a:ln>
              <a:solidFill>
                <a:schemeClr val="tx1"/>
              </a:solidFill>
              <a:effectLst/>
            </a:endParaRPr>
          </a:p>
        </p:txBody>
      </p:sp>
      <p:sp>
        <p:nvSpPr>
          <p:cNvPr id="9" name="CuadroTexto 8"/>
          <p:cNvSpPr txBox="1"/>
          <p:nvPr/>
        </p:nvSpPr>
        <p:spPr>
          <a:xfrm>
            <a:off x="283464" y="5673117"/>
            <a:ext cx="6172200" cy="553998"/>
          </a:xfrm>
          <a:prstGeom prst="rect">
            <a:avLst/>
          </a:prstGeom>
          <a:noFill/>
        </p:spPr>
        <p:txBody>
          <a:bodyPr wrap="square" rtlCol="0">
            <a:spAutoFit/>
          </a:bodyPr>
          <a:lstStyle/>
          <a:p>
            <a:pPr algn="ctr"/>
            <a:r>
              <a:rPr lang="es-ES" sz="1500" b="1" dirty="0" smtClean="0">
                <a:latin typeface="Arial" panose="020B0604020202020204" pitchFamily="34" charset="0"/>
                <a:cs typeface="Arial" panose="020B0604020202020204" pitchFamily="34" charset="0"/>
              </a:rPr>
              <a:t>PÉRDIDA DEL DERECHO PARA ACREDITAR EL</a:t>
            </a:r>
          </a:p>
          <a:p>
            <a:pPr algn="ctr"/>
            <a:r>
              <a:rPr lang="es-ES" sz="1500" b="1" dirty="0" smtClean="0">
                <a:latin typeface="Arial" panose="020B0604020202020204" pitchFamily="34" charset="0"/>
                <a:cs typeface="Arial" panose="020B0604020202020204" pitchFamily="34" charset="0"/>
              </a:rPr>
              <a:t>IVA POR PAGOS DE SUBCONTRATACIÓN NO ESPECIALIZADA  </a:t>
            </a:r>
            <a:endParaRPr lang="en-US" sz="1500" b="1" dirty="0">
              <a:latin typeface="Arial" panose="020B0604020202020204" pitchFamily="34" charset="0"/>
              <a:cs typeface="Arial" panose="020B0604020202020204" pitchFamily="34" charset="0"/>
            </a:endParaRPr>
          </a:p>
        </p:txBody>
      </p:sp>
      <p:sp>
        <p:nvSpPr>
          <p:cNvPr id="2" name="Rectangle 1"/>
          <p:cNvSpPr>
            <a:spLocks noChangeArrowheads="1"/>
          </p:cNvSpPr>
          <p:nvPr/>
        </p:nvSpPr>
        <p:spPr bwMode="auto">
          <a:xfrm>
            <a:off x="5863244" y="113184"/>
            <a:ext cx="465512"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825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82563" algn="just" defTabSz="914400" rtl="0" eaLnBrk="0" fontAlgn="base" latinLnBrk="0" hangingPunct="0">
              <a:lnSpc>
                <a:spcPct val="100000"/>
              </a:lnSpc>
              <a:spcBef>
                <a:spcPct val="0"/>
              </a:spcBef>
              <a:spcAft>
                <a:spcPct val="0"/>
              </a:spcAft>
              <a:buClrTx/>
              <a:buSzTx/>
              <a:buFontTx/>
              <a:buNone/>
              <a:tabLst/>
            </a:pPr>
            <a:r>
              <a:rPr kumimoji="0" lang="es-ES_tradnl" altLang="en-US" sz="9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kumimoji="0" lang="es-ES_tradnl"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11" name="Imagen 10"/>
          <p:cNvPicPr>
            <a:picLocks noChangeAspect="1"/>
          </p:cNvPicPr>
          <p:nvPr/>
        </p:nvPicPr>
        <p:blipFill>
          <a:blip r:embed="rId4"/>
          <a:stretch>
            <a:fillRect/>
          </a:stretch>
        </p:blipFill>
        <p:spPr>
          <a:xfrm>
            <a:off x="1649627" y="3813428"/>
            <a:ext cx="3048000" cy="1504950"/>
          </a:xfrm>
          <a:prstGeom prst="rect">
            <a:avLst/>
          </a:prstGeom>
        </p:spPr>
      </p:pic>
    </p:spTree>
    <p:extLst>
      <p:ext uri="{BB962C8B-B14F-4D97-AF65-F5344CB8AC3E}">
        <p14:creationId xmlns:p14="http://schemas.microsoft.com/office/powerpoint/2010/main" val="14435956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12 Conector recto"/>
          <p:cNvCxnSpPr/>
          <p:nvPr/>
        </p:nvCxnSpPr>
        <p:spPr>
          <a:xfrm>
            <a:off x="6849751" y="1262253"/>
            <a:ext cx="4248473"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 name="12 Conector recto"/>
          <p:cNvCxnSpPr/>
          <p:nvPr/>
        </p:nvCxnSpPr>
        <p:spPr>
          <a:xfrm>
            <a:off x="731790" y="6299915"/>
            <a:ext cx="5146496" cy="9061"/>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1471" y="5728269"/>
            <a:ext cx="2425295" cy="1129731"/>
          </a:xfrm>
          <a:prstGeom prst="rect">
            <a:avLst/>
          </a:prstGeom>
          <a:noFill/>
        </p:spPr>
      </p:pic>
      <p:pic>
        <p:nvPicPr>
          <p:cNvPr id="7" name="Picture 2" descr="INPC | Revista MCP">
            <a:extLst>
              <a:ext uri="{FF2B5EF4-FFF2-40B4-BE49-F238E27FC236}">
                <a16:creationId xmlns:a16="http://schemas.microsoft.com/office/drawing/2014/main" id="{3F40F4AA-ECCE-46DD-9D21-DA6D15D80E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151"/>
            <a:ext cx="3173627" cy="644942"/>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p:cNvSpPr txBox="1"/>
          <p:nvPr/>
        </p:nvSpPr>
        <p:spPr>
          <a:xfrm>
            <a:off x="6651345" y="653148"/>
            <a:ext cx="4718272" cy="461665"/>
          </a:xfrm>
          <a:prstGeom prst="rect">
            <a:avLst/>
          </a:prstGeom>
          <a:noFill/>
        </p:spPr>
        <p:txBody>
          <a:bodyPr wrap="square" rtlCol="0">
            <a:spAutoFit/>
          </a:bodyPr>
          <a:lstStyle/>
          <a:p>
            <a:r>
              <a:rPr lang="es-ES" sz="2400" b="1" dirty="0" smtClean="0">
                <a:latin typeface="Arial" panose="020B0604020202020204" pitchFamily="34" charset="0"/>
                <a:cs typeface="Arial" panose="020B0604020202020204" pitchFamily="34" charset="0"/>
              </a:rPr>
              <a:t>LEY FEDERAL DEL TRABAJO</a:t>
            </a:r>
            <a:endParaRPr lang="en-US" sz="2400" b="1" dirty="0">
              <a:latin typeface="Arial" panose="020B0604020202020204" pitchFamily="34" charset="0"/>
              <a:cs typeface="Arial" panose="020B0604020202020204" pitchFamily="34" charset="0"/>
            </a:endParaRPr>
          </a:p>
        </p:txBody>
      </p:sp>
      <p:sp>
        <p:nvSpPr>
          <p:cNvPr id="10" name="CuadroTexto 9"/>
          <p:cNvSpPr txBox="1"/>
          <p:nvPr/>
        </p:nvSpPr>
        <p:spPr>
          <a:xfrm>
            <a:off x="276045" y="1380230"/>
            <a:ext cx="5357004" cy="4247317"/>
          </a:xfrm>
          <a:prstGeom prst="rect">
            <a:avLst/>
          </a:prstGeom>
          <a:noFill/>
        </p:spPr>
        <p:txBody>
          <a:bodyPr wrap="square" rtlCol="0">
            <a:spAutoFit/>
          </a:bodyPr>
          <a:lstStyle/>
          <a:p>
            <a:pPr algn="ctr"/>
            <a:r>
              <a:rPr lang="es-ES" dirty="0" smtClean="0"/>
              <a:t>TEXTO ANTERIOR</a:t>
            </a:r>
          </a:p>
          <a:p>
            <a:pPr algn="ctr"/>
            <a:endParaRPr lang="es-ES" dirty="0"/>
          </a:p>
          <a:p>
            <a:pPr algn="just"/>
            <a:r>
              <a:rPr lang="es-MX" b="1" dirty="0"/>
              <a:t>Artículo 14.- </a:t>
            </a:r>
            <a:r>
              <a:rPr lang="es-MX" dirty="0"/>
              <a:t>Las personas que utilicen intermediarios para la contratación de trabajadores serán responsables de las obligaciones que deriven de esta Ley y de los servicios prestados.</a:t>
            </a:r>
            <a:endParaRPr lang="en-US" dirty="0"/>
          </a:p>
          <a:p>
            <a:pPr algn="just"/>
            <a:r>
              <a:rPr lang="x-none" dirty="0"/>
              <a:t> </a:t>
            </a:r>
            <a:endParaRPr lang="en-US" dirty="0"/>
          </a:p>
          <a:p>
            <a:pPr algn="just"/>
            <a:r>
              <a:rPr lang="es-MX" dirty="0"/>
              <a:t>Los trabajadores tendrán los derechos siguientes:</a:t>
            </a:r>
            <a:endParaRPr lang="en-US" dirty="0"/>
          </a:p>
          <a:p>
            <a:pPr algn="just"/>
            <a:r>
              <a:rPr lang="es-MX" b="1" dirty="0" smtClean="0"/>
              <a:t>I</a:t>
            </a:r>
            <a:r>
              <a:rPr lang="es-MX" b="1" dirty="0"/>
              <a:t>.</a:t>
            </a:r>
            <a:r>
              <a:rPr lang="es-MX" dirty="0"/>
              <a:t> 	Prestarán sus servicios en las mismas condiciones de trabajo y tendrán los mismos derechos que correspondan a los trabajadores que ejecuten trabajos similares en la empresa o establecimiento; y</a:t>
            </a:r>
            <a:endParaRPr lang="en-US" dirty="0"/>
          </a:p>
          <a:p>
            <a:pPr algn="just"/>
            <a:r>
              <a:rPr lang="x-none" dirty="0"/>
              <a:t> </a:t>
            </a:r>
            <a:r>
              <a:rPr lang="es-MX" b="1" dirty="0" smtClean="0"/>
              <a:t>II</a:t>
            </a:r>
            <a:r>
              <a:rPr lang="es-MX" b="1" dirty="0"/>
              <a:t>.</a:t>
            </a:r>
            <a:r>
              <a:rPr lang="es-MX" dirty="0"/>
              <a:t> 	Los intermediarios no podrán recibir ninguna retribución o comisión con cargo a los salarios de los trabajadores.</a:t>
            </a:r>
            <a:endParaRPr lang="en-US" dirty="0"/>
          </a:p>
        </p:txBody>
      </p:sp>
      <p:sp>
        <p:nvSpPr>
          <p:cNvPr id="13" name="CuadroTexto 12"/>
          <p:cNvSpPr txBox="1"/>
          <p:nvPr/>
        </p:nvSpPr>
        <p:spPr>
          <a:xfrm>
            <a:off x="5736566" y="1385986"/>
            <a:ext cx="6150634" cy="5139869"/>
          </a:xfrm>
          <a:prstGeom prst="rect">
            <a:avLst/>
          </a:prstGeom>
          <a:noFill/>
        </p:spPr>
        <p:txBody>
          <a:bodyPr wrap="square" rtlCol="0">
            <a:spAutoFit/>
          </a:bodyPr>
          <a:lstStyle/>
          <a:p>
            <a:pPr algn="ctr"/>
            <a:r>
              <a:rPr lang="es-ES" dirty="0" smtClean="0"/>
              <a:t>TEXTO ACTUAL</a:t>
            </a:r>
          </a:p>
          <a:p>
            <a:pPr algn="ctr"/>
            <a:endParaRPr lang="es-ES" dirty="0"/>
          </a:p>
          <a:p>
            <a:pPr algn="just"/>
            <a:r>
              <a:rPr lang="es-ES_tradnl" b="1" dirty="0"/>
              <a:t>Artículo 14.-</a:t>
            </a:r>
            <a:r>
              <a:rPr lang="es-ES_tradnl" dirty="0"/>
              <a:t> La subcontratación de servicios especializados o de ejecución de obras especializadas deberá formalizarse mediante contrato por escrito en el que se señale el objeto de los servicios a proporcionar o las obras a ejecutar, así como el número aproximado de trabajadores que participarán en el cumplimiento de dicho contrato</a:t>
            </a:r>
            <a:r>
              <a:rPr lang="es-ES_tradnl" dirty="0" smtClean="0"/>
              <a:t>.</a:t>
            </a:r>
          </a:p>
          <a:p>
            <a:pPr algn="just"/>
            <a:endParaRPr lang="en-US" dirty="0"/>
          </a:p>
          <a:p>
            <a:pPr algn="just"/>
            <a:r>
              <a:rPr lang="es-ES_tradnl" dirty="0"/>
              <a:t>La persona física o moral que subcontrate servicios especializados o la ejecución de obras especializadas con una contratista que incumpla con las obligaciones que deriven de las relaciones con sus trabajadores, será responsable solidaria en relación con los trabajadores utilizados para dichas contrataciones.</a:t>
            </a:r>
            <a:endParaRPr lang="en-US" dirty="0"/>
          </a:p>
          <a:p>
            <a:pPr algn="just"/>
            <a:endParaRPr lang="es-ES_tradnl" sz="2000" dirty="0" smtClean="0"/>
          </a:p>
          <a:p>
            <a:pPr algn="just"/>
            <a:endParaRPr lang="en-US" sz="2000" dirty="0"/>
          </a:p>
          <a:p>
            <a:pPr algn="just"/>
            <a:endParaRPr lang="en-US" dirty="0"/>
          </a:p>
        </p:txBody>
      </p:sp>
      <p:sp>
        <p:nvSpPr>
          <p:cNvPr id="11" name="CuadroTexto 10"/>
          <p:cNvSpPr txBox="1"/>
          <p:nvPr/>
        </p:nvSpPr>
        <p:spPr>
          <a:xfrm>
            <a:off x="498878" y="5580828"/>
            <a:ext cx="5298074" cy="707886"/>
          </a:xfrm>
          <a:prstGeom prst="rect">
            <a:avLst/>
          </a:prstGeom>
          <a:noFill/>
        </p:spPr>
        <p:txBody>
          <a:bodyPr wrap="square" rtlCol="0">
            <a:spAutoFit/>
          </a:bodyPr>
          <a:lstStyle/>
          <a:p>
            <a:pPr algn="ctr"/>
            <a:r>
              <a:rPr lang="es-ES" sz="2000" b="1" dirty="0" smtClean="0">
                <a:latin typeface="Arial" panose="020B0604020202020204" pitchFamily="34" charset="0"/>
                <a:cs typeface="Arial" panose="020B0604020202020204" pitchFamily="34" charset="0"/>
              </a:rPr>
              <a:t>LA SUBCONTRATACIÓN ESPECIALIZADA</a:t>
            </a:r>
          </a:p>
          <a:p>
            <a:pPr algn="ctr"/>
            <a:r>
              <a:rPr lang="es-ES" sz="2000" b="1" dirty="0" smtClean="0">
                <a:latin typeface="Arial" panose="020B0604020202020204" pitchFamily="34" charset="0"/>
                <a:cs typeface="Arial" panose="020B0604020202020204" pitchFamily="34" charset="0"/>
              </a:rPr>
              <a:t>DEBE FORMALIZARSE POR ESCRITO</a:t>
            </a: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45740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12 Conector recto"/>
          <p:cNvCxnSpPr/>
          <p:nvPr/>
        </p:nvCxnSpPr>
        <p:spPr>
          <a:xfrm>
            <a:off x="6849751" y="1262253"/>
            <a:ext cx="4248473"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 name="12 Conector recto"/>
          <p:cNvCxnSpPr/>
          <p:nvPr/>
        </p:nvCxnSpPr>
        <p:spPr>
          <a:xfrm>
            <a:off x="731790" y="6299915"/>
            <a:ext cx="5146496" cy="9061"/>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1471" y="5728269"/>
            <a:ext cx="2425295" cy="1129731"/>
          </a:xfrm>
          <a:prstGeom prst="rect">
            <a:avLst/>
          </a:prstGeom>
          <a:noFill/>
        </p:spPr>
      </p:pic>
      <p:pic>
        <p:nvPicPr>
          <p:cNvPr id="7" name="Picture 2" descr="INPC | Revista MCP">
            <a:extLst>
              <a:ext uri="{FF2B5EF4-FFF2-40B4-BE49-F238E27FC236}">
                <a16:creationId xmlns:a16="http://schemas.microsoft.com/office/drawing/2014/main" id="{3F40F4AA-ECCE-46DD-9D21-DA6D15D80E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151"/>
            <a:ext cx="3173627" cy="644942"/>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p:cNvSpPr txBox="1"/>
          <p:nvPr/>
        </p:nvSpPr>
        <p:spPr>
          <a:xfrm>
            <a:off x="6035040" y="598284"/>
            <a:ext cx="5810065" cy="461665"/>
          </a:xfrm>
          <a:prstGeom prst="rect">
            <a:avLst/>
          </a:prstGeom>
          <a:noFill/>
        </p:spPr>
        <p:txBody>
          <a:bodyPr wrap="square" rtlCol="0">
            <a:spAutoFit/>
          </a:bodyPr>
          <a:lstStyle/>
          <a:p>
            <a:pPr algn="ctr"/>
            <a:r>
              <a:rPr lang="es-ES" sz="2400" b="1" dirty="0" smtClean="0">
                <a:latin typeface="Arial" panose="020B0604020202020204" pitchFamily="34" charset="0"/>
                <a:cs typeface="Arial" panose="020B0604020202020204" pitchFamily="34" charset="0"/>
              </a:rPr>
              <a:t>IMPUESTO AL VALOR AGREGADO</a:t>
            </a:r>
            <a:endParaRPr lang="en-US" sz="2400" b="1" dirty="0">
              <a:latin typeface="Arial" panose="020B0604020202020204" pitchFamily="34" charset="0"/>
              <a:cs typeface="Arial" panose="020B0604020202020204" pitchFamily="34" charset="0"/>
            </a:endParaRPr>
          </a:p>
        </p:txBody>
      </p:sp>
      <p:sp>
        <p:nvSpPr>
          <p:cNvPr id="10" name="CuadroTexto 9"/>
          <p:cNvSpPr txBox="1"/>
          <p:nvPr/>
        </p:nvSpPr>
        <p:spPr>
          <a:xfrm>
            <a:off x="276044" y="1530336"/>
            <a:ext cx="2534889" cy="1938992"/>
          </a:xfrm>
          <a:prstGeom prst="rect">
            <a:avLst/>
          </a:prstGeom>
          <a:noFill/>
        </p:spPr>
        <p:txBody>
          <a:bodyPr wrap="square" rtlCol="0">
            <a:spAutoFit/>
          </a:bodyPr>
          <a:lstStyle/>
          <a:p>
            <a:pPr algn="ctr"/>
            <a:r>
              <a:rPr lang="es-ES" sz="1500" dirty="0" smtClean="0"/>
              <a:t>TEXTO ANTERIOR</a:t>
            </a:r>
          </a:p>
          <a:p>
            <a:pPr algn="ctr"/>
            <a:endParaRPr lang="es-ES" sz="1500" dirty="0"/>
          </a:p>
          <a:p>
            <a:pPr lvl="0" indent="182563" algn="just" eaLnBrk="0" fontAlgn="base" hangingPunct="0">
              <a:spcBef>
                <a:spcPct val="0"/>
              </a:spcBef>
              <a:spcAft>
                <a:spcPct val="0"/>
              </a:spcAft>
            </a:pPr>
            <a:r>
              <a:rPr lang="es-ES_tradnl" altLang="en-US" sz="1500" b="1" dirty="0" smtClean="0">
                <a:ea typeface="Times New Roman" panose="02020603050405020304" pitchFamily="18" charset="0"/>
                <a:cs typeface="Arial" panose="020B0604020202020204" pitchFamily="34" charset="0"/>
              </a:rPr>
              <a:t>Artículo 5o.- </a:t>
            </a:r>
            <a:r>
              <a:rPr lang="es-ES_tradnl" altLang="en-US" sz="1500" dirty="0" smtClean="0">
                <a:ea typeface="Times New Roman" panose="02020603050405020304" pitchFamily="18" charset="0"/>
                <a:cs typeface="Arial" panose="020B0604020202020204" pitchFamily="34" charset="0"/>
              </a:rPr>
              <a:t>...</a:t>
            </a:r>
            <a:endParaRPr kumimoji="0" lang="en-US" altLang="en-US" sz="1500" b="0" i="0" u="none" strike="noStrike" cap="none" normalizeH="0" baseline="0" dirty="0" smtClean="0">
              <a:ln>
                <a:noFill/>
              </a:ln>
              <a:solidFill>
                <a:schemeClr val="tx1"/>
              </a:solidFill>
              <a:effectLst/>
            </a:endParaRPr>
          </a:p>
          <a:p>
            <a:pPr lvl="0" indent="182563" algn="just" eaLnBrk="0" fontAlgn="base" hangingPunct="0">
              <a:spcBef>
                <a:spcPct val="0"/>
              </a:spcBef>
              <a:spcAft>
                <a:spcPct val="0"/>
              </a:spcAft>
            </a:pPr>
            <a:r>
              <a:rPr lang="es-ES_tradnl" altLang="en-US" sz="1500" b="1" dirty="0" smtClean="0">
                <a:ea typeface="Times New Roman" panose="02020603050405020304" pitchFamily="18" charset="0"/>
                <a:cs typeface="Arial" panose="020B0604020202020204" pitchFamily="34" charset="0"/>
              </a:rPr>
              <a:t>I. ...</a:t>
            </a:r>
            <a:endParaRPr kumimoji="0" lang="en-US" altLang="en-US" sz="1500" b="0" i="0" u="none" strike="noStrike" cap="none" normalizeH="0" baseline="0" dirty="0" smtClean="0">
              <a:ln>
                <a:noFill/>
              </a:ln>
              <a:solidFill>
                <a:schemeClr val="tx1"/>
              </a:solidFill>
              <a:effectLst/>
            </a:endParaRPr>
          </a:p>
          <a:p>
            <a:pPr lvl="0" indent="182563" algn="just" eaLnBrk="0" fontAlgn="base" hangingPunct="0">
              <a:spcBef>
                <a:spcPct val="0"/>
              </a:spcBef>
              <a:spcAft>
                <a:spcPct val="0"/>
              </a:spcAft>
            </a:pPr>
            <a:r>
              <a:rPr lang="es-ES_tradnl" altLang="en-US" sz="1500" b="1" dirty="0" smtClean="0">
                <a:ea typeface="Times New Roman" panose="02020603050405020304" pitchFamily="18" charset="0"/>
                <a:cs typeface="Arial" panose="020B0604020202020204" pitchFamily="34" charset="0"/>
              </a:rPr>
              <a:t>II. ...</a:t>
            </a:r>
            <a:endParaRPr kumimoji="0" lang="en-US" altLang="en-US" sz="1500" b="0" i="0" u="none" strike="noStrike" cap="none" normalizeH="0" baseline="0" dirty="0" smtClean="0">
              <a:ln>
                <a:noFill/>
              </a:ln>
              <a:solidFill>
                <a:schemeClr val="tx1"/>
              </a:solidFill>
              <a:effectLst/>
            </a:endParaRPr>
          </a:p>
          <a:p>
            <a:pPr lvl="0" indent="182563" algn="just" eaLnBrk="0" fontAlgn="base" hangingPunct="0">
              <a:spcBef>
                <a:spcPct val="0"/>
              </a:spcBef>
              <a:spcAft>
                <a:spcPct val="0"/>
              </a:spcAft>
            </a:pPr>
            <a:r>
              <a:rPr lang="es-ES" altLang="en-US" sz="1500" b="1" dirty="0" smtClean="0">
                <a:ea typeface="Times New Roman" panose="02020603050405020304" pitchFamily="18" charset="0"/>
                <a:cs typeface="Arial" panose="020B0604020202020204" pitchFamily="34" charset="0"/>
              </a:rPr>
              <a:t>(Sin precedente)</a:t>
            </a:r>
            <a:endParaRPr kumimoji="0" lang="en-US" altLang="en-US" sz="1500" b="1" i="0" u="none" strike="noStrike" cap="none" normalizeH="0" baseline="0" dirty="0" smtClean="0">
              <a:ln>
                <a:noFill/>
              </a:ln>
              <a:solidFill>
                <a:schemeClr val="tx1"/>
              </a:solidFill>
              <a:effectLst/>
            </a:endParaRPr>
          </a:p>
          <a:p>
            <a:pPr algn="just"/>
            <a:endParaRPr lang="en-US" sz="1500" dirty="0"/>
          </a:p>
          <a:p>
            <a:pPr algn="just"/>
            <a:r>
              <a:rPr lang="x-none" sz="1500" dirty="0"/>
              <a:t> </a:t>
            </a:r>
            <a:endParaRPr lang="en-US" sz="1500" dirty="0"/>
          </a:p>
        </p:txBody>
      </p:sp>
      <p:sp>
        <p:nvSpPr>
          <p:cNvPr id="13" name="CuadroTexto 12"/>
          <p:cNvSpPr txBox="1"/>
          <p:nvPr/>
        </p:nvSpPr>
        <p:spPr>
          <a:xfrm>
            <a:off x="3124202" y="1518449"/>
            <a:ext cx="8931926" cy="4108817"/>
          </a:xfrm>
          <a:prstGeom prst="rect">
            <a:avLst/>
          </a:prstGeom>
          <a:noFill/>
        </p:spPr>
        <p:txBody>
          <a:bodyPr wrap="square" rtlCol="0">
            <a:spAutoFit/>
          </a:bodyPr>
          <a:lstStyle/>
          <a:p>
            <a:pPr algn="ctr"/>
            <a:r>
              <a:rPr lang="es-ES" dirty="0" smtClean="0"/>
              <a:t>TEXTO ACTUAL</a:t>
            </a:r>
          </a:p>
          <a:p>
            <a:pPr algn="ctr"/>
            <a:endParaRPr lang="es-ES" dirty="0"/>
          </a:p>
          <a:p>
            <a:pPr lvl="0" indent="182563" algn="just" eaLnBrk="0" fontAlgn="base" hangingPunct="0">
              <a:spcBef>
                <a:spcPct val="0"/>
              </a:spcBef>
              <a:spcAft>
                <a:spcPct val="0"/>
              </a:spcAft>
            </a:pPr>
            <a:r>
              <a:rPr lang="es-ES_tradnl" altLang="en-US" sz="1500" b="1" dirty="0">
                <a:ea typeface="Times New Roman" panose="02020603050405020304" pitchFamily="18" charset="0"/>
                <a:cs typeface="Arial" panose="020B0604020202020204" pitchFamily="34" charset="0"/>
              </a:rPr>
              <a:t>Artículo 5o.- </a:t>
            </a:r>
            <a:r>
              <a:rPr lang="es-ES_tradnl" altLang="en-US" sz="1500" dirty="0">
                <a:ea typeface="Times New Roman" panose="02020603050405020304" pitchFamily="18" charset="0"/>
                <a:cs typeface="Arial" panose="020B0604020202020204" pitchFamily="34" charset="0"/>
              </a:rPr>
              <a:t>...</a:t>
            </a:r>
            <a:endParaRPr kumimoji="0" lang="en-US" altLang="en-US" sz="1500" b="0" i="0" u="none" strike="noStrike" cap="none" normalizeH="0" baseline="0" dirty="0" smtClean="0">
              <a:ln>
                <a:noFill/>
              </a:ln>
              <a:solidFill>
                <a:schemeClr val="tx1"/>
              </a:solidFill>
              <a:effectLst/>
            </a:endParaRPr>
          </a:p>
          <a:p>
            <a:pPr lvl="0" indent="182563" algn="just" eaLnBrk="0" fontAlgn="base" hangingPunct="0">
              <a:spcBef>
                <a:spcPct val="0"/>
              </a:spcBef>
              <a:spcAft>
                <a:spcPct val="0"/>
              </a:spcAft>
            </a:pPr>
            <a:r>
              <a:rPr lang="es-ES_tradnl" altLang="en-US" sz="1500" b="1" dirty="0">
                <a:ea typeface="Times New Roman" panose="02020603050405020304" pitchFamily="18" charset="0"/>
                <a:cs typeface="Arial" panose="020B0604020202020204" pitchFamily="34" charset="0"/>
              </a:rPr>
              <a:t>I. ...</a:t>
            </a:r>
            <a:endParaRPr kumimoji="0" lang="en-US" altLang="en-US" sz="1500" b="0" i="0" u="none" strike="noStrike" cap="none" normalizeH="0" baseline="0" dirty="0" smtClean="0">
              <a:ln>
                <a:noFill/>
              </a:ln>
              <a:solidFill>
                <a:schemeClr val="tx1"/>
              </a:solidFill>
              <a:effectLst/>
            </a:endParaRPr>
          </a:p>
          <a:p>
            <a:pPr lvl="0" indent="182563" algn="just" eaLnBrk="0" fontAlgn="base" hangingPunct="0">
              <a:spcBef>
                <a:spcPct val="0"/>
              </a:spcBef>
              <a:spcAft>
                <a:spcPct val="0"/>
              </a:spcAft>
            </a:pPr>
            <a:r>
              <a:rPr lang="es-ES_tradnl" altLang="en-US" sz="1500" b="1" dirty="0">
                <a:ea typeface="Times New Roman" panose="02020603050405020304" pitchFamily="18" charset="0"/>
                <a:cs typeface="Arial" panose="020B0604020202020204" pitchFamily="34" charset="0"/>
              </a:rPr>
              <a:t>II. ...</a:t>
            </a:r>
            <a:endParaRPr kumimoji="0" lang="en-US" altLang="en-US" sz="1500" b="0" i="0" u="none" strike="noStrike" cap="none" normalizeH="0" baseline="0" dirty="0" smtClean="0">
              <a:ln>
                <a:noFill/>
              </a:ln>
              <a:solidFill>
                <a:schemeClr val="tx1"/>
              </a:solidFill>
              <a:effectLst/>
            </a:endParaRPr>
          </a:p>
          <a:p>
            <a:pPr lvl="0" indent="182563" algn="just" eaLnBrk="0" fontAlgn="base" hangingPunct="0">
              <a:spcBef>
                <a:spcPct val="0"/>
              </a:spcBef>
              <a:spcAft>
                <a:spcPct val="0"/>
              </a:spcAft>
            </a:pPr>
            <a:r>
              <a:rPr lang="es-ES_tradnl" altLang="en-US" sz="1500" dirty="0">
                <a:ea typeface="Times New Roman" panose="02020603050405020304" pitchFamily="18" charset="0"/>
                <a:cs typeface="Arial" panose="020B0604020202020204" pitchFamily="34" charset="0"/>
              </a:rPr>
              <a:t>Adicionalmente a lo señalado en el párrafo anterior, cuando se trate de servicios especializados o de la ejecución de obras especializadas a que se refiere el artículo 15-D, tercer párrafo del Código Fiscal de la Federación, cuando se efectúe el pago de la contraprestación por el servicio recibido, el contratante deberá verificar que el contratista cuente con el registro a que se refiere el artículo 15 de la Ley Federal del Trabajo, asimismo, deberá obtener del contratista copia de la declaración del impuesto al valor agregado y del acuse de recibo del pago correspondiente al periodo en que el contratante efectuó el pago de la contraprestación y del impuesto al valor agregado que le fue trasladado. A su vez, el contratista estará obligado a proporcionar al contratante copia de la documentación mencionada, la cual deberá entregarse a más tardar el último día del mes siguiente a aquél en el que el contratante haya efectuado el pago de la contraprestación por el servicio recibido y el impuesto al valor agregado que se le haya trasladado. El contratante, en caso de que no recabe la documentación a que se refiere esta fracción en el plazo señalado, deberá presentar declaración complementaria en la cual disminuya los montos que hubiera acreditado por dicho concepto.</a:t>
            </a:r>
            <a:endParaRPr kumimoji="0" lang="es-ES_tradnl" altLang="en-US" sz="1500" b="0" i="0" u="none" strike="noStrike" cap="none" normalizeH="0" baseline="0" dirty="0" smtClean="0">
              <a:ln>
                <a:noFill/>
              </a:ln>
              <a:solidFill>
                <a:schemeClr val="tx1"/>
              </a:solidFill>
              <a:effectLst/>
            </a:endParaRPr>
          </a:p>
        </p:txBody>
      </p:sp>
      <p:sp>
        <p:nvSpPr>
          <p:cNvPr id="9" name="CuadroTexto 8"/>
          <p:cNvSpPr txBox="1"/>
          <p:nvPr/>
        </p:nvSpPr>
        <p:spPr>
          <a:xfrm>
            <a:off x="283464" y="5673117"/>
            <a:ext cx="6172200" cy="553998"/>
          </a:xfrm>
          <a:prstGeom prst="rect">
            <a:avLst/>
          </a:prstGeom>
          <a:noFill/>
        </p:spPr>
        <p:txBody>
          <a:bodyPr wrap="square" rtlCol="0">
            <a:spAutoFit/>
          </a:bodyPr>
          <a:lstStyle/>
          <a:p>
            <a:pPr algn="ctr"/>
            <a:r>
              <a:rPr lang="es-ES" sz="1500" b="1" dirty="0" smtClean="0">
                <a:latin typeface="Arial" panose="020B0604020202020204" pitchFamily="34" charset="0"/>
                <a:cs typeface="Arial" panose="020B0604020202020204" pitchFamily="34" charset="0"/>
              </a:rPr>
              <a:t>NUEVOS REQUISITOS PARA ACREDITAR EL</a:t>
            </a:r>
          </a:p>
          <a:p>
            <a:pPr algn="ctr"/>
            <a:r>
              <a:rPr lang="es-ES" sz="1500" b="1" dirty="0" smtClean="0">
                <a:latin typeface="Arial" panose="020B0604020202020204" pitchFamily="34" charset="0"/>
                <a:cs typeface="Arial" panose="020B0604020202020204" pitchFamily="34" charset="0"/>
              </a:rPr>
              <a:t>IVA POR PAGOS DE SUBCONTRATACIÓN ESPECIALIZADA  </a:t>
            </a:r>
            <a:endParaRPr lang="en-US" sz="1500" b="1" dirty="0">
              <a:latin typeface="Arial" panose="020B0604020202020204" pitchFamily="34" charset="0"/>
              <a:cs typeface="Arial" panose="020B0604020202020204" pitchFamily="34" charset="0"/>
            </a:endParaRPr>
          </a:p>
        </p:txBody>
      </p:sp>
      <p:sp>
        <p:nvSpPr>
          <p:cNvPr id="2" name="Rectangle 1"/>
          <p:cNvSpPr>
            <a:spLocks noChangeArrowheads="1"/>
          </p:cNvSpPr>
          <p:nvPr/>
        </p:nvSpPr>
        <p:spPr bwMode="auto">
          <a:xfrm>
            <a:off x="5863244" y="113184"/>
            <a:ext cx="465512"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825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82563" algn="just" defTabSz="914400" rtl="0" eaLnBrk="0" fontAlgn="base" latinLnBrk="0" hangingPunct="0">
              <a:lnSpc>
                <a:spcPct val="100000"/>
              </a:lnSpc>
              <a:spcBef>
                <a:spcPct val="0"/>
              </a:spcBef>
              <a:spcAft>
                <a:spcPct val="0"/>
              </a:spcAft>
              <a:buClrTx/>
              <a:buSzTx/>
              <a:buFontTx/>
              <a:buNone/>
              <a:tabLst/>
            </a:pPr>
            <a:r>
              <a:rPr kumimoji="0" lang="es-ES_tradnl" altLang="en-US" sz="9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kumimoji="0" lang="es-ES_tradnl"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14" name="Imagen 13"/>
          <p:cNvPicPr>
            <a:picLocks noChangeAspect="1"/>
          </p:cNvPicPr>
          <p:nvPr/>
        </p:nvPicPr>
        <p:blipFill>
          <a:blip r:embed="rId4"/>
          <a:stretch>
            <a:fillRect/>
          </a:stretch>
        </p:blipFill>
        <p:spPr>
          <a:xfrm>
            <a:off x="444926" y="3515179"/>
            <a:ext cx="2283773" cy="1278913"/>
          </a:xfrm>
          <a:prstGeom prst="rect">
            <a:avLst/>
          </a:prstGeom>
        </p:spPr>
      </p:pic>
    </p:spTree>
    <p:extLst>
      <p:ext uri="{BB962C8B-B14F-4D97-AF65-F5344CB8AC3E}">
        <p14:creationId xmlns:p14="http://schemas.microsoft.com/office/powerpoint/2010/main" val="32378085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12 Conector recto"/>
          <p:cNvCxnSpPr/>
          <p:nvPr/>
        </p:nvCxnSpPr>
        <p:spPr>
          <a:xfrm>
            <a:off x="6849751" y="1262253"/>
            <a:ext cx="4248473"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 name="12 Conector recto"/>
          <p:cNvCxnSpPr/>
          <p:nvPr/>
        </p:nvCxnSpPr>
        <p:spPr>
          <a:xfrm>
            <a:off x="731790" y="6299915"/>
            <a:ext cx="5146496" cy="9061"/>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1471" y="5728269"/>
            <a:ext cx="2425295" cy="1129731"/>
          </a:xfrm>
          <a:prstGeom prst="rect">
            <a:avLst/>
          </a:prstGeom>
          <a:noFill/>
        </p:spPr>
      </p:pic>
      <p:pic>
        <p:nvPicPr>
          <p:cNvPr id="7" name="Picture 2" descr="INPC | Revista MCP">
            <a:extLst>
              <a:ext uri="{FF2B5EF4-FFF2-40B4-BE49-F238E27FC236}">
                <a16:creationId xmlns:a16="http://schemas.microsoft.com/office/drawing/2014/main" id="{3F40F4AA-ECCE-46DD-9D21-DA6D15D80E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151"/>
            <a:ext cx="3173627" cy="644942"/>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p:cNvSpPr txBox="1"/>
          <p:nvPr/>
        </p:nvSpPr>
        <p:spPr>
          <a:xfrm>
            <a:off x="6035040" y="598284"/>
            <a:ext cx="5810065" cy="461665"/>
          </a:xfrm>
          <a:prstGeom prst="rect">
            <a:avLst/>
          </a:prstGeom>
          <a:noFill/>
        </p:spPr>
        <p:txBody>
          <a:bodyPr wrap="square" rtlCol="0">
            <a:spAutoFit/>
          </a:bodyPr>
          <a:lstStyle/>
          <a:p>
            <a:pPr algn="ctr"/>
            <a:r>
              <a:rPr lang="es-ES" sz="2400" b="1" dirty="0" smtClean="0">
                <a:latin typeface="Arial" panose="020B0604020202020204" pitchFamily="34" charset="0"/>
                <a:cs typeface="Arial" panose="020B0604020202020204" pitchFamily="34" charset="0"/>
              </a:rPr>
              <a:t>TRANSITORIOS DE LA REFORMA</a:t>
            </a:r>
            <a:endParaRPr lang="en-US" sz="2400" b="1" dirty="0">
              <a:latin typeface="Arial" panose="020B0604020202020204" pitchFamily="34" charset="0"/>
              <a:cs typeface="Arial" panose="020B0604020202020204" pitchFamily="34" charset="0"/>
            </a:endParaRPr>
          </a:p>
        </p:txBody>
      </p:sp>
      <p:sp>
        <p:nvSpPr>
          <p:cNvPr id="13" name="CuadroTexto 12"/>
          <p:cNvSpPr txBox="1"/>
          <p:nvPr/>
        </p:nvSpPr>
        <p:spPr>
          <a:xfrm>
            <a:off x="1476565" y="1449440"/>
            <a:ext cx="8931926" cy="2831544"/>
          </a:xfrm>
          <a:prstGeom prst="rect">
            <a:avLst/>
          </a:prstGeom>
          <a:noFill/>
        </p:spPr>
        <p:txBody>
          <a:bodyPr wrap="square" rtlCol="0">
            <a:spAutoFit/>
          </a:bodyPr>
          <a:lstStyle/>
          <a:p>
            <a:pPr algn="ctr"/>
            <a:endParaRPr lang="es-ES" dirty="0" smtClean="0"/>
          </a:p>
          <a:p>
            <a:pPr lvl="0" indent="182563" algn="just" eaLnBrk="0" fontAlgn="base" hangingPunct="0">
              <a:spcBef>
                <a:spcPct val="0"/>
              </a:spcBef>
              <a:spcAft>
                <a:spcPct val="0"/>
              </a:spcAft>
            </a:pPr>
            <a:r>
              <a:rPr lang="es-ES" altLang="en-US" sz="3200" b="1" u="sng" dirty="0" smtClean="0"/>
              <a:t>ARTÍCULO PRIMERO.</a:t>
            </a:r>
            <a:r>
              <a:rPr lang="es-ES" altLang="en-US" sz="3200" dirty="0" smtClean="0"/>
              <a:t> </a:t>
            </a:r>
            <a:r>
              <a:rPr lang="es-ES" altLang="en-US" sz="3200" b="1" dirty="0" smtClean="0">
                <a:ea typeface="Times New Roman" panose="02020603050405020304" pitchFamily="18" charset="0"/>
                <a:cs typeface="Arial" panose="020B0604020202020204" pitchFamily="34" charset="0"/>
              </a:rPr>
              <a:t>SE DIFIERE LA ENTRADA EN VIGOR DE LOS ARTÍCULOS CUARTO, QUINTO Y SEXTO DE LAS REFORMAS CONTENIDAS EN EL DECRETO DEL 23 DE ABRIL DE 2021, PARA EL 1º DE AGOSTO DE 2021.</a:t>
            </a:r>
            <a:endParaRPr kumimoji="0" lang="es-ES_tradnl" altLang="en-US" sz="3200" b="0" i="0" u="none" strike="noStrike" cap="none" normalizeH="0" baseline="0" dirty="0" smtClean="0">
              <a:ln>
                <a:noFill/>
              </a:ln>
              <a:solidFill>
                <a:schemeClr val="tx1"/>
              </a:solidFill>
              <a:effectLst/>
            </a:endParaRPr>
          </a:p>
        </p:txBody>
      </p:sp>
      <p:sp>
        <p:nvSpPr>
          <p:cNvPr id="9" name="CuadroTexto 8"/>
          <p:cNvSpPr txBox="1"/>
          <p:nvPr/>
        </p:nvSpPr>
        <p:spPr>
          <a:xfrm>
            <a:off x="283464" y="5405699"/>
            <a:ext cx="6172200" cy="784830"/>
          </a:xfrm>
          <a:prstGeom prst="rect">
            <a:avLst/>
          </a:prstGeom>
          <a:noFill/>
        </p:spPr>
        <p:txBody>
          <a:bodyPr wrap="square" rtlCol="0">
            <a:spAutoFit/>
          </a:bodyPr>
          <a:lstStyle/>
          <a:p>
            <a:pPr algn="ctr"/>
            <a:r>
              <a:rPr lang="es-ES" sz="1500" b="1" dirty="0" smtClean="0">
                <a:latin typeface="Arial" panose="020B0604020202020204" pitchFamily="34" charset="0"/>
                <a:cs typeface="Arial" panose="020B0604020202020204" pitchFamily="34" charset="0"/>
              </a:rPr>
              <a:t>CAMBIOS AL CÓDIGO FISCAL DE LA FEDERACIÓN, </a:t>
            </a:r>
          </a:p>
          <a:p>
            <a:pPr algn="ctr"/>
            <a:r>
              <a:rPr lang="es-ES" sz="1500" b="1" dirty="0" smtClean="0">
                <a:latin typeface="Arial" panose="020B0604020202020204" pitchFamily="34" charset="0"/>
                <a:cs typeface="Arial" panose="020B0604020202020204" pitchFamily="34" charset="0"/>
              </a:rPr>
              <a:t>IMPUESTO SOBRE LA RENTA E IMPUESTO AL VALOR AGREGADO</a:t>
            </a:r>
            <a:endParaRPr lang="en-US" sz="1500" b="1" dirty="0">
              <a:latin typeface="Arial" panose="020B0604020202020204" pitchFamily="34" charset="0"/>
              <a:cs typeface="Arial" panose="020B0604020202020204" pitchFamily="34" charset="0"/>
            </a:endParaRPr>
          </a:p>
        </p:txBody>
      </p:sp>
      <p:sp>
        <p:nvSpPr>
          <p:cNvPr id="2" name="Rectangle 1"/>
          <p:cNvSpPr>
            <a:spLocks noChangeArrowheads="1"/>
          </p:cNvSpPr>
          <p:nvPr/>
        </p:nvSpPr>
        <p:spPr bwMode="auto">
          <a:xfrm>
            <a:off x="5863244" y="113184"/>
            <a:ext cx="465512"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825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82563" algn="just" defTabSz="914400" rtl="0" eaLnBrk="0" fontAlgn="base" latinLnBrk="0" hangingPunct="0">
              <a:lnSpc>
                <a:spcPct val="100000"/>
              </a:lnSpc>
              <a:spcBef>
                <a:spcPct val="0"/>
              </a:spcBef>
              <a:spcAft>
                <a:spcPct val="0"/>
              </a:spcAft>
              <a:buClrTx/>
              <a:buSzTx/>
              <a:buFontTx/>
              <a:buNone/>
              <a:tabLst/>
            </a:pPr>
            <a:r>
              <a:rPr kumimoji="0" lang="es-ES_tradnl" altLang="en-US" sz="9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kumimoji="0" lang="es-ES_tradnl"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400288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12 Conector recto"/>
          <p:cNvCxnSpPr/>
          <p:nvPr/>
        </p:nvCxnSpPr>
        <p:spPr>
          <a:xfrm>
            <a:off x="6849751" y="1262253"/>
            <a:ext cx="4248473"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 name="12 Conector recto"/>
          <p:cNvCxnSpPr/>
          <p:nvPr/>
        </p:nvCxnSpPr>
        <p:spPr>
          <a:xfrm>
            <a:off x="731790" y="6299915"/>
            <a:ext cx="5146496" cy="9061"/>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1471" y="5728269"/>
            <a:ext cx="2425295" cy="1129731"/>
          </a:xfrm>
          <a:prstGeom prst="rect">
            <a:avLst/>
          </a:prstGeom>
          <a:noFill/>
        </p:spPr>
      </p:pic>
      <p:pic>
        <p:nvPicPr>
          <p:cNvPr id="7" name="Picture 2" descr="INPC | Revista MCP">
            <a:extLst>
              <a:ext uri="{FF2B5EF4-FFF2-40B4-BE49-F238E27FC236}">
                <a16:creationId xmlns:a16="http://schemas.microsoft.com/office/drawing/2014/main" id="{3F40F4AA-ECCE-46DD-9D21-DA6D15D80E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151"/>
            <a:ext cx="3173627" cy="644942"/>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p:cNvSpPr txBox="1"/>
          <p:nvPr/>
        </p:nvSpPr>
        <p:spPr>
          <a:xfrm>
            <a:off x="6035040" y="598284"/>
            <a:ext cx="5810065" cy="461665"/>
          </a:xfrm>
          <a:prstGeom prst="rect">
            <a:avLst/>
          </a:prstGeom>
          <a:noFill/>
        </p:spPr>
        <p:txBody>
          <a:bodyPr wrap="square" rtlCol="0">
            <a:spAutoFit/>
          </a:bodyPr>
          <a:lstStyle/>
          <a:p>
            <a:pPr algn="ctr"/>
            <a:r>
              <a:rPr lang="es-ES" sz="2400" b="1" dirty="0" smtClean="0">
                <a:latin typeface="Arial" panose="020B0604020202020204" pitchFamily="34" charset="0"/>
                <a:cs typeface="Arial" panose="020B0604020202020204" pitchFamily="34" charset="0"/>
              </a:rPr>
              <a:t>TRANSITORIOS DE LA REFORMA</a:t>
            </a:r>
            <a:endParaRPr lang="en-US" sz="2400" b="1" dirty="0">
              <a:latin typeface="Arial" panose="020B0604020202020204" pitchFamily="34" charset="0"/>
              <a:cs typeface="Arial" panose="020B0604020202020204" pitchFamily="34" charset="0"/>
            </a:endParaRPr>
          </a:p>
        </p:txBody>
      </p:sp>
      <p:sp>
        <p:nvSpPr>
          <p:cNvPr id="13" name="CuadroTexto 12"/>
          <p:cNvSpPr txBox="1"/>
          <p:nvPr/>
        </p:nvSpPr>
        <p:spPr>
          <a:xfrm>
            <a:off x="1476565" y="1449440"/>
            <a:ext cx="8931926" cy="2831544"/>
          </a:xfrm>
          <a:prstGeom prst="rect">
            <a:avLst/>
          </a:prstGeom>
          <a:noFill/>
        </p:spPr>
        <p:txBody>
          <a:bodyPr wrap="square" rtlCol="0">
            <a:spAutoFit/>
          </a:bodyPr>
          <a:lstStyle/>
          <a:p>
            <a:pPr algn="ctr"/>
            <a:endParaRPr lang="es-ES" dirty="0" smtClean="0"/>
          </a:p>
          <a:p>
            <a:pPr lvl="0" indent="182563" algn="just" eaLnBrk="0" fontAlgn="base" hangingPunct="0">
              <a:spcBef>
                <a:spcPct val="0"/>
              </a:spcBef>
              <a:spcAft>
                <a:spcPct val="0"/>
              </a:spcAft>
            </a:pPr>
            <a:r>
              <a:rPr lang="es-ES" altLang="en-US" sz="3200" b="1" u="sng" dirty="0" smtClean="0"/>
              <a:t>ARTÍCULO SEGUNDO.</a:t>
            </a:r>
            <a:r>
              <a:rPr lang="es-ES" altLang="en-US" sz="3200" dirty="0" smtClean="0"/>
              <a:t> </a:t>
            </a:r>
            <a:r>
              <a:rPr lang="es-ES" altLang="en-US" sz="3200" b="1" dirty="0" smtClean="0"/>
              <a:t>DENTRO DE LOS 30 DÍAS NATURALES SIGUIENTES A LA ENTRADA EN VIGOR DEL DECRETO, SE EMITIRÁN LAS REGLAS DE CARÁCTER GENERAL EN TÉRMINOS DEL SEXTO PÁRRAFO DEL ARTÍCULO 15 DE LA LFT.</a:t>
            </a:r>
            <a:endParaRPr kumimoji="0" lang="es-ES_tradnl" altLang="en-US" sz="3200" b="1" i="0" u="none" strike="noStrike" cap="none" normalizeH="0" baseline="0" dirty="0" smtClean="0">
              <a:ln>
                <a:noFill/>
              </a:ln>
              <a:solidFill>
                <a:schemeClr val="tx1"/>
              </a:solidFill>
              <a:effectLst/>
            </a:endParaRPr>
          </a:p>
        </p:txBody>
      </p:sp>
      <p:sp>
        <p:nvSpPr>
          <p:cNvPr id="9" name="CuadroTexto 8"/>
          <p:cNvSpPr txBox="1"/>
          <p:nvPr/>
        </p:nvSpPr>
        <p:spPr>
          <a:xfrm>
            <a:off x="283464" y="5552344"/>
            <a:ext cx="6172200" cy="553998"/>
          </a:xfrm>
          <a:prstGeom prst="rect">
            <a:avLst/>
          </a:prstGeom>
          <a:noFill/>
        </p:spPr>
        <p:txBody>
          <a:bodyPr wrap="square" rtlCol="0">
            <a:spAutoFit/>
          </a:bodyPr>
          <a:lstStyle/>
          <a:p>
            <a:pPr algn="ctr"/>
            <a:r>
              <a:rPr lang="es-ES" sz="1500" b="1" dirty="0" smtClean="0">
                <a:latin typeface="Arial" panose="020B0604020202020204" pitchFamily="34" charset="0"/>
                <a:cs typeface="Arial" panose="020B0604020202020204" pitchFamily="34" charset="0"/>
              </a:rPr>
              <a:t>REGLAS PARA EL REGISTRO COMO EMPRESA DE</a:t>
            </a:r>
          </a:p>
          <a:p>
            <a:pPr algn="ctr"/>
            <a:r>
              <a:rPr lang="es-ES" sz="1500" b="1" dirty="0" smtClean="0">
                <a:latin typeface="Arial" panose="020B0604020202020204" pitchFamily="34" charset="0"/>
                <a:cs typeface="Arial" panose="020B0604020202020204" pitchFamily="34" charset="0"/>
              </a:rPr>
              <a:t>SUBCONTRATACIÓN ESPECIALIZADA</a:t>
            </a:r>
            <a:endParaRPr lang="en-US" sz="1500" b="1" dirty="0">
              <a:latin typeface="Arial" panose="020B0604020202020204" pitchFamily="34" charset="0"/>
              <a:cs typeface="Arial" panose="020B0604020202020204" pitchFamily="34" charset="0"/>
            </a:endParaRPr>
          </a:p>
        </p:txBody>
      </p:sp>
      <p:sp>
        <p:nvSpPr>
          <p:cNvPr id="2" name="Rectangle 1"/>
          <p:cNvSpPr>
            <a:spLocks noChangeArrowheads="1"/>
          </p:cNvSpPr>
          <p:nvPr/>
        </p:nvSpPr>
        <p:spPr bwMode="auto">
          <a:xfrm>
            <a:off x="5863244" y="113184"/>
            <a:ext cx="465512"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825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82563" algn="just" defTabSz="914400" rtl="0" eaLnBrk="0" fontAlgn="base" latinLnBrk="0" hangingPunct="0">
              <a:lnSpc>
                <a:spcPct val="100000"/>
              </a:lnSpc>
              <a:spcBef>
                <a:spcPct val="0"/>
              </a:spcBef>
              <a:spcAft>
                <a:spcPct val="0"/>
              </a:spcAft>
              <a:buClrTx/>
              <a:buSzTx/>
              <a:buFontTx/>
              <a:buNone/>
              <a:tabLst/>
            </a:pPr>
            <a:r>
              <a:rPr kumimoji="0" lang="es-ES_tradnl" altLang="en-US" sz="9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kumimoji="0" lang="es-ES_tradnl"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717233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12 Conector recto"/>
          <p:cNvCxnSpPr/>
          <p:nvPr/>
        </p:nvCxnSpPr>
        <p:spPr>
          <a:xfrm>
            <a:off x="6849751" y="1262253"/>
            <a:ext cx="4248473"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 name="12 Conector recto"/>
          <p:cNvCxnSpPr/>
          <p:nvPr/>
        </p:nvCxnSpPr>
        <p:spPr>
          <a:xfrm>
            <a:off x="731790" y="6299915"/>
            <a:ext cx="5146496" cy="9061"/>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1471" y="5728269"/>
            <a:ext cx="2425295" cy="1129731"/>
          </a:xfrm>
          <a:prstGeom prst="rect">
            <a:avLst/>
          </a:prstGeom>
          <a:noFill/>
        </p:spPr>
      </p:pic>
      <p:pic>
        <p:nvPicPr>
          <p:cNvPr id="7" name="Picture 2" descr="INPC | Revista MCP">
            <a:extLst>
              <a:ext uri="{FF2B5EF4-FFF2-40B4-BE49-F238E27FC236}">
                <a16:creationId xmlns:a16="http://schemas.microsoft.com/office/drawing/2014/main" id="{3F40F4AA-ECCE-46DD-9D21-DA6D15D80E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151"/>
            <a:ext cx="3173627" cy="644942"/>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p:cNvSpPr txBox="1"/>
          <p:nvPr/>
        </p:nvSpPr>
        <p:spPr>
          <a:xfrm>
            <a:off x="6035040" y="598284"/>
            <a:ext cx="5810065" cy="461665"/>
          </a:xfrm>
          <a:prstGeom prst="rect">
            <a:avLst/>
          </a:prstGeom>
          <a:noFill/>
        </p:spPr>
        <p:txBody>
          <a:bodyPr wrap="square" rtlCol="0">
            <a:spAutoFit/>
          </a:bodyPr>
          <a:lstStyle/>
          <a:p>
            <a:pPr algn="ctr"/>
            <a:r>
              <a:rPr lang="es-ES" sz="2400" b="1" dirty="0" smtClean="0">
                <a:latin typeface="Arial" panose="020B0604020202020204" pitchFamily="34" charset="0"/>
                <a:cs typeface="Arial" panose="020B0604020202020204" pitchFamily="34" charset="0"/>
              </a:rPr>
              <a:t>TRANSITORIOS DE LA REFORMA</a:t>
            </a:r>
            <a:endParaRPr lang="en-US" sz="2400" b="1" dirty="0">
              <a:latin typeface="Arial" panose="020B0604020202020204" pitchFamily="34" charset="0"/>
              <a:cs typeface="Arial" panose="020B0604020202020204" pitchFamily="34" charset="0"/>
            </a:endParaRPr>
          </a:p>
        </p:txBody>
      </p:sp>
      <p:sp>
        <p:nvSpPr>
          <p:cNvPr id="13" name="CuadroTexto 12"/>
          <p:cNvSpPr txBox="1"/>
          <p:nvPr/>
        </p:nvSpPr>
        <p:spPr>
          <a:xfrm>
            <a:off x="1355794" y="1561582"/>
            <a:ext cx="8931926" cy="2831544"/>
          </a:xfrm>
          <a:prstGeom prst="rect">
            <a:avLst/>
          </a:prstGeom>
          <a:noFill/>
        </p:spPr>
        <p:txBody>
          <a:bodyPr wrap="square" rtlCol="0">
            <a:spAutoFit/>
          </a:bodyPr>
          <a:lstStyle/>
          <a:p>
            <a:pPr algn="ctr"/>
            <a:endParaRPr lang="es-ES" dirty="0" smtClean="0"/>
          </a:p>
          <a:p>
            <a:pPr lvl="0" indent="182563" algn="just" eaLnBrk="0" fontAlgn="base" hangingPunct="0">
              <a:spcBef>
                <a:spcPct val="0"/>
              </a:spcBef>
              <a:spcAft>
                <a:spcPct val="0"/>
              </a:spcAft>
            </a:pPr>
            <a:r>
              <a:rPr lang="es-ES" altLang="en-US" sz="3200" b="1" u="sng" dirty="0" smtClean="0"/>
              <a:t>ARTÍCULO TERCERO.</a:t>
            </a:r>
            <a:r>
              <a:rPr lang="es-ES" altLang="en-US" sz="3200" dirty="0" smtClean="0"/>
              <a:t> </a:t>
            </a:r>
            <a:r>
              <a:rPr lang="es-ES" altLang="en-US" sz="3200" b="1" dirty="0" smtClean="0"/>
              <a:t>DENTRO DE LOS 90 DÍAS NATURALES, SIGUIENTES A LA PUBLICACIÓN DE LAS REGLAS DE CARÁCTER GENERAL EN TÉRMINOS DEL SEXTO PÁRRAFO DEL ARTÍCULO 15 DE LA LFT, SE DEBERÁ OBTENER REGISTRO ANTE LA STYPS.</a:t>
            </a:r>
            <a:endParaRPr kumimoji="0" lang="es-ES_tradnl" altLang="en-US" sz="3200" b="1" i="0" u="none" strike="noStrike" cap="none" normalizeH="0" baseline="0" dirty="0" smtClean="0">
              <a:ln>
                <a:noFill/>
              </a:ln>
              <a:solidFill>
                <a:schemeClr val="tx1"/>
              </a:solidFill>
              <a:effectLst/>
            </a:endParaRPr>
          </a:p>
        </p:txBody>
      </p:sp>
      <p:sp>
        <p:nvSpPr>
          <p:cNvPr id="9" name="CuadroTexto 8"/>
          <p:cNvSpPr txBox="1"/>
          <p:nvPr/>
        </p:nvSpPr>
        <p:spPr>
          <a:xfrm>
            <a:off x="283464" y="5552344"/>
            <a:ext cx="6172200" cy="553998"/>
          </a:xfrm>
          <a:prstGeom prst="rect">
            <a:avLst/>
          </a:prstGeom>
          <a:noFill/>
        </p:spPr>
        <p:txBody>
          <a:bodyPr wrap="square" rtlCol="0">
            <a:spAutoFit/>
          </a:bodyPr>
          <a:lstStyle/>
          <a:p>
            <a:pPr algn="ctr"/>
            <a:r>
              <a:rPr lang="es-ES" sz="1500" b="1" dirty="0" smtClean="0">
                <a:latin typeface="Arial" panose="020B0604020202020204" pitchFamily="34" charset="0"/>
                <a:cs typeface="Arial" panose="020B0604020202020204" pitchFamily="34" charset="0"/>
              </a:rPr>
              <a:t>LAS EMPRESAS DE </a:t>
            </a:r>
            <a:r>
              <a:rPr lang="es-ES" sz="1500" b="1" dirty="0" smtClean="0">
                <a:latin typeface="Arial" panose="020B0604020202020204" pitchFamily="34" charset="0"/>
                <a:cs typeface="Arial" panose="020B0604020202020204" pitchFamily="34" charset="0"/>
              </a:rPr>
              <a:t>SUBCONTRATACIÓN ESPECIALIZADA,</a:t>
            </a:r>
          </a:p>
          <a:p>
            <a:pPr algn="ctr"/>
            <a:r>
              <a:rPr lang="es-ES" sz="1500" b="1" dirty="0" smtClean="0">
                <a:latin typeface="Arial" panose="020B0604020202020204" pitchFamily="34" charset="0"/>
                <a:cs typeface="Arial" panose="020B0604020202020204" pitchFamily="34" charset="0"/>
              </a:rPr>
              <a:t>DEBERÁN ESTAR REGISTRADAS EN UN PLAZO DE 90 DÍAS</a:t>
            </a:r>
            <a:endParaRPr lang="en-US" sz="1500" b="1" dirty="0">
              <a:latin typeface="Arial" panose="020B0604020202020204" pitchFamily="34" charset="0"/>
              <a:cs typeface="Arial" panose="020B0604020202020204" pitchFamily="34" charset="0"/>
            </a:endParaRPr>
          </a:p>
        </p:txBody>
      </p:sp>
      <p:sp>
        <p:nvSpPr>
          <p:cNvPr id="2" name="Rectangle 1"/>
          <p:cNvSpPr>
            <a:spLocks noChangeArrowheads="1"/>
          </p:cNvSpPr>
          <p:nvPr/>
        </p:nvSpPr>
        <p:spPr bwMode="auto">
          <a:xfrm>
            <a:off x="5863244" y="113184"/>
            <a:ext cx="465512"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825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82563" algn="just" defTabSz="914400" rtl="0" eaLnBrk="0" fontAlgn="base" latinLnBrk="0" hangingPunct="0">
              <a:lnSpc>
                <a:spcPct val="100000"/>
              </a:lnSpc>
              <a:spcBef>
                <a:spcPct val="0"/>
              </a:spcBef>
              <a:spcAft>
                <a:spcPct val="0"/>
              </a:spcAft>
              <a:buClrTx/>
              <a:buSzTx/>
              <a:buFontTx/>
              <a:buNone/>
              <a:tabLst/>
            </a:pPr>
            <a:r>
              <a:rPr kumimoji="0" lang="es-ES_tradnl" altLang="en-US" sz="9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kumimoji="0" lang="es-ES_tradnl"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796056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12 Conector recto"/>
          <p:cNvCxnSpPr/>
          <p:nvPr/>
        </p:nvCxnSpPr>
        <p:spPr>
          <a:xfrm>
            <a:off x="6849751" y="1262253"/>
            <a:ext cx="4248473"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 name="12 Conector recto"/>
          <p:cNvCxnSpPr/>
          <p:nvPr/>
        </p:nvCxnSpPr>
        <p:spPr>
          <a:xfrm>
            <a:off x="731790" y="6299915"/>
            <a:ext cx="5146496" cy="9061"/>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1471" y="5728269"/>
            <a:ext cx="2425295" cy="1129731"/>
          </a:xfrm>
          <a:prstGeom prst="rect">
            <a:avLst/>
          </a:prstGeom>
          <a:noFill/>
        </p:spPr>
      </p:pic>
      <p:pic>
        <p:nvPicPr>
          <p:cNvPr id="7" name="Picture 2" descr="INPC | Revista MCP">
            <a:extLst>
              <a:ext uri="{FF2B5EF4-FFF2-40B4-BE49-F238E27FC236}">
                <a16:creationId xmlns:a16="http://schemas.microsoft.com/office/drawing/2014/main" id="{3F40F4AA-ECCE-46DD-9D21-DA6D15D80E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151"/>
            <a:ext cx="3173627" cy="644942"/>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p:cNvSpPr txBox="1"/>
          <p:nvPr/>
        </p:nvSpPr>
        <p:spPr>
          <a:xfrm>
            <a:off x="6035040" y="598284"/>
            <a:ext cx="5810065" cy="461665"/>
          </a:xfrm>
          <a:prstGeom prst="rect">
            <a:avLst/>
          </a:prstGeom>
          <a:noFill/>
        </p:spPr>
        <p:txBody>
          <a:bodyPr wrap="square" rtlCol="0">
            <a:spAutoFit/>
          </a:bodyPr>
          <a:lstStyle/>
          <a:p>
            <a:pPr algn="ctr"/>
            <a:r>
              <a:rPr lang="es-ES" sz="2400" b="1" dirty="0" smtClean="0">
                <a:latin typeface="Arial" panose="020B0604020202020204" pitchFamily="34" charset="0"/>
                <a:cs typeface="Arial" panose="020B0604020202020204" pitchFamily="34" charset="0"/>
              </a:rPr>
              <a:t>TRANSITORIOS DE LA REFORMA</a:t>
            </a:r>
            <a:endParaRPr lang="en-US" sz="2400" b="1" dirty="0">
              <a:latin typeface="Arial" panose="020B0604020202020204" pitchFamily="34" charset="0"/>
              <a:cs typeface="Arial" panose="020B0604020202020204" pitchFamily="34" charset="0"/>
            </a:endParaRPr>
          </a:p>
        </p:txBody>
      </p:sp>
      <p:sp>
        <p:nvSpPr>
          <p:cNvPr id="13" name="CuadroTexto 12"/>
          <p:cNvSpPr txBox="1"/>
          <p:nvPr/>
        </p:nvSpPr>
        <p:spPr>
          <a:xfrm>
            <a:off x="1355794" y="1561582"/>
            <a:ext cx="8931926" cy="3323987"/>
          </a:xfrm>
          <a:prstGeom prst="rect">
            <a:avLst/>
          </a:prstGeom>
          <a:noFill/>
        </p:spPr>
        <p:txBody>
          <a:bodyPr wrap="square" rtlCol="0">
            <a:spAutoFit/>
          </a:bodyPr>
          <a:lstStyle/>
          <a:p>
            <a:pPr algn="ctr"/>
            <a:endParaRPr lang="es-ES" dirty="0" smtClean="0"/>
          </a:p>
          <a:p>
            <a:pPr lvl="0" indent="182563" algn="just" eaLnBrk="0" fontAlgn="base" hangingPunct="0">
              <a:spcBef>
                <a:spcPct val="0"/>
              </a:spcBef>
              <a:spcAft>
                <a:spcPct val="0"/>
              </a:spcAft>
            </a:pPr>
            <a:r>
              <a:rPr lang="es-ES" altLang="en-US" sz="3200" b="1" u="sng" dirty="0" smtClean="0"/>
              <a:t>ARTÍCULO CUARTO.</a:t>
            </a:r>
            <a:r>
              <a:rPr lang="es-ES" altLang="en-US" sz="3200" dirty="0" smtClean="0"/>
              <a:t> </a:t>
            </a:r>
            <a:r>
              <a:rPr lang="es-ES" altLang="en-US" sz="3200" b="1" dirty="0" smtClean="0"/>
              <a:t>NO SE TRANSMITIRÁ EL PATRIMONIO DE LA EMPRESA CONTRATISTA EN EL PLAZO DE 90 DÍAS NATURALES, SIEMPRE QUE LA EMPRESA BENEFICIARIA DEL TRABAJO RECONOZCA TODOS LOS DERECHOS LABORALES COMO ANTIGÜEDAD Y DEMÁS PRESTACIONES. </a:t>
            </a:r>
            <a:endParaRPr kumimoji="0" lang="es-ES_tradnl" altLang="en-US" sz="3200" b="1" i="0" u="none" strike="noStrike" cap="none" normalizeH="0" baseline="0" dirty="0" smtClean="0">
              <a:ln>
                <a:noFill/>
              </a:ln>
              <a:solidFill>
                <a:schemeClr val="tx1"/>
              </a:solidFill>
              <a:effectLst/>
            </a:endParaRPr>
          </a:p>
        </p:txBody>
      </p:sp>
      <p:sp>
        <p:nvSpPr>
          <p:cNvPr id="9" name="CuadroTexto 8"/>
          <p:cNvSpPr txBox="1"/>
          <p:nvPr/>
        </p:nvSpPr>
        <p:spPr>
          <a:xfrm>
            <a:off x="283464" y="5552344"/>
            <a:ext cx="6172200" cy="553998"/>
          </a:xfrm>
          <a:prstGeom prst="rect">
            <a:avLst/>
          </a:prstGeom>
          <a:noFill/>
        </p:spPr>
        <p:txBody>
          <a:bodyPr wrap="square" rtlCol="0">
            <a:spAutoFit/>
          </a:bodyPr>
          <a:lstStyle/>
          <a:p>
            <a:pPr algn="ctr"/>
            <a:r>
              <a:rPr lang="es-ES" sz="1500" b="1" dirty="0" smtClean="0">
                <a:latin typeface="Arial" panose="020B0604020202020204" pitchFamily="34" charset="0"/>
                <a:cs typeface="Arial" panose="020B0604020202020204" pitchFamily="34" charset="0"/>
              </a:rPr>
              <a:t>LAS EMPRESAS DE </a:t>
            </a:r>
            <a:r>
              <a:rPr lang="es-ES" sz="1500" b="1" dirty="0" smtClean="0">
                <a:latin typeface="Arial" panose="020B0604020202020204" pitchFamily="34" charset="0"/>
                <a:cs typeface="Arial" panose="020B0604020202020204" pitchFamily="34" charset="0"/>
              </a:rPr>
              <a:t>SUBCONTRATACIÓN ESPECIALIZADA,</a:t>
            </a:r>
          </a:p>
          <a:p>
            <a:pPr algn="ctr"/>
            <a:r>
              <a:rPr lang="es-ES" sz="1500" b="1" dirty="0" smtClean="0">
                <a:latin typeface="Arial" panose="020B0604020202020204" pitchFamily="34" charset="0"/>
                <a:cs typeface="Arial" panose="020B0604020202020204" pitchFamily="34" charset="0"/>
              </a:rPr>
              <a:t>QUE ESTÉN EN EL SUPUESTO DEL ARTÍCULO 41 DE LA LSS</a:t>
            </a:r>
            <a:endParaRPr lang="en-US" sz="1500" b="1" dirty="0">
              <a:latin typeface="Arial" panose="020B0604020202020204" pitchFamily="34" charset="0"/>
              <a:cs typeface="Arial" panose="020B0604020202020204" pitchFamily="34" charset="0"/>
            </a:endParaRPr>
          </a:p>
        </p:txBody>
      </p:sp>
      <p:sp>
        <p:nvSpPr>
          <p:cNvPr id="2" name="Rectangle 1"/>
          <p:cNvSpPr>
            <a:spLocks noChangeArrowheads="1"/>
          </p:cNvSpPr>
          <p:nvPr/>
        </p:nvSpPr>
        <p:spPr bwMode="auto">
          <a:xfrm>
            <a:off x="5863244" y="113184"/>
            <a:ext cx="465512"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825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82563" algn="just" defTabSz="914400" rtl="0" eaLnBrk="0" fontAlgn="base" latinLnBrk="0" hangingPunct="0">
              <a:lnSpc>
                <a:spcPct val="100000"/>
              </a:lnSpc>
              <a:spcBef>
                <a:spcPct val="0"/>
              </a:spcBef>
              <a:spcAft>
                <a:spcPct val="0"/>
              </a:spcAft>
              <a:buClrTx/>
              <a:buSzTx/>
              <a:buFontTx/>
              <a:buNone/>
              <a:tabLst/>
            </a:pPr>
            <a:r>
              <a:rPr kumimoji="0" lang="es-ES_tradnl" altLang="en-US" sz="9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kumimoji="0" lang="es-ES_tradnl"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141722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12 Conector recto"/>
          <p:cNvCxnSpPr/>
          <p:nvPr/>
        </p:nvCxnSpPr>
        <p:spPr>
          <a:xfrm>
            <a:off x="6849751" y="1262253"/>
            <a:ext cx="4248473"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 name="12 Conector recto"/>
          <p:cNvCxnSpPr/>
          <p:nvPr/>
        </p:nvCxnSpPr>
        <p:spPr>
          <a:xfrm>
            <a:off x="731790" y="6299915"/>
            <a:ext cx="5146496" cy="9061"/>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1471" y="5728269"/>
            <a:ext cx="2425295" cy="1129731"/>
          </a:xfrm>
          <a:prstGeom prst="rect">
            <a:avLst/>
          </a:prstGeom>
          <a:noFill/>
        </p:spPr>
      </p:pic>
      <p:pic>
        <p:nvPicPr>
          <p:cNvPr id="7" name="Picture 2" descr="INPC | Revista MCP">
            <a:extLst>
              <a:ext uri="{FF2B5EF4-FFF2-40B4-BE49-F238E27FC236}">
                <a16:creationId xmlns:a16="http://schemas.microsoft.com/office/drawing/2014/main" id="{3F40F4AA-ECCE-46DD-9D21-DA6D15D80E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151"/>
            <a:ext cx="3173627" cy="644942"/>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p:cNvSpPr txBox="1"/>
          <p:nvPr/>
        </p:nvSpPr>
        <p:spPr>
          <a:xfrm>
            <a:off x="6035040" y="598284"/>
            <a:ext cx="5810065" cy="461665"/>
          </a:xfrm>
          <a:prstGeom prst="rect">
            <a:avLst/>
          </a:prstGeom>
          <a:noFill/>
        </p:spPr>
        <p:txBody>
          <a:bodyPr wrap="square" rtlCol="0">
            <a:spAutoFit/>
          </a:bodyPr>
          <a:lstStyle/>
          <a:p>
            <a:pPr algn="ctr"/>
            <a:r>
              <a:rPr lang="es-ES" sz="2400" b="1" dirty="0" smtClean="0">
                <a:latin typeface="Arial" panose="020B0604020202020204" pitchFamily="34" charset="0"/>
                <a:cs typeface="Arial" panose="020B0604020202020204" pitchFamily="34" charset="0"/>
              </a:rPr>
              <a:t>TRANSITORIOS DE LA REFORMA</a:t>
            </a:r>
            <a:endParaRPr lang="en-US" sz="2400" b="1" dirty="0">
              <a:latin typeface="Arial" panose="020B0604020202020204" pitchFamily="34" charset="0"/>
              <a:cs typeface="Arial" panose="020B0604020202020204" pitchFamily="34" charset="0"/>
            </a:endParaRPr>
          </a:p>
        </p:txBody>
      </p:sp>
      <p:sp>
        <p:nvSpPr>
          <p:cNvPr id="13" name="CuadroTexto 12"/>
          <p:cNvSpPr txBox="1"/>
          <p:nvPr/>
        </p:nvSpPr>
        <p:spPr>
          <a:xfrm>
            <a:off x="431321" y="1561582"/>
            <a:ext cx="10981426" cy="3816429"/>
          </a:xfrm>
          <a:prstGeom prst="rect">
            <a:avLst/>
          </a:prstGeom>
          <a:noFill/>
        </p:spPr>
        <p:txBody>
          <a:bodyPr wrap="square" rtlCol="0">
            <a:spAutoFit/>
          </a:bodyPr>
          <a:lstStyle/>
          <a:p>
            <a:pPr algn="ctr"/>
            <a:endParaRPr lang="es-ES" dirty="0" smtClean="0"/>
          </a:p>
          <a:p>
            <a:pPr lvl="0" indent="182563" algn="just" eaLnBrk="0" fontAlgn="base" hangingPunct="0">
              <a:spcBef>
                <a:spcPct val="0"/>
              </a:spcBef>
              <a:spcAft>
                <a:spcPct val="0"/>
              </a:spcAft>
            </a:pPr>
            <a:r>
              <a:rPr lang="es-ES" altLang="en-US" sz="3200" b="1" u="sng" dirty="0" smtClean="0"/>
              <a:t>ARTÍCULO QUINTO.</a:t>
            </a:r>
            <a:r>
              <a:rPr lang="es-ES" altLang="en-US" sz="3200" dirty="0" smtClean="0"/>
              <a:t> </a:t>
            </a:r>
            <a:r>
              <a:rPr lang="es-ES" altLang="en-US" sz="3200" b="1" dirty="0" smtClean="0"/>
              <a:t>QUIENES CUENTEN CON UNO O MÁS REGISTROS PATRONALES A NIVEL NACIONAL, EN TÉRMINOS DE LA LEY ANTERIOR, CONTARÁN CON 90 DÍAS NATURALES PARA DAR DE BAJA LOS MISMOS Y TRAMITAR UNO SÓLO EN TÉRMINOS DEL ARTÍCULO 75 DE LA LSS VIGENTE. AQUÉLLOS REGISTROS QUE NO SEAN CANCELADOS POR EL PATRÓN UNA VEZ TRANSCURRIDO EL PLAZO CITADO, SERÁN DADOS DE BAJA.</a:t>
            </a:r>
            <a:endParaRPr kumimoji="0" lang="es-ES_tradnl" altLang="en-US" sz="3200" b="1" i="0" u="none" strike="noStrike" cap="none" normalizeH="0" baseline="0" dirty="0" smtClean="0">
              <a:ln>
                <a:noFill/>
              </a:ln>
              <a:solidFill>
                <a:schemeClr val="tx1"/>
              </a:solidFill>
              <a:effectLst/>
            </a:endParaRPr>
          </a:p>
        </p:txBody>
      </p:sp>
      <p:sp>
        <p:nvSpPr>
          <p:cNvPr id="9" name="CuadroTexto 8"/>
          <p:cNvSpPr txBox="1"/>
          <p:nvPr/>
        </p:nvSpPr>
        <p:spPr>
          <a:xfrm>
            <a:off x="283464" y="5552344"/>
            <a:ext cx="6172200" cy="784830"/>
          </a:xfrm>
          <a:prstGeom prst="rect">
            <a:avLst/>
          </a:prstGeom>
          <a:noFill/>
        </p:spPr>
        <p:txBody>
          <a:bodyPr wrap="square" rtlCol="0">
            <a:spAutoFit/>
          </a:bodyPr>
          <a:lstStyle/>
          <a:p>
            <a:pPr algn="ctr"/>
            <a:r>
              <a:rPr lang="es-ES" sz="1500" b="1" dirty="0" smtClean="0">
                <a:latin typeface="Arial" panose="020B0604020202020204" pitchFamily="34" charset="0"/>
                <a:cs typeface="Arial" panose="020B0604020202020204" pitchFamily="34" charset="0"/>
              </a:rPr>
              <a:t>NUEVA REGLA PARA CLASIFICACIÓN DE CLASE Y </a:t>
            </a:r>
          </a:p>
          <a:p>
            <a:pPr algn="ctr"/>
            <a:r>
              <a:rPr lang="es-ES" sz="1500" b="1" dirty="0" smtClean="0">
                <a:latin typeface="Arial" panose="020B0604020202020204" pitchFamily="34" charset="0"/>
                <a:cs typeface="Arial" panose="020B0604020202020204" pitchFamily="34" charset="0"/>
              </a:rPr>
              <a:t>Y FRACCIÓN PARA LA DETERMINACIÓN DE LAPRIMA DE GRADO DE RIESGO</a:t>
            </a:r>
            <a:endParaRPr lang="en-US" sz="1500" b="1" dirty="0">
              <a:latin typeface="Arial" panose="020B0604020202020204" pitchFamily="34" charset="0"/>
              <a:cs typeface="Arial" panose="020B0604020202020204" pitchFamily="34" charset="0"/>
            </a:endParaRPr>
          </a:p>
        </p:txBody>
      </p:sp>
      <p:sp>
        <p:nvSpPr>
          <p:cNvPr id="2" name="Rectangle 1"/>
          <p:cNvSpPr>
            <a:spLocks noChangeArrowheads="1"/>
          </p:cNvSpPr>
          <p:nvPr/>
        </p:nvSpPr>
        <p:spPr bwMode="auto">
          <a:xfrm>
            <a:off x="5863244" y="113184"/>
            <a:ext cx="465512"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825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82563" algn="just" defTabSz="914400" rtl="0" eaLnBrk="0" fontAlgn="base" latinLnBrk="0" hangingPunct="0">
              <a:lnSpc>
                <a:spcPct val="100000"/>
              </a:lnSpc>
              <a:spcBef>
                <a:spcPct val="0"/>
              </a:spcBef>
              <a:spcAft>
                <a:spcPct val="0"/>
              </a:spcAft>
              <a:buClrTx/>
              <a:buSzTx/>
              <a:buFontTx/>
              <a:buNone/>
              <a:tabLst/>
            </a:pPr>
            <a:r>
              <a:rPr kumimoji="0" lang="es-ES_tradnl" altLang="en-US" sz="9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kumimoji="0" lang="es-ES_tradnl"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805919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12 Conector recto"/>
          <p:cNvCxnSpPr/>
          <p:nvPr/>
        </p:nvCxnSpPr>
        <p:spPr>
          <a:xfrm>
            <a:off x="6849751" y="1262253"/>
            <a:ext cx="4248473"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 name="12 Conector recto"/>
          <p:cNvCxnSpPr/>
          <p:nvPr/>
        </p:nvCxnSpPr>
        <p:spPr>
          <a:xfrm>
            <a:off x="731790" y="6299915"/>
            <a:ext cx="5146496" cy="9061"/>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1471" y="5728269"/>
            <a:ext cx="2425295" cy="1129731"/>
          </a:xfrm>
          <a:prstGeom prst="rect">
            <a:avLst/>
          </a:prstGeom>
          <a:noFill/>
        </p:spPr>
      </p:pic>
      <p:pic>
        <p:nvPicPr>
          <p:cNvPr id="7" name="Picture 2" descr="INPC | Revista MCP">
            <a:extLst>
              <a:ext uri="{FF2B5EF4-FFF2-40B4-BE49-F238E27FC236}">
                <a16:creationId xmlns:a16="http://schemas.microsoft.com/office/drawing/2014/main" id="{3F40F4AA-ECCE-46DD-9D21-DA6D15D80E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151"/>
            <a:ext cx="3173627" cy="644942"/>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p:cNvSpPr txBox="1"/>
          <p:nvPr/>
        </p:nvSpPr>
        <p:spPr>
          <a:xfrm>
            <a:off x="6035040" y="598284"/>
            <a:ext cx="5810065" cy="461665"/>
          </a:xfrm>
          <a:prstGeom prst="rect">
            <a:avLst/>
          </a:prstGeom>
          <a:noFill/>
        </p:spPr>
        <p:txBody>
          <a:bodyPr wrap="square" rtlCol="0">
            <a:spAutoFit/>
          </a:bodyPr>
          <a:lstStyle/>
          <a:p>
            <a:pPr algn="ctr"/>
            <a:r>
              <a:rPr lang="es-ES" sz="2400" b="1" dirty="0" smtClean="0">
                <a:latin typeface="Arial" panose="020B0604020202020204" pitchFamily="34" charset="0"/>
                <a:cs typeface="Arial" panose="020B0604020202020204" pitchFamily="34" charset="0"/>
              </a:rPr>
              <a:t>TRANSITORIOS DE LA REFORMA</a:t>
            </a:r>
            <a:endParaRPr lang="en-US" sz="2400" b="1" dirty="0">
              <a:latin typeface="Arial" panose="020B0604020202020204" pitchFamily="34" charset="0"/>
              <a:cs typeface="Arial" panose="020B0604020202020204" pitchFamily="34" charset="0"/>
            </a:endParaRPr>
          </a:p>
        </p:txBody>
      </p:sp>
      <p:sp>
        <p:nvSpPr>
          <p:cNvPr id="13" name="CuadroTexto 12"/>
          <p:cNvSpPr txBox="1"/>
          <p:nvPr/>
        </p:nvSpPr>
        <p:spPr>
          <a:xfrm>
            <a:off x="431321" y="1561582"/>
            <a:ext cx="10981426" cy="3323987"/>
          </a:xfrm>
          <a:prstGeom prst="rect">
            <a:avLst/>
          </a:prstGeom>
          <a:noFill/>
        </p:spPr>
        <p:txBody>
          <a:bodyPr wrap="square" rtlCol="0">
            <a:spAutoFit/>
          </a:bodyPr>
          <a:lstStyle/>
          <a:p>
            <a:pPr algn="ctr"/>
            <a:endParaRPr lang="es-ES" dirty="0" smtClean="0"/>
          </a:p>
          <a:p>
            <a:pPr lvl="0" indent="182563" algn="just" eaLnBrk="0" fontAlgn="base" hangingPunct="0">
              <a:spcBef>
                <a:spcPct val="0"/>
              </a:spcBef>
              <a:spcAft>
                <a:spcPct val="0"/>
              </a:spcAft>
            </a:pPr>
            <a:r>
              <a:rPr lang="es-ES" altLang="en-US" sz="3200" b="1" u="sng" dirty="0" smtClean="0"/>
              <a:t>ARTÍCULO SEXTO.</a:t>
            </a:r>
            <a:r>
              <a:rPr lang="es-ES" altLang="en-US" sz="3200" dirty="0" smtClean="0"/>
              <a:t> </a:t>
            </a:r>
            <a:r>
              <a:rPr lang="es-ES" altLang="en-US" sz="3200" b="1" dirty="0" smtClean="0"/>
              <a:t>PARA EFECTOS DE ENTREGAR LA INFORMACIÓN AL IMSS, SE CONTARÁ CON 90 DÍAS NATURALES PARA TAL EFECTO, Y EN CUANTO A LA CONSTANCIA DE REGISTRO ANTE LA STYPS, SE ENVIARÁ EN CUANTO DICHA DEPENDENCIA ESTABLEZCA EL MECANISMO PARA SU OBTENCIÓN.</a:t>
            </a:r>
            <a:endParaRPr kumimoji="0" lang="es-ES_tradnl" altLang="en-US" sz="3200" b="1" i="0" u="none" strike="noStrike" cap="none" normalizeH="0" baseline="0" dirty="0" smtClean="0">
              <a:ln>
                <a:noFill/>
              </a:ln>
              <a:solidFill>
                <a:schemeClr val="tx1"/>
              </a:solidFill>
              <a:effectLst/>
            </a:endParaRPr>
          </a:p>
        </p:txBody>
      </p:sp>
      <p:sp>
        <p:nvSpPr>
          <p:cNvPr id="9" name="CuadroTexto 8"/>
          <p:cNvSpPr txBox="1"/>
          <p:nvPr/>
        </p:nvSpPr>
        <p:spPr>
          <a:xfrm>
            <a:off x="283464" y="5552344"/>
            <a:ext cx="6172200" cy="784830"/>
          </a:xfrm>
          <a:prstGeom prst="rect">
            <a:avLst/>
          </a:prstGeom>
          <a:noFill/>
        </p:spPr>
        <p:txBody>
          <a:bodyPr wrap="square" rtlCol="0">
            <a:spAutoFit/>
          </a:bodyPr>
          <a:lstStyle/>
          <a:p>
            <a:pPr algn="ctr"/>
            <a:r>
              <a:rPr lang="es-ES" sz="1500" b="1" dirty="0" smtClean="0">
                <a:latin typeface="Arial" panose="020B0604020202020204" pitchFamily="34" charset="0"/>
                <a:cs typeface="Arial" panose="020B0604020202020204" pitchFamily="34" charset="0"/>
              </a:rPr>
              <a:t>REPORTE DE CONTRATOS CELEBRADOS DE SUBCONTRATACIÓN ESPECIALIZADA EN TÉRMINOS DEL ARTÍCULO 15-A LSS</a:t>
            </a:r>
            <a:endParaRPr lang="en-US" sz="1500" b="1" dirty="0">
              <a:latin typeface="Arial" panose="020B0604020202020204" pitchFamily="34" charset="0"/>
              <a:cs typeface="Arial" panose="020B0604020202020204" pitchFamily="34" charset="0"/>
            </a:endParaRPr>
          </a:p>
        </p:txBody>
      </p:sp>
      <p:sp>
        <p:nvSpPr>
          <p:cNvPr id="2" name="Rectangle 1"/>
          <p:cNvSpPr>
            <a:spLocks noChangeArrowheads="1"/>
          </p:cNvSpPr>
          <p:nvPr/>
        </p:nvSpPr>
        <p:spPr bwMode="auto">
          <a:xfrm>
            <a:off x="5863244" y="113184"/>
            <a:ext cx="465512"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825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82563" algn="just" defTabSz="914400" rtl="0" eaLnBrk="0" fontAlgn="base" latinLnBrk="0" hangingPunct="0">
              <a:lnSpc>
                <a:spcPct val="100000"/>
              </a:lnSpc>
              <a:spcBef>
                <a:spcPct val="0"/>
              </a:spcBef>
              <a:spcAft>
                <a:spcPct val="0"/>
              </a:spcAft>
              <a:buClrTx/>
              <a:buSzTx/>
              <a:buFontTx/>
              <a:buNone/>
              <a:tabLst/>
            </a:pPr>
            <a:r>
              <a:rPr kumimoji="0" lang="es-ES_tradnl" altLang="en-US" sz="9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kumimoji="0" lang="es-ES_tradnl"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663973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12 Conector recto"/>
          <p:cNvCxnSpPr/>
          <p:nvPr/>
        </p:nvCxnSpPr>
        <p:spPr>
          <a:xfrm>
            <a:off x="6849751" y="1262253"/>
            <a:ext cx="4248473"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 name="12 Conector recto"/>
          <p:cNvCxnSpPr/>
          <p:nvPr/>
        </p:nvCxnSpPr>
        <p:spPr>
          <a:xfrm>
            <a:off x="731790" y="6299915"/>
            <a:ext cx="5146496" cy="9061"/>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1471" y="5728269"/>
            <a:ext cx="2425295" cy="1129731"/>
          </a:xfrm>
          <a:prstGeom prst="rect">
            <a:avLst/>
          </a:prstGeom>
          <a:noFill/>
        </p:spPr>
      </p:pic>
      <p:pic>
        <p:nvPicPr>
          <p:cNvPr id="7" name="Picture 2" descr="INPC | Revista MCP">
            <a:extLst>
              <a:ext uri="{FF2B5EF4-FFF2-40B4-BE49-F238E27FC236}">
                <a16:creationId xmlns:a16="http://schemas.microsoft.com/office/drawing/2014/main" id="{3F40F4AA-ECCE-46DD-9D21-DA6D15D80E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151"/>
            <a:ext cx="3173627" cy="644942"/>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p:cNvSpPr txBox="1"/>
          <p:nvPr/>
        </p:nvSpPr>
        <p:spPr>
          <a:xfrm>
            <a:off x="6035040" y="598284"/>
            <a:ext cx="5810065" cy="461665"/>
          </a:xfrm>
          <a:prstGeom prst="rect">
            <a:avLst/>
          </a:prstGeom>
          <a:noFill/>
        </p:spPr>
        <p:txBody>
          <a:bodyPr wrap="square" rtlCol="0">
            <a:spAutoFit/>
          </a:bodyPr>
          <a:lstStyle/>
          <a:p>
            <a:pPr algn="ctr"/>
            <a:r>
              <a:rPr lang="es-ES" sz="2400" b="1" dirty="0" smtClean="0">
                <a:latin typeface="Arial" panose="020B0604020202020204" pitchFamily="34" charset="0"/>
                <a:cs typeface="Arial" panose="020B0604020202020204" pitchFamily="34" charset="0"/>
              </a:rPr>
              <a:t>TRANSITORIOS DE LA REFORMA</a:t>
            </a:r>
            <a:endParaRPr lang="en-US" sz="2400" b="1" dirty="0">
              <a:latin typeface="Arial" panose="020B0604020202020204" pitchFamily="34" charset="0"/>
              <a:cs typeface="Arial" panose="020B0604020202020204" pitchFamily="34" charset="0"/>
            </a:endParaRPr>
          </a:p>
        </p:txBody>
      </p:sp>
      <p:sp>
        <p:nvSpPr>
          <p:cNvPr id="13" name="CuadroTexto 12"/>
          <p:cNvSpPr txBox="1"/>
          <p:nvPr/>
        </p:nvSpPr>
        <p:spPr>
          <a:xfrm>
            <a:off x="456583" y="2148176"/>
            <a:ext cx="10981426" cy="2339102"/>
          </a:xfrm>
          <a:prstGeom prst="rect">
            <a:avLst/>
          </a:prstGeom>
          <a:noFill/>
        </p:spPr>
        <p:txBody>
          <a:bodyPr wrap="square" rtlCol="0">
            <a:spAutoFit/>
          </a:bodyPr>
          <a:lstStyle/>
          <a:p>
            <a:pPr algn="ctr"/>
            <a:endParaRPr lang="es-ES" dirty="0" smtClean="0"/>
          </a:p>
          <a:p>
            <a:pPr lvl="0" indent="182563" algn="just" eaLnBrk="0" fontAlgn="base" hangingPunct="0">
              <a:spcBef>
                <a:spcPct val="0"/>
              </a:spcBef>
              <a:spcAft>
                <a:spcPct val="0"/>
              </a:spcAft>
            </a:pPr>
            <a:r>
              <a:rPr lang="es-ES" altLang="en-US" sz="3200" b="1" u="sng" dirty="0" smtClean="0"/>
              <a:t>ARTÍCULO SÉPTIMO.</a:t>
            </a:r>
            <a:r>
              <a:rPr lang="es-ES" altLang="en-US" sz="3200" dirty="0" smtClean="0"/>
              <a:t> </a:t>
            </a:r>
            <a:r>
              <a:rPr lang="es-ES" altLang="en-US" sz="3200" b="1" dirty="0" smtClean="0"/>
              <a:t>DETERMINACIÓN DE PRIMAS POR SUSTITUCIÓN PATRONAL </a:t>
            </a:r>
            <a:r>
              <a:rPr kumimoji="0" lang="es-ES" altLang="en-US" sz="3200" b="1" i="0" u="none" strike="noStrike" cap="none" normalizeH="0" baseline="0" dirty="0" smtClean="0">
                <a:ln>
                  <a:noFill/>
                </a:ln>
                <a:solidFill>
                  <a:schemeClr val="tx1"/>
                </a:solidFill>
                <a:effectLst/>
              </a:rPr>
              <a:t>DE EMPRESA A EMPRESA</a:t>
            </a:r>
            <a:r>
              <a:rPr kumimoji="0" lang="es-ES" altLang="en-US" sz="3200" b="1" i="0" u="none" strike="noStrike" cap="none" normalizeH="0" dirty="0" smtClean="0">
                <a:ln>
                  <a:noFill/>
                </a:ln>
                <a:solidFill>
                  <a:schemeClr val="tx1"/>
                </a:solidFill>
                <a:effectLst/>
              </a:rPr>
              <a:t> O DE VARIAS EMPRESAS A UNA SOLA.</a:t>
            </a:r>
            <a:endParaRPr kumimoji="0" lang="es-ES" altLang="en-US" sz="3200" b="1" i="0" u="none" strike="noStrike" cap="none" normalizeH="0" baseline="0" dirty="0" smtClean="0">
              <a:ln>
                <a:noFill/>
              </a:ln>
              <a:solidFill>
                <a:schemeClr val="tx1"/>
              </a:solidFill>
              <a:effectLst/>
            </a:endParaRPr>
          </a:p>
          <a:p>
            <a:pPr lvl="0" indent="182563" algn="just" eaLnBrk="0" fontAlgn="base" hangingPunct="0">
              <a:spcBef>
                <a:spcPct val="0"/>
              </a:spcBef>
              <a:spcAft>
                <a:spcPct val="0"/>
              </a:spcAft>
            </a:pPr>
            <a:endParaRPr kumimoji="0" lang="es-ES_tradnl" altLang="en-US" sz="3200" b="1" i="0" u="none" strike="noStrike" cap="none" normalizeH="0" baseline="0" dirty="0" smtClean="0">
              <a:ln>
                <a:noFill/>
              </a:ln>
              <a:solidFill>
                <a:schemeClr val="tx1"/>
              </a:solidFill>
              <a:effectLst/>
            </a:endParaRPr>
          </a:p>
        </p:txBody>
      </p:sp>
      <p:sp>
        <p:nvSpPr>
          <p:cNvPr id="9" name="CuadroTexto 8"/>
          <p:cNvSpPr txBox="1"/>
          <p:nvPr/>
        </p:nvSpPr>
        <p:spPr>
          <a:xfrm>
            <a:off x="283464" y="5552344"/>
            <a:ext cx="6172200" cy="784830"/>
          </a:xfrm>
          <a:prstGeom prst="rect">
            <a:avLst/>
          </a:prstGeom>
          <a:noFill/>
        </p:spPr>
        <p:txBody>
          <a:bodyPr wrap="square" rtlCol="0">
            <a:spAutoFit/>
          </a:bodyPr>
          <a:lstStyle/>
          <a:p>
            <a:pPr algn="ctr"/>
            <a:r>
              <a:rPr lang="es-ES" sz="1500" b="1" dirty="0" smtClean="0">
                <a:latin typeface="Arial" panose="020B0604020202020204" pitchFamily="34" charset="0"/>
                <a:cs typeface="Arial" panose="020B0604020202020204" pitchFamily="34" charset="0"/>
              </a:rPr>
              <a:t>PRIMA DE RIESGO MEDIA O PONDERADA DEPENDIENDO DE LA SUSTITUCIÓN PATRONAL ARTÍUCLO 71, 73 Y 75 LSS Y 18, 20 Y 196 DEL RACERF </a:t>
            </a:r>
            <a:endParaRPr lang="en-US" sz="1500" b="1" dirty="0">
              <a:latin typeface="Arial" panose="020B0604020202020204" pitchFamily="34" charset="0"/>
              <a:cs typeface="Arial" panose="020B0604020202020204" pitchFamily="34" charset="0"/>
            </a:endParaRPr>
          </a:p>
        </p:txBody>
      </p:sp>
      <p:sp>
        <p:nvSpPr>
          <p:cNvPr id="2" name="Rectangle 1"/>
          <p:cNvSpPr>
            <a:spLocks noChangeArrowheads="1"/>
          </p:cNvSpPr>
          <p:nvPr/>
        </p:nvSpPr>
        <p:spPr bwMode="auto">
          <a:xfrm>
            <a:off x="5863244" y="113184"/>
            <a:ext cx="465512"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825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82563" algn="just" defTabSz="914400" rtl="0" eaLnBrk="0" fontAlgn="base" latinLnBrk="0" hangingPunct="0">
              <a:lnSpc>
                <a:spcPct val="100000"/>
              </a:lnSpc>
              <a:spcBef>
                <a:spcPct val="0"/>
              </a:spcBef>
              <a:spcAft>
                <a:spcPct val="0"/>
              </a:spcAft>
              <a:buClrTx/>
              <a:buSzTx/>
              <a:buFontTx/>
              <a:buNone/>
              <a:tabLst/>
            </a:pPr>
            <a:r>
              <a:rPr kumimoji="0" lang="es-ES_tradnl" altLang="en-US" sz="9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kumimoji="0" lang="es-ES_tradnl"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931875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12 Conector recto"/>
          <p:cNvCxnSpPr/>
          <p:nvPr/>
        </p:nvCxnSpPr>
        <p:spPr>
          <a:xfrm>
            <a:off x="6849751" y="1262253"/>
            <a:ext cx="4248473"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 name="12 Conector recto"/>
          <p:cNvCxnSpPr/>
          <p:nvPr/>
        </p:nvCxnSpPr>
        <p:spPr>
          <a:xfrm>
            <a:off x="731790" y="6299915"/>
            <a:ext cx="5146496" cy="9061"/>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1471" y="5728269"/>
            <a:ext cx="2425295" cy="1129731"/>
          </a:xfrm>
          <a:prstGeom prst="rect">
            <a:avLst/>
          </a:prstGeom>
          <a:noFill/>
        </p:spPr>
      </p:pic>
      <p:pic>
        <p:nvPicPr>
          <p:cNvPr id="7" name="Picture 2" descr="INPC | Revista MCP">
            <a:extLst>
              <a:ext uri="{FF2B5EF4-FFF2-40B4-BE49-F238E27FC236}">
                <a16:creationId xmlns:a16="http://schemas.microsoft.com/office/drawing/2014/main" id="{3F40F4AA-ECCE-46DD-9D21-DA6D15D80E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151"/>
            <a:ext cx="3173627" cy="644942"/>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p:cNvSpPr txBox="1"/>
          <p:nvPr/>
        </p:nvSpPr>
        <p:spPr>
          <a:xfrm>
            <a:off x="6035040" y="598284"/>
            <a:ext cx="5810065" cy="461665"/>
          </a:xfrm>
          <a:prstGeom prst="rect">
            <a:avLst/>
          </a:prstGeom>
          <a:noFill/>
        </p:spPr>
        <p:txBody>
          <a:bodyPr wrap="square" rtlCol="0">
            <a:spAutoFit/>
          </a:bodyPr>
          <a:lstStyle/>
          <a:p>
            <a:pPr algn="ctr"/>
            <a:r>
              <a:rPr lang="es-ES" sz="2400" b="1" dirty="0" smtClean="0">
                <a:latin typeface="Arial" panose="020B0604020202020204" pitchFamily="34" charset="0"/>
                <a:cs typeface="Arial" panose="020B0604020202020204" pitchFamily="34" charset="0"/>
              </a:rPr>
              <a:t>TRANSITORIOS DE LA REFORMA</a:t>
            </a:r>
            <a:endParaRPr lang="en-US" sz="2400" b="1" dirty="0">
              <a:latin typeface="Arial" panose="020B0604020202020204" pitchFamily="34" charset="0"/>
              <a:cs typeface="Arial" panose="020B0604020202020204" pitchFamily="34" charset="0"/>
            </a:endParaRPr>
          </a:p>
        </p:txBody>
      </p:sp>
      <p:sp>
        <p:nvSpPr>
          <p:cNvPr id="13" name="CuadroTexto 12"/>
          <p:cNvSpPr txBox="1"/>
          <p:nvPr/>
        </p:nvSpPr>
        <p:spPr>
          <a:xfrm>
            <a:off x="456583" y="1423559"/>
            <a:ext cx="10981426" cy="1354217"/>
          </a:xfrm>
          <a:prstGeom prst="rect">
            <a:avLst/>
          </a:prstGeom>
          <a:noFill/>
        </p:spPr>
        <p:txBody>
          <a:bodyPr wrap="square" rtlCol="0">
            <a:spAutoFit/>
          </a:bodyPr>
          <a:lstStyle/>
          <a:p>
            <a:pPr algn="ctr"/>
            <a:endParaRPr lang="es-ES" dirty="0" smtClean="0"/>
          </a:p>
          <a:p>
            <a:pPr lvl="0" indent="182563" algn="just" eaLnBrk="0" fontAlgn="base" hangingPunct="0">
              <a:spcBef>
                <a:spcPct val="0"/>
              </a:spcBef>
              <a:spcAft>
                <a:spcPct val="0"/>
              </a:spcAft>
            </a:pPr>
            <a:r>
              <a:rPr lang="es-ES" altLang="en-US" sz="3200" b="1" u="sng" dirty="0" smtClean="0"/>
              <a:t>ARTÍCULO SÉPTIMO.</a:t>
            </a:r>
            <a:r>
              <a:rPr lang="es-ES" altLang="en-US" sz="3200" dirty="0" smtClean="0"/>
              <a:t> </a:t>
            </a:r>
            <a:r>
              <a:rPr lang="es-ES" altLang="en-US" sz="3200" b="1" dirty="0" smtClean="0"/>
              <a:t>EJEMPLO DE EMPRESA A EMPRESA:</a:t>
            </a:r>
            <a:endParaRPr kumimoji="0" lang="es-ES" altLang="en-US" sz="3200" b="1" i="0" u="none" strike="noStrike" cap="none" normalizeH="0" baseline="0" dirty="0" smtClean="0">
              <a:ln>
                <a:noFill/>
              </a:ln>
              <a:solidFill>
                <a:schemeClr val="tx1"/>
              </a:solidFill>
              <a:effectLst/>
            </a:endParaRPr>
          </a:p>
          <a:p>
            <a:pPr lvl="0" indent="182563" algn="just" eaLnBrk="0" fontAlgn="base" hangingPunct="0">
              <a:spcBef>
                <a:spcPct val="0"/>
              </a:spcBef>
              <a:spcAft>
                <a:spcPct val="0"/>
              </a:spcAft>
            </a:pPr>
            <a:endParaRPr kumimoji="0" lang="es-ES_tradnl" altLang="en-US" sz="3200" b="1" i="0" u="none" strike="noStrike" cap="none" normalizeH="0" baseline="0" dirty="0" smtClean="0">
              <a:ln>
                <a:noFill/>
              </a:ln>
              <a:solidFill>
                <a:schemeClr val="tx1"/>
              </a:solidFill>
              <a:effectLst/>
            </a:endParaRPr>
          </a:p>
        </p:txBody>
      </p:sp>
      <p:sp>
        <p:nvSpPr>
          <p:cNvPr id="9" name="CuadroTexto 8"/>
          <p:cNvSpPr txBox="1"/>
          <p:nvPr/>
        </p:nvSpPr>
        <p:spPr>
          <a:xfrm>
            <a:off x="283464" y="5552344"/>
            <a:ext cx="6172200" cy="784830"/>
          </a:xfrm>
          <a:prstGeom prst="rect">
            <a:avLst/>
          </a:prstGeom>
          <a:noFill/>
        </p:spPr>
        <p:txBody>
          <a:bodyPr wrap="square" rtlCol="0">
            <a:spAutoFit/>
          </a:bodyPr>
          <a:lstStyle/>
          <a:p>
            <a:pPr algn="ctr"/>
            <a:r>
              <a:rPr lang="es-ES" sz="1500" b="1" dirty="0" smtClean="0">
                <a:latin typeface="Arial" panose="020B0604020202020204" pitchFamily="34" charset="0"/>
                <a:cs typeface="Arial" panose="020B0604020202020204" pitchFamily="34" charset="0"/>
              </a:rPr>
              <a:t>PRIMA DE RIESGO MEDIA O PONDERADA DEPENDIENDO DE LA SUSTITUCIÓN PATRONAL ARTÍUCLO 71, 73 Y 75 LSS Y 18, 20 Y 196 DEL RACERF </a:t>
            </a:r>
            <a:endParaRPr lang="en-US" sz="1500" b="1" dirty="0">
              <a:latin typeface="Arial" panose="020B0604020202020204" pitchFamily="34" charset="0"/>
              <a:cs typeface="Arial" panose="020B0604020202020204" pitchFamily="34" charset="0"/>
            </a:endParaRPr>
          </a:p>
        </p:txBody>
      </p:sp>
      <p:sp>
        <p:nvSpPr>
          <p:cNvPr id="2" name="Rectangle 1"/>
          <p:cNvSpPr>
            <a:spLocks noChangeArrowheads="1"/>
          </p:cNvSpPr>
          <p:nvPr/>
        </p:nvSpPr>
        <p:spPr bwMode="auto">
          <a:xfrm>
            <a:off x="5863244" y="113184"/>
            <a:ext cx="465512"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825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82563" algn="just" defTabSz="914400" rtl="0" eaLnBrk="0" fontAlgn="base" latinLnBrk="0" hangingPunct="0">
              <a:lnSpc>
                <a:spcPct val="100000"/>
              </a:lnSpc>
              <a:spcBef>
                <a:spcPct val="0"/>
              </a:spcBef>
              <a:spcAft>
                <a:spcPct val="0"/>
              </a:spcAft>
              <a:buClrTx/>
              <a:buSzTx/>
              <a:buFontTx/>
              <a:buNone/>
              <a:tabLst/>
            </a:pPr>
            <a:r>
              <a:rPr kumimoji="0" lang="es-ES_tradnl" altLang="en-US" sz="9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kumimoji="0" lang="es-ES_tradnl"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 name="CuadroTexto 2"/>
          <p:cNvSpPr txBox="1"/>
          <p:nvPr/>
        </p:nvSpPr>
        <p:spPr>
          <a:xfrm>
            <a:off x="733248" y="2518915"/>
            <a:ext cx="10774393" cy="2862322"/>
          </a:xfrm>
          <a:prstGeom prst="rect">
            <a:avLst/>
          </a:prstGeom>
          <a:noFill/>
        </p:spPr>
        <p:txBody>
          <a:bodyPr wrap="square" rtlCol="0">
            <a:spAutoFit/>
          </a:bodyPr>
          <a:lstStyle/>
          <a:p>
            <a:pPr marL="285750" indent="-285750" algn="just">
              <a:buFont typeface="Arial" panose="020B0604020202020204" pitchFamily="34" charset="0"/>
              <a:buChar char="•"/>
            </a:pPr>
            <a:r>
              <a:rPr lang="es-ES" dirty="0" smtClean="0"/>
              <a:t>EMPRESA A absorbe a trabajadores que le prestaban servicios mediante subcontratación y pertenecían a la EMPRESA B.</a:t>
            </a:r>
          </a:p>
          <a:p>
            <a:pPr marL="285750" indent="-285750" algn="just">
              <a:buFont typeface="Arial" panose="020B0604020202020204" pitchFamily="34" charset="0"/>
              <a:buChar char="•"/>
            </a:pPr>
            <a:endParaRPr lang="es-ES" dirty="0"/>
          </a:p>
          <a:p>
            <a:pPr marL="285750" indent="-285750" algn="just">
              <a:buFont typeface="Arial" panose="020B0604020202020204" pitchFamily="34" charset="0"/>
              <a:buChar char="•"/>
            </a:pPr>
            <a:r>
              <a:rPr lang="es-ES" dirty="0" smtClean="0"/>
              <a:t>Ambas empresas están correctamente clasificadas en la fracción 384, clase II.</a:t>
            </a:r>
          </a:p>
          <a:p>
            <a:pPr marL="285750" indent="-285750" algn="just">
              <a:buFont typeface="Arial" panose="020B0604020202020204" pitchFamily="34" charset="0"/>
              <a:buChar char="•"/>
            </a:pPr>
            <a:endParaRPr lang="es-ES" dirty="0"/>
          </a:p>
          <a:p>
            <a:pPr marL="285750" indent="-285750" algn="just">
              <a:buFont typeface="Arial" panose="020B0604020202020204" pitchFamily="34" charset="0"/>
              <a:buChar char="•"/>
            </a:pPr>
            <a:r>
              <a:rPr lang="es-ES" dirty="0" smtClean="0"/>
              <a:t>La EMPRESA B cotizaba con una prima de riesgo de 0.51568%</a:t>
            </a:r>
          </a:p>
          <a:p>
            <a:pPr marL="285750" indent="-285750" algn="just">
              <a:buFont typeface="Arial" panose="020B0604020202020204" pitchFamily="34" charset="0"/>
              <a:buChar char="•"/>
            </a:pPr>
            <a:r>
              <a:rPr lang="es-ES" dirty="0" smtClean="0"/>
              <a:t>La EMPRESA A de nueva creación se auto clasifica en la fracción 384, clase II y prima media de 1.13065%</a:t>
            </a:r>
          </a:p>
          <a:p>
            <a:pPr marL="285750" indent="-285750" algn="just">
              <a:buFont typeface="Arial" panose="020B0604020202020204" pitchFamily="34" charset="0"/>
              <a:buChar char="•"/>
            </a:pPr>
            <a:endParaRPr lang="es-ES" dirty="0"/>
          </a:p>
          <a:p>
            <a:pPr marL="285750" indent="-285750" algn="just">
              <a:buFont typeface="Arial" panose="020B0604020202020204" pitchFamily="34" charset="0"/>
              <a:buChar char="•"/>
            </a:pPr>
            <a:r>
              <a:rPr lang="es-ES" dirty="0" smtClean="0"/>
              <a:t>RESULTADO: La EMPRESA A podrá mantener la prima de 0.51568%, gracias a que la EMPRESA B siempre estuvo bien clasificada.  </a:t>
            </a:r>
            <a:endParaRPr lang="en-US" dirty="0"/>
          </a:p>
        </p:txBody>
      </p:sp>
    </p:spTree>
    <p:extLst>
      <p:ext uri="{BB962C8B-B14F-4D97-AF65-F5344CB8AC3E}">
        <p14:creationId xmlns:p14="http://schemas.microsoft.com/office/powerpoint/2010/main" val="35639165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12 Conector recto"/>
          <p:cNvCxnSpPr/>
          <p:nvPr/>
        </p:nvCxnSpPr>
        <p:spPr>
          <a:xfrm>
            <a:off x="6849751" y="1262253"/>
            <a:ext cx="4248473"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 name="12 Conector recto"/>
          <p:cNvCxnSpPr/>
          <p:nvPr/>
        </p:nvCxnSpPr>
        <p:spPr>
          <a:xfrm>
            <a:off x="731790" y="6299915"/>
            <a:ext cx="5146496" cy="9061"/>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1471" y="5728269"/>
            <a:ext cx="2425295" cy="1129731"/>
          </a:xfrm>
          <a:prstGeom prst="rect">
            <a:avLst/>
          </a:prstGeom>
          <a:noFill/>
        </p:spPr>
      </p:pic>
      <p:pic>
        <p:nvPicPr>
          <p:cNvPr id="7" name="Picture 2" descr="INPC | Revista MCP">
            <a:extLst>
              <a:ext uri="{FF2B5EF4-FFF2-40B4-BE49-F238E27FC236}">
                <a16:creationId xmlns:a16="http://schemas.microsoft.com/office/drawing/2014/main" id="{3F40F4AA-ECCE-46DD-9D21-DA6D15D80E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151"/>
            <a:ext cx="3173627" cy="644942"/>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p:cNvSpPr txBox="1"/>
          <p:nvPr/>
        </p:nvSpPr>
        <p:spPr>
          <a:xfrm>
            <a:off x="6035040" y="598284"/>
            <a:ext cx="5810065" cy="461665"/>
          </a:xfrm>
          <a:prstGeom prst="rect">
            <a:avLst/>
          </a:prstGeom>
          <a:noFill/>
        </p:spPr>
        <p:txBody>
          <a:bodyPr wrap="square" rtlCol="0">
            <a:spAutoFit/>
          </a:bodyPr>
          <a:lstStyle/>
          <a:p>
            <a:pPr algn="ctr"/>
            <a:r>
              <a:rPr lang="es-ES" sz="2400" b="1" dirty="0" smtClean="0">
                <a:latin typeface="Arial" panose="020B0604020202020204" pitchFamily="34" charset="0"/>
                <a:cs typeface="Arial" panose="020B0604020202020204" pitchFamily="34" charset="0"/>
              </a:rPr>
              <a:t>TRANSITORIOS DE LA REFORMA</a:t>
            </a:r>
            <a:endParaRPr lang="en-US" sz="2400" b="1" dirty="0">
              <a:latin typeface="Arial" panose="020B0604020202020204" pitchFamily="34" charset="0"/>
              <a:cs typeface="Arial" panose="020B0604020202020204" pitchFamily="34" charset="0"/>
            </a:endParaRPr>
          </a:p>
        </p:txBody>
      </p:sp>
      <p:sp>
        <p:nvSpPr>
          <p:cNvPr id="13" name="CuadroTexto 12"/>
          <p:cNvSpPr txBox="1"/>
          <p:nvPr/>
        </p:nvSpPr>
        <p:spPr>
          <a:xfrm>
            <a:off x="456583" y="1207909"/>
            <a:ext cx="10981426" cy="1354217"/>
          </a:xfrm>
          <a:prstGeom prst="rect">
            <a:avLst/>
          </a:prstGeom>
          <a:noFill/>
        </p:spPr>
        <p:txBody>
          <a:bodyPr wrap="square" rtlCol="0">
            <a:spAutoFit/>
          </a:bodyPr>
          <a:lstStyle/>
          <a:p>
            <a:pPr algn="ctr"/>
            <a:endParaRPr lang="es-ES" dirty="0" smtClean="0"/>
          </a:p>
          <a:p>
            <a:pPr lvl="0" indent="182563" algn="just" eaLnBrk="0" fontAlgn="base" hangingPunct="0">
              <a:spcBef>
                <a:spcPct val="0"/>
              </a:spcBef>
              <a:spcAft>
                <a:spcPct val="0"/>
              </a:spcAft>
            </a:pPr>
            <a:r>
              <a:rPr lang="es-ES" altLang="en-US" sz="3200" b="1" u="sng" dirty="0" smtClean="0"/>
              <a:t>ARTÍCULO SÉPTIMO.</a:t>
            </a:r>
            <a:r>
              <a:rPr lang="es-ES" altLang="en-US" sz="3200" dirty="0" smtClean="0"/>
              <a:t> </a:t>
            </a:r>
            <a:r>
              <a:rPr lang="es-ES" altLang="en-US" sz="3200" b="1" dirty="0" smtClean="0"/>
              <a:t>EJEMPLO DE PRIMA PONDERADA:</a:t>
            </a:r>
            <a:endParaRPr kumimoji="0" lang="es-ES" altLang="en-US" sz="3200" b="1" i="0" u="none" strike="noStrike" cap="none" normalizeH="0" baseline="0" dirty="0" smtClean="0">
              <a:ln>
                <a:noFill/>
              </a:ln>
              <a:solidFill>
                <a:schemeClr val="tx1"/>
              </a:solidFill>
              <a:effectLst/>
            </a:endParaRPr>
          </a:p>
          <a:p>
            <a:pPr lvl="0" indent="182563" algn="just" eaLnBrk="0" fontAlgn="base" hangingPunct="0">
              <a:spcBef>
                <a:spcPct val="0"/>
              </a:spcBef>
              <a:spcAft>
                <a:spcPct val="0"/>
              </a:spcAft>
            </a:pPr>
            <a:endParaRPr kumimoji="0" lang="es-ES_tradnl" altLang="en-US" sz="3200" b="1" i="0" u="none" strike="noStrike" cap="none" normalizeH="0" baseline="0" dirty="0" smtClean="0">
              <a:ln>
                <a:noFill/>
              </a:ln>
              <a:solidFill>
                <a:schemeClr val="tx1"/>
              </a:solidFill>
              <a:effectLst/>
            </a:endParaRPr>
          </a:p>
        </p:txBody>
      </p:sp>
      <p:sp>
        <p:nvSpPr>
          <p:cNvPr id="9" name="CuadroTexto 8"/>
          <p:cNvSpPr txBox="1"/>
          <p:nvPr/>
        </p:nvSpPr>
        <p:spPr>
          <a:xfrm>
            <a:off x="283464" y="5552344"/>
            <a:ext cx="6172200" cy="784830"/>
          </a:xfrm>
          <a:prstGeom prst="rect">
            <a:avLst/>
          </a:prstGeom>
          <a:noFill/>
        </p:spPr>
        <p:txBody>
          <a:bodyPr wrap="square" rtlCol="0">
            <a:spAutoFit/>
          </a:bodyPr>
          <a:lstStyle/>
          <a:p>
            <a:pPr algn="ctr"/>
            <a:r>
              <a:rPr lang="es-ES" sz="1500" b="1" dirty="0" smtClean="0">
                <a:latin typeface="Arial" panose="020B0604020202020204" pitchFamily="34" charset="0"/>
                <a:cs typeface="Arial" panose="020B0604020202020204" pitchFamily="34" charset="0"/>
              </a:rPr>
              <a:t>PRIMA DE RIESGO MEDIA O PONDERADA DEPENDIENDO DE LA SUSTITUCIÓN PATRONAL ARTÍUCLO 71, 73 Y 75 LSS Y 18, 20 Y 196 DEL RACERF </a:t>
            </a:r>
            <a:endParaRPr lang="en-US" sz="1500" b="1" dirty="0">
              <a:latin typeface="Arial" panose="020B0604020202020204" pitchFamily="34" charset="0"/>
              <a:cs typeface="Arial" panose="020B0604020202020204" pitchFamily="34" charset="0"/>
            </a:endParaRPr>
          </a:p>
        </p:txBody>
      </p:sp>
      <p:sp>
        <p:nvSpPr>
          <p:cNvPr id="2" name="Rectangle 1"/>
          <p:cNvSpPr>
            <a:spLocks noChangeArrowheads="1"/>
          </p:cNvSpPr>
          <p:nvPr/>
        </p:nvSpPr>
        <p:spPr bwMode="auto">
          <a:xfrm>
            <a:off x="5863244" y="113184"/>
            <a:ext cx="465512"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825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82563" algn="just" defTabSz="914400" rtl="0" eaLnBrk="0" fontAlgn="base" latinLnBrk="0" hangingPunct="0">
              <a:lnSpc>
                <a:spcPct val="100000"/>
              </a:lnSpc>
              <a:spcBef>
                <a:spcPct val="0"/>
              </a:spcBef>
              <a:spcAft>
                <a:spcPct val="0"/>
              </a:spcAft>
              <a:buClrTx/>
              <a:buSzTx/>
              <a:buFontTx/>
              <a:buNone/>
              <a:tabLst/>
            </a:pPr>
            <a:r>
              <a:rPr kumimoji="0" lang="es-ES_tradnl" altLang="en-US" sz="9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kumimoji="0" lang="es-ES_tradnl"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 name="CuadroTexto 2"/>
          <p:cNvSpPr txBox="1"/>
          <p:nvPr/>
        </p:nvSpPr>
        <p:spPr>
          <a:xfrm>
            <a:off x="733248" y="2329138"/>
            <a:ext cx="10774393" cy="3139321"/>
          </a:xfrm>
          <a:prstGeom prst="rect">
            <a:avLst/>
          </a:prstGeom>
          <a:noFill/>
        </p:spPr>
        <p:txBody>
          <a:bodyPr wrap="square" rtlCol="0">
            <a:spAutoFit/>
          </a:bodyPr>
          <a:lstStyle/>
          <a:p>
            <a:pPr marL="285750" indent="-285750" algn="just">
              <a:buFont typeface="Arial" panose="020B0604020202020204" pitchFamily="34" charset="0"/>
              <a:buChar char="•"/>
            </a:pPr>
            <a:r>
              <a:rPr lang="es-ES" dirty="0" smtClean="0"/>
              <a:t>EMPRESA C absorbe a trabajadores que le prestaban servicios mediante subcontratación y pertenecían a las EMPRESAS D y E.</a:t>
            </a:r>
          </a:p>
          <a:p>
            <a:pPr marL="285750" indent="-285750" algn="just">
              <a:buFont typeface="Arial" panose="020B0604020202020204" pitchFamily="34" charset="0"/>
              <a:buChar char="•"/>
            </a:pPr>
            <a:endParaRPr lang="es-ES" dirty="0"/>
          </a:p>
          <a:p>
            <a:pPr marL="285750" indent="-285750" algn="just">
              <a:buFont typeface="Arial" panose="020B0604020202020204" pitchFamily="34" charset="0"/>
              <a:buChar char="•"/>
            </a:pPr>
            <a:r>
              <a:rPr lang="es-ES" dirty="0" smtClean="0"/>
              <a:t>La EMPRESA D se dedica a la compra venta y distribución de agua purificada, cotizando en la fracción 613, clase III, con una prima de 0.78542%.</a:t>
            </a:r>
          </a:p>
          <a:p>
            <a:pPr marL="285750" indent="-285750" algn="just">
              <a:buFont typeface="Arial" panose="020B0604020202020204" pitchFamily="34" charset="0"/>
              <a:buChar char="•"/>
            </a:pPr>
            <a:endParaRPr lang="es-ES" dirty="0"/>
          </a:p>
          <a:p>
            <a:pPr marL="285750" indent="-285750" algn="just">
              <a:buFont typeface="Arial" panose="020B0604020202020204" pitchFamily="34" charset="0"/>
              <a:buChar char="•"/>
            </a:pPr>
            <a:r>
              <a:rPr lang="es-ES" dirty="0" smtClean="0"/>
              <a:t>La EMPRESA E </a:t>
            </a:r>
            <a:r>
              <a:rPr lang="es-ES" dirty="0"/>
              <a:t>se dedica a la compra venta y distribución de agua purificada, cotizando en la fracción </a:t>
            </a:r>
            <a:r>
              <a:rPr lang="es-ES" dirty="0" smtClean="0"/>
              <a:t>213</a:t>
            </a:r>
            <a:r>
              <a:rPr lang="es-ES" dirty="0"/>
              <a:t>, clase </a:t>
            </a:r>
            <a:r>
              <a:rPr lang="es-ES" dirty="0" smtClean="0"/>
              <a:t>IV, </a:t>
            </a:r>
            <a:r>
              <a:rPr lang="es-ES" dirty="0"/>
              <a:t>con una prima de </a:t>
            </a:r>
            <a:r>
              <a:rPr lang="es-ES" dirty="0" smtClean="0"/>
              <a:t>1.50000%.</a:t>
            </a:r>
          </a:p>
          <a:p>
            <a:pPr algn="just"/>
            <a:endParaRPr lang="es-ES" dirty="0"/>
          </a:p>
          <a:p>
            <a:pPr marL="285750" indent="-285750" algn="just">
              <a:buFont typeface="Arial" panose="020B0604020202020204" pitchFamily="34" charset="0"/>
              <a:buChar char="•"/>
            </a:pPr>
            <a:r>
              <a:rPr lang="es-ES" dirty="0" smtClean="0"/>
              <a:t>La EMPRESA C de nueva creación se dedicará a la elaboración y envasado de agua purificada, así como a su compraventa, por lo que la clasificación la fracción 213, clase IV y prima media de 4.65325%</a:t>
            </a:r>
          </a:p>
        </p:txBody>
      </p:sp>
    </p:spTree>
    <p:extLst>
      <p:ext uri="{BB962C8B-B14F-4D97-AF65-F5344CB8AC3E}">
        <p14:creationId xmlns:p14="http://schemas.microsoft.com/office/powerpoint/2010/main" val="7362875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12 Conector recto"/>
          <p:cNvCxnSpPr/>
          <p:nvPr/>
        </p:nvCxnSpPr>
        <p:spPr>
          <a:xfrm>
            <a:off x="6849751" y="1262253"/>
            <a:ext cx="4248473"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 name="12 Conector recto"/>
          <p:cNvCxnSpPr/>
          <p:nvPr/>
        </p:nvCxnSpPr>
        <p:spPr>
          <a:xfrm>
            <a:off x="731790" y="6299915"/>
            <a:ext cx="5146496" cy="9061"/>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1471" y="5728269"/>
            <a:ext cx="2425295" cy="1129731"/>
          </a:xfrm>
          <a:prstGeom prst="rect">
            <a:avLst/>
          </a:prstGeom>
          <a:noFill/>
        </p:spPr>
      </p:pic>
      <p:pic>
        <p:nvPicPr>
          <p:cNvPr id="7" name="Picture 2" descr="INPC | Revista MCP">
            <a:extLst>
              <a:ext uri="{FF2B5EF4-FFF2-40B4-BE49-F238E27FC236}">
                <a16:creationId xmlns:a16="http://schemas.microsoft.com/office/drawing/2014/main" id="{3F40F4AA-ECCE-46DD-9D21-DA6D15D80E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151"/>
            <a:ext cx="3173627" cy="644942"/>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p:cNvSpPr txBox="1"/>
          <p:nvPr/>
        </p:nvSpPr>
        <p:spPr>
          <a:xfrm>
            <a:off x="6651345" y="653148"/>
            <a:ext cx="4718272" cy="461665"/>
          </a:xfrm>
          <a:prstGeom prst="rect">
            <a:avLst/>
          </a:prstGeom>
          <a:noFill/>
        </p:spPr>
        <p:txBody>
          <a:bodyPr wrap="square" rtlCol="0">
            <a:spAutoFit/>
          </a:bodyPr>
          <a:lstStyle/>
          <a:p>
            <a:r>
              <a:rPr lang="es-ES" sz="2400" b="1" dirty="0" smtClean="0">
                <a:latin typeface="Arial" panose="020B0604020202020204" pitchFamily="34" charset="0"/>
                <a:cs typeface="Arial" panose="020B0604020202020204" pitchFamily="34" charset="0"/>
              </a:rPr>
              <a:t>LEY FEDERAL DEL TRABAJO</a:t>
            </a:r>
            <a:endParaRPr lang="en-US" sz="2400" b="1" dirty="0">
              <a:latin typeface="Arial" panose="020B0604020202020204" pitchFamily="34" charset="0"/>
              <a:cs typeface="Arial" panose="020B0604020202020204" pitchFamily="34" charset="0"/>
            </a:endParaRPr>
          </a:p>
        </p:txBody>
      </p:sp>
      <p:sp>
        <p:nvSpPr>
          <p:cNvPr id="10" name="CuadroTexto 9"/>
          <p:cNvSpPr txBox="1"/>
          <p:nvPr/>
        </p:nvSpPr>
        <p:spPr>
          <a:xfrm>
            <a:off x="155275" y="1380230"/>
            <a:ext cx="5357004" cy="2862322"/>
          </a:xfrm>
          <a:prstGeom prst="rect">
            <a:avLst/>
          </a:prstGeom>
          <a:noFill/>
        </p:spPr>
        <p:txBody>
          <a:bodyPr wrap="square" rtlCol="0">
            <a:spAutoFit/>
          </a:bodyPr>
          <a:lstStyle/>
          <a:p>
            <a:pPr algn="ctr"/>
            <a:r>
              <a:rPr lang="es-ES" dirty="0" smtClean="0"/>
              <a:t>TEXTO ANTERIOR</a:t>
            </a:r>
          </a:p>
          <a:p>
            <a:pPr algn="ctr"/>
            <a:endParaRPr lang="es-ES" dirty="0"/>
          </a:p>
          <a:p>
            <a:pPr algn="just"/>
            <a:r>
              <a:rPr lang="x-none" dirty="0"/>
              <a:t> </a:t>
            </a:r>
            <a:r>
              <a:rPr lang="es-MX" b="1" dirty="0" smtClean="0"/>
              <a:t>Artículo </a:t>
            </a:r>
            <a:r>
              <a:rPr lang="es-MX" b="1" dirty="0"/>
              <a:t>15.- </a:t>
            </a:r>
            <a:r>
              <a:rPr lang="es-MX" dirty="0"/>
              <a:t>En las empresas que ejecuten obras o servicios en forma exclusiva o principal para otra, y que no dispongan de elementos propios suficientes de conformidad con lo dispuesto en el Artículo 13, se observarán las normas siguientes:</a:t>
            </a:r>
            <a:endParaRPr lang="en-US" dirty="0"/>
          </a:p>
          <a:p>
            <a:pPr algn="just"/>
            <a:r>
              <a:rPr lang="es-MX" b="1" dirty="0" smtClean="0"/>
              <a:t>I</a:t>
            </a:r>
            <a:r>
              <a:rPr lang="es-MX" b="1" dirty="0"/>
              <a:t>. 	</a:t>
            </a:r>
            <a:r>
              <a:rPr lang="es-MX" dirty="0"/>
              <a:t>La empresa beneficiaria será solidariamente responsable de las obligaciones contraídas con los trabajadores; </a:t>
            </a:r>
            <a:r>
              <a:rPr lang="es-MX" dirty="0" smtClean="0"/>
              <a:t>y</a:t>
            </a:r>
            <a:endParaRPr lang="en-US" dirty="0"/>
          </a:p>
        </p:txBody>
      </p:sp>
      <p:sp>
        <p:nvSpPr>
          <p:cNvPr id="13" name="CuadroTexto 12"/>
          <p:cNvSpPr txBox="1"/>
          <p:nvPr/>
        </p:nvSpPr>
        <p:spPr>
          <a:xfrm>
            <a:off x="5520906" y="1325604"/>
            <a:ext cx="6366294" cy="5693866"/>
          </a:xfrm>
          <a:prstGeom prst="rect">
            <a:avLst/>
          </a:prstGeom>
          <a:noFill/>
        </p:spPr>
        <p:txBody>
          <a:bodyPr wrap="square" rtlCol="0">
            <a:spAutoFit/>
          </a:bodyPr>
          <a:lstStyle/>
          <a:p>
            <a:pPr algn="ctr"/>
            <a:r>
              <a:rPr lang="es-ES" dirty="0" smtClean="0"/>
              <a:t>TEXTO ACTUAL</a:t>
            </a:r>
          </a:p>
          <a:p>
            <a:pPr algn="ctr"/>
            <a:endParaRPr lang="es-ES" dirty="0"/>
          </a:p>
          <a:p>
            <a:pPr lvl="0" indent="182563" algn="just" eaLnBrk="0" fontAlgn="base" hangingPunct="0">
              <a:spcBef>
                <a:spcPct val="0"/>
              </a:spcBef>
              <a:spcAft>
                <a:spcPct val="0"/>
              </a:spcAft>
            </a:pPr>
            <a:r>
              <a:rPr lang="es-ES_tradnl" altLang="en-US" b="1" dirty="0">
                <a:ea typeface="Times New Roman" panose="02020603050405020304" pitchFamily="18" charset="0"/>
                <a:cs typeface="Arial" panose="020B0604020202020204" pitchFamily="34" charset="0"/>
              </a:rPr>
              <a:t>Artículo 15.-</a:t>
            </a:r>
            <a:r>
              <a:rPr lang="es-ES_tradnl" altLang="en-US" dirty="0">
                <a:ea typeface="Times New Roman" panose="02020603050405020304" pitchFamily="18" charset="0"/>
                <a:cs typeface="Arial" panose="020B0604020202020204" pitchFamily="34" charset="0"/>
              </a:rPr>
              <a:t> Las personas físicas o morales que proporcionen los servicios de subcontratación, deberán contar con registro ante la Secretaría del Trabajo y Previsión Social. Para obtener el registro deberán acreditar estar al corriente de sus obligaciones fiscales y de seguridad social.</a:t>
            </a:r>
            <a:endParaRPr kumimoji="0" lang="en-US" altLang="en-US" b="0" i="0" u="none" strike="noStrike" cap="none" normalizeH="0" baseline="0" dirty="0" smtClean="0">
              <a:ln>
                <a:noFill/>
              </a:ln>
              <a:solidFill>
                <a:schemeClr val="tx1"/>
              </a:solidFill>
              <a:effectLst/>
            </a:endParaRPr>
          </a:p>
          <a:p>
            <a:pPr lvl="0" indent="182563" algn="just" eaLnBrk="0" fontAlgn="base" hangingPunct="0">
              <a:spcBef>
                <a:spcPct val="0"/>
              </a:spcBef>
              <a:spcAft>
                <a:spcPct val="0"/>
              </a:spcAft>
            </a:pPr>
            <a:r>
              <a:rPr lang="es-ES_tradnl" altLang="en-US" dirty="0">
                <a:ea typeface="Times New Roman" panose="02020603050405020304" pitchFamily="18" charset="0"/>
                <a:cs typeface="Arial" panose="020B0604020202020204" pitchFamily="34" charset="0"/>
              </a:rPr>
              <a:t>El registro a que hace mención este artículo deberá ser renovado cada tres años.</a:t>
            </a:r>
            <a:endParaRPr kumimoji="0" lang="en-US" altLang="en-US" b="0" i="0" u="none" strike="noStrike" cap="none" normalizeH="0" baseline="0" dirty="0" smtClean="0">
              <a:ln>
                <a:noFill/>
              </a:ln>
              <a:solidFill>
                <a:schemeClr val="tx1"/>
              </a:solidFill>
              <a:effectLst/>
            </a:endParaRPr>
          </a:p>
          <a:p>
            <a:pPr lvl="0" indent="182563" algn="just" eaLnBrk="0" fontAlgn="base" hangingPunct="0">
              <a:spcBef>
                <a:spcPct val="0"/>
              </a:spcBef>
              <a:spcAft>
                <a:spcPct val="0"/>
              </a:spcAft>
            </a:pPr>
            <a:r>
              <a:rPr lang="es-ES_tradnl" altLang="en-US" dirty="0">
                <a:ea typeface="Times New Roman" panose="02020603050405020304" pitchFamily="18" charset="0"/>
                <a:cs typeface="Arial" panose="020B0604020202020204" pitchFamily="34" charset="0"/>
              </a:rPr>
              <a:t>La Secretaría del Trabajo y Previsión Social deberá pronunciarse respecto de la solicitud de registro dentro de los veinte días posteriores a la recepción de la misma, de no hacerlo, los solicitantes podrán requerirla para que dicte la resolución correspondiente, dentro de los tres días siguientes a la presentación del requerimiento. Transcurrido dicho plazo sin que se notifique la resolución, se tendrá por efectuado el registro para los efectos legales a que dé lugar.</a:t>
            </a:r>
            <a:endParaRPr kumimoji="0" lang="en-US" altLang="en-US" b="0" i="0" u="none" strike="noStrike" cap="none" normalizeH="0" baseline="0" dirty="0" smtClean="0">
              <a:ln>
                <a:noFill/>
              </a:ln>
              <a:solidFill>
                <a:schemeClr val="tx1"/>
              </a:solidFill>
              <a:effectLst/>
            </a:endParaRPr>
          </a:p>
          <a:p>
            <a:pPr algn="just"/>
            <a:endParaRPr lang="es-ES_tradnl" sz="2000" dirty="0" smtClean="0"/>
          </a:p>
          <a:p>
            <a:pPr algn="just"/>
            <a:endParaRPr lang="en-US" sz="2000" dirty="0"/>
          </a:p>
          <a:p>
            <a:pPr algn="just"/>
            <a:endParaRPr lang="en-US" dirty="0"/>
          </a:p>
        </p:txBody>
      </p:sp>
      <p:sp>
        <p:nvSpPr>
          <p:cNvPr id="11" name="CuadroTexto 10"/>
          <p:cNvSpPr txBox="1"/>
          <p:nvPr/>
        </p:nvSpPr>
        <p:spPr>
          <a:xfrm>
            <a:off x="498878" y="5848246"/>
            <a:ext cx="5298074" cy="400110"/>
          </a:xfrm>
          <a:prstGeom prst="rect">
            <a:avLst/>
          </a:prstGeom>
          <a:noFill/>
        </p:spPr>
        <p:txBody>
          <a:bodyPr wrap="square" rtlCol="0">
            <a:spAutoFit/>
          </a:bodyPr>
          <a:lstStyle/>
          <a:p>
            <a:pPr algn="ctr"/>
            <a:r>
              <a:rPr lang="es-ES" sz="2000" b="1" dirty="0" smtClean="0">
                <a:latin typeface="Arial" panose="020B0604020202020204" pitchFamily="34" charset="0"/>
                <a:cs typeface="Arial" panose="020B0604020202020204" pitchFamily="34" charset="0"/>
              </a:rPr>
              <a:t>REGISTRO ANTE LA STYPS</a:t>
            </a: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608477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12 Conector recto"/>
          <p:cNvCxnSpPr/>
          <p:nvPr/>
        </p:nvCxnSpPr>
        <p:spPr>
          <a:xfrm>
            <a:off x="6849751" y="1262253"/>
            <a:ext cx="4248473"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 name="12 Conector recto"/>
          <p:cNvCxnSpPr/>
          <p:nvPr/>
        </p:nvCxnSpPr>
        <p:spPr>
          <a:xfrm>
            <a:off x="731790" y="6299915"/>
            <a:ext cx="5146496" cy="9061"/>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1471" y="5728269"/>
            <a:ext cx="2425295" cy="1129731"/>
          </a:xfrm>
          <a:prstGeom prst="rect">
            <a:avLst/>
          </a:prstGeom>
          <a:noFill/>
        </p:spPr>
      </p:pic>
      <p:pic>
        <p:nvPicPr>
          <p:cNvPr id="7" name="Picture 2" descr="INPC | Revista MCP">
            <a:extLst>
              <a:ext uri="{FF2B5EF4-FFF2-40B4-BE49-F238E27FC236}">
                <a16:creationId xmlns:a16="http://schemas.microsoft.com/office/drawing/2014/main" id="{3F40F4AA-ECCE-46DD-9D21-DA6D15D80E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151"/>
            <a:ext cx="3173627" cy="644942"/>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p:cNvSpPr txBox="1"/>
          <p:nvPr/>
        </p:nvSpPr>
        <p:spPr>
          <a:xfrm>
            <a:off x="6035040" y="598284"/>
            <a:ext cx="5810065" cy="461665"/>
          </a:xfrm>
          <a:prstGeom prst="rect">
            <a:avLst/>
          </a:prstGeom>
          <a:noFill/>
        </p:spPr>
        <p:txBody>
          <a:bodyPr wrap="square" rtlCol="0">
            <a:spAutoFit/>
          </a:bodyPr>
          <a:lstStyle/>
          <a:p>
            <a:pPr algn="ctr"/>
            <a:r>
              <a:rPr lang="es-ES" sz="2400" b="1" dirty="0" smtClean="0">
                <a:latin typeface="Arial" panose="020B0604020202020204" pitchFamily="34" charset="0"/>
                <a:cs typeface="Arial" panose="020B0604020202020204" pitchFamily="34" charset="0"/>
              </a:rPr>
              <a:t>TRANSITORIOS DE LA REFORMA</a:t>
            </a:r>
            <a:endParaRPr lang="en-US" sz="2400" b="1" dirty="0">
              <a:latin typeface="Arial" panose="020B0604020202020204" pitchFamily="34" charset="0"/>
              <a:cs typeface="Arial" panose="020B0604020202020204" pitchFamily="34" charset="0"/>
            </a:endParaRPr>
          </a:p>
        </p:txBody>
      </p:sp>
      <p:sp>
        <p:nvSpPr>
          <p:cNvPr id="13" name="CuadroTexto 12"/>
          <p:cNvSpPr txBox="1"/>
          <p:nvPr/>
        </p:nvSpPr>
        <p:spPr>
          <a:xfrm>
            <a:off x="456583" y="1207909"/>
            <a:ext cx="10981426" cy="1354217"/>
          </a:xfrm>
          <a:prstGeom prst="rect">
            <a:avLst/>
          </a:prstGeom>
          <a:noFill/>
        </p:spPr>
        <p:txBody>
          <a:bodyPr wrap="square" rtlCol="0">
            <a:spAutoFit/>
          </a:bodyPr>
          <a:lstStyle/>
          <a:p>
            <a:pPr algn="ctr"/>
            <a:endParaRPr lang="es-ES" dirty="0" smtClean="0"/>
          </a:p>
          <a:p>
            <a:pPr lvl="0" indent="182563" algn="just" eaLnBrk="0" fontAlgn="base" hangingPunct="0">
              <a:spcBef>
                <a:spcPct val="0"/>
              </a:spcBef>
              <a:spcAft>
                <a:spcPct val="0"/>
              </a:spcAft>
            </a:pPr>
            <a:r>
              <a:rPr lang="es-ES" altLang="en-US" sz="3200" b="1" u="sng" dirty="0" smtClean="0"/>
              <a:t>ARTÍCULO SÉPTIMO.</a:t>
            </a:r>
            <a:r>
              <a:rPr lang="es-ES" altLang="en-US" sz="3200" dirty="0" smtClean="0"/>
              <a:t> </a:t>
            </a:r>
            <a:r>
              <a:rPr lang="es-ES" altLang="en-US" sz="3200" b="1" dirty="0" smtClean="0"/>
              <a:t>EJEMPLO DE PRIMA PONDERADA:</a:t>
            </a:r>
            <a:endParaRPr kumimoji="0" lang="es-ES" altLang="en-US" sz="3200" b="1" i="0" u="none" strike="noStrike" cap="none" normalizeH="0" baseline="0" dirty="0" smtClean="0">
              <a:ln>
                <a:noFill/>
              </a:ln>
              <a:solidFill>
                <a:schemeClr val="tx1"/>
              </a:solidFill>
              <a:effectLst/>
            </a:endParaRPr>
          </a:p>
          <a:p>
            <a:pPr lvl="0" indent="182563" algn="just" eaLnBrk="0" fontAlgn="base" hangingPunct="0">
              <a:spcBef>
                <a:spcPct val="0"/>
              </a:spcBef>
              <a:spcAft>
                <a:spcPct val="0"/>
              </a:spcAft>
            </a:pPr>
            <a:endParaRPr kumimoji="0" lang="es-ES_tradnl" altLang="en-US" sz="3200" b="1" i="0" u="none" strike="noStrike" cap="none" normalizeH="0" baseline="0" dirty="0" smtClean="0">
              <a:ln>
                <a:noFill/>
              </a:ln>
              <a:solidFill>
                <a:schemeClr val="tx1"/>
              </a:solidFill>
              <a:effectLst/>
            </a:endParaRPr>
          </a:p>
        </p:txBody>
      </p:sp>
      <p:sp>
        <p:nvSpPr>
          <p:cNvPr id="9" name="CuadroTexto 8"/>
          <p:cNvSpPr txBox="1"/>
          <p:nvPr/>
        </p:nvSpPr>
        <p:spPr>
          <a:xfrm>
            <a:off x="283464" y="5552344"/>
            <a:ext cx="6172200" cy="784830"/>
          </a:xfrm>
          <a:prstGeom prst="rect">
            <a:avLst/>
          </a:prstGeom>
          <a:noFill/>
        </p:spPr>
        <p:txBody>
          <a:bodyPr wrap="square" rtlCol="0">
            <a:spAutoFit/>
          </a:bodyPr>
          <a:lstStyle/>
          <a:p>
            <a:pPr algn="ctr"/>
            <a:r>
              <a:rPr lang="es-ES" sz="1500" b="1" dirty="0" smtClean="0">
                <a:latin typeface="Arial" panose="020B0604020202020204" pitchFamily="34" charset="0"/>
                <a:cs typeface="Arial" panose="020B0604020202020204" pitchFamily="34" charset="0"/>
              </a:rPr>
              <a:t>PRIMA DE RIESGO MEDIA O PONDERADA DEPENDIENDO DE LA SUSTITUCIÓN PATRONAL ARTÍUCLO 71, 73 Y 75 LSS Y 18, 20 Y 196 DEL RACERF </a:t>
            </a:r>
            <a:endParaRPr lang="en-US" sz="1500" b="1" dirty="0">
              <a:latin typeface="Arial" panose="020B0604020202020204" pitchFamily="34" charset="0"/>
              <a:cs typeface="Arial" panose="020B0604020202020204" pitchFamily="34" charset="0"/>
            </a:endParaRPr>
          </a:p>
        </p:txBody>
      </p:sp>
      <p:sp>
        <p:nvSpPr>
          <p:cNvPr id="2" name="Rectangle 1"/>
          <p:cNvSpPr>
            <a:spLocks noChangeArrowheads="1"/>
          </p:cNvSpPr>
          <p:nvPr/>
        </p:nvSpPr>
        <p:spPr bwMode="auto">
          <a:xfrm>
            <a:off x="5863244" y="113184"/>
            <a:ext cx="465512"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825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82563" algn="just" defTabSz="914400" rtl="0" eaLnBrk="0" fontAlgn="base" latinLnBrk="0" hangingPunct="0">
              <a:lnSpc>
                <a:spcPct val="100000"/>
              </a:lnSpc>
              <a:spcBef>
                <a:spcPct val="0"/>
              </a:spcBef>
              <a:spcAft>
                <a:spcPct val="0"/>
              </a:spcAft>
              <a:buClrTx/>
              <a:buSzTx/>
              <a:buFontTx/>
              <a:buNone/>
              <a:tabLst/>
            </a:pPr>
            <a:r>
              <a:rPr kumimoji="0" lang="es-ES_tradnl" altLang="en-US" sz="9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kumimoji="0" lang="es-ES_tradnl"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 name="CuadroTexto 2"/>
          <p:cNvSpPr txBox="1"/>
          <p:nvPr/>
        </p:nvSpPr>
        <p:spPr>
          <a:xfrm>
            <a:off x="733248" y="2078984"/>
            <a:ext cx="10774393" cy="3354765"/>
          </a:xfrm>
          <a:prstGeom prst="rect">
            <a:avLst/>
          </a:prstGeom>
          <a:noFill/>
        </p:spPr>
        <p:txBody>
          <a:bodyPr wrap="square" rtlCol="0">
            <a:spAutoFit/>
          </a:bodyPr>
          <a:lstStyle/>
          <a:p>
            <a:pPr marL="285750" indent="-285750" algn="just">
              <a:buFont typeface="Arial" panose="020B0604020202020204" pitchFamily="34" charset="0"/>
              <a:buChar char="•"/>
            </a:pPr>
            <a:r>
              <a:rPr lang="es-ES" dirty="0" smtClean="0"/>
              <a:t>EMPRESA C (sustituta) X suma de SBC de sus trabajadores = PRODUCTO</a:t>
            </a:r>
          </a:p>
          <a:p>
            <a:pPr marL="285750" indent="-285750" algn="just">
              <a:buFont typeface="Arial" panose="020B0604020202020204" pitchFamily="34" charset="0"/>
              <a:buChar char="•"/>
            </a:pPr>
            <a:r>
              <a:rPr lang="es-ES" dirty="0" smtClean="0"/>
              <a:t>EMPRESA D (sustituida) X suma de SBC de sus trabajadores = PRODUCTO</a:t>
            </a:r>
          </a:p>
          <a:p>
            <a:pPr marL="285750" indent="-285750" algn="just">
              <a:buFont typeface="Arial" panose="020B0604020202020204" pitchFamily="34" charset="0"/>
              <a:buChar char="•"/>
            </a:pPr>
            <a:r>
              <a:rPr lang="es-ES" dirty="0" smtClean="0"/>
              <a:t>EMPRESA E (sustituida) X suma de SBC de sus trabajadores = PRODUCTO</a:t>
            </a:r>
          </a:p>
          <a:p>
            <a:pPr marL="285750" indent="-285750" algn="just">
              <a:buFont typeface="Arial" panose="020B0604020202020204" pitchFamily="34" charset="0"/>
              <a:buChar char="•"/>
            </a:pPr>
            <a:endParaRPr lang="es-ES" dirty="0"/>
          </a:p>
          <a:p>
            <a:pPr algn="just"/>
            <a:r>
              <a:rPr lang="es-ES" dirty="0" smtClean="0"/>
              <a:t> </a:t>
            </a:r>
            <a:r>
              <a:rPr lang="es-ES" sz="2000" dirty="0" smtClean="0"/>
              <a:t>∑  de los PRODUCTOS/ ∑ SBC de todos los RPs = Prima Ponderada de sustitución patronal.</a:t>
            </a:r>
          </a:p>
          <a:p>
            <a:pPr algn="just"/>
            <a:endParaRPr lang="es-ES" sz="2000" dirty="0"/>
          </a:p>
          <a:p>
            <a:pPr algn="just"/>
            <a:r>
              <a:rPr lang="es-ES" sz="2000" dirty="0" smtClean="0"/>
              <a:t>4.65325 X 0.00			= 0</a:t>
            </a:r>
          </a:p>
          <a:p>
            <a:pPr algn="just"/>
            <a:r>
              <a:rPr lang="es-ES" sz="2000" dirty="0" smtClean="0"/>
              <a:t>0.78542 X 12´542,579.00		=$9´851,192.40</a:t>
            </a:r>
          </a:p>
          <a:p>
            <a:pPr algn="just"/>
            <a:r>
              <a:rPr lang="es-ES" sz="2000" dirty="0" smtClean="0"/>
              <a:t>1.50000 X   5´216,525.00		=$7´824,787.50</a:t>
            </a:r>
          </a:p>
          <a:p>
            <a:pPr algn="ctr"/>
            <a:endParaRPr lang="es-ES" sz="2000" b="1" dirty="0" smtClean="0"/>
          </a:p>
          <a:p>
            <a:pPr algn="ctr"/>
            <a:r>
              <a:rPr lang="es-ES" sz="2000" b="1" dirty="0" smtClean="0"/>
              <a:t>$17´675,979.90/$17´759,104.00 = 0.99532 (PRIMA PONDERADA PARA EMPRESA C)</a:t>
            </a:r>
          </a:p>
        </p:txBody>
      </p:sp>
    </p:spTree>
    <p:extLst>
      <p:ext uri="{BB962C8B-B14F-4D97-AF65-F5344CB8AC3E}">
        <p14:creationId xmlns:p14="http://schemas.microsoft.com/office/powerpoint/2010/main" val="148502597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12 Conector recto"/>
          <p:cNvCxnSpPr/>
          <p:nvPr/>
        </p:nvCxnSpPr>
        <p:spPr>
          <a:xfrm>
            <a:off x="6849751" y="1262253"/>
            <a:ext cx="4248473"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 name="12 Conector recto"/>
          <p:cNvCxnSpPr/>
          <p:nvPr/>
        </p:nvCxnSpPr>
        <p:spPr>
          <a:xfrm>
            <a:off x="731790" y="6299915"/>
            <a:ext cx="5146496" cy="9061"/>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1471" y="5728269"/>
            <a:ext cx="2425295" cy="1129731"/>
          </a:xfrm>
          <a:prstGeom prst="rect">
            <a:avLst/>
          </a:prstGeom>
          <a:noFill/>
        </p:spPr>
      </p:pic>
      <p:pic>
        <p:nvPicPr>
          <p:cNvPr id="7" name="Picture 2" descr="INPC | Revista MCP">
            <a:extLst>
              <a:ext uri="{FF2B5EF4-FFF2-40B4-BE49-F238E27FC236}">
                <a16:creationId xmlns:a16="http://schemas.microsoft.com/office/drawing/2014/main" id="{3F40F4AA-ECCE-46DD-9D21-DA6D15D80E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151"/>
            <a:ext cx="3173627" cy="644942"/>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p:cNvSpPr txBox="1"/>
          <p:nvPr/>
        </p:nvSpPr>
        <p:spPr>
          <a:xfrm>
            <a:off x="6035040" y="598284"/>
            <a:ext cx="5810065" cy="461665"/>
          </a:xfrm>
          <a:prstGeom prst="rect">
            <a:avLst/>
          </a:prstGeom>
          <a:noFill/>
        </p:spPr>
        <p:txBody>
          <a:bodyPr wrap="square" rtlCol="0">
            <a:spAutoFit/>
          </a:bodyPr>
          <a:lstStyle/>
          <a:p>
            <a:pPr algn="ctr"/>
            <a:r>
              <a:rPr lang="es-ES" sz="2400" b="1" dirty="0" smtClean="0">
                <a:latin typeface="Arial" panose="020B0604020202020204" pitchFamily="34" charset="0"/>
                <a:cs typeface="Arial" panose="020B0604020202020204" pitchFamily="34" charset="0"/>
              </a:rPr>
              <a:t>CONTRATO DE “OUTSOURCING”</a:t>
            </a:r>
            <a:endParaRPr lang="en-US" sz="2400" b="1" dirty="0">
              <a:latin typeface="Arial" panose="020B0604020202020204" pitchFamily="34" charset="0"/>
              <a:cs typeface="Arial" panose="020B0604020202020204" pitchFamily="34" charset="0"/>
            </a:endParaRPr>
          </a:p>
        </p:txBody>
      </p:sp>
      <p:sp>
        <p:nvSpPr>
          <p:cNvPr id="13" name="CuadroTexto 12"/>
          <p:cNvSpPr txBox="1"/>
          <p:nvPr/>
        </p:nvSpPr>
        <p:spPr>
          <a:xfrm>
            <a:off x="456583" y="1207909"/>
            <a:ext cx="10981426" cy="1354217"/>
          </a:xfrm>
          <a:prstGeom prst="rect">
            <a:avLst/>
          </a:prstGeom>
          <a:noFill/>
        </p:spPr>
        <p:txBody>
          <a:bodyPr wrap="square" rtlCol="0">
            <a:spAutoFit/>
          </a:bodyPr>
          <a:lstStyle/>
          <a:p>
            <a:pPr algn="ctr"/>
            <a:endParaRPr lang="es-ES" dirty="0" smtClean="0"/>
          </a:p>
          <a:p>
            <a:pPr lvl="0" indent="182563" algn="just" eaLnBrk="0" fontAlgn="base" hangingPunct="0">
              <a:spcBef>
                <a:spcPct val="0"/>
              </a:spcBef>
              <a:spcAft>
                <a:spcPct val="0"/>
              </a:spcAft>
            </a:pPr>
            <a:r>
              <a:rPr lang="es-ES" altLang="en-US" sz="3200" b="1" u="sng" dirty="0" smtClean="0"/>
              <a:t>PROEMIO:</a:t>
            </a:r>
            <a:endParaRPr kumimoji="0" lang="es-ES" altLang="en-US" sz="3200" b="1" i="0" u="none" strike="noStrike" cap="none" normalizeH="0" baseline="0" dirty="0" smtClean="0">
              <a:ln>
                <a:noFill/>
              </a:ln>
              <a:solidFill>
                <a:schemeClr val="tx1"/>
              </a:solidFill>
              <a:effectLst/>
            </a:endParaRPr>
          </a:p>
          <a:p>
            <a:pPr lvl="0" indent="182563" algn="just" eaLnBrk="0" fontAlgn="base" hangingPunct="0">
              <a:spcBef>
                <a:spcPct val="0"/>
              </a:spcBef>
              <a:spcAft>
                <a:spcPct val="0"/>
              </a:spcAft>
            </a:pPr>
            <a:endParaRPr kumimoji="0" lang="es-ES_tradnl" altLang="en-US" sz="3200" b="1" i="0" u="none" strike="noStrike" cap="none" normalizeH="0" baseline="0" dirty="0" smtClean="0">
              <a:ln>
                <a:noFill/>
              </a:ln>
              <a:solidFill>
                <a:schemeClr val="tx1"/>
              </a:solidFill>
              <a:effectLst/>
            </a:endParaRPr>
          </a:p>
        </p:txBody>
      </p:sp>
      <p:sp>
        <p:nvSpPr>
          <p:cNvPr id="9" name="CuadroTexto 8"/>
          <p:cNvSpPr txBox="1"/>
          <p:nvPr/>
        </p:nvSpPr>
        <p:spPr>
          <a:xfrm>
            <a:off x="283464" y="5975034"/>
            <a:ext cx="6172200" cy="323165"/>
          </a:xfrm>
          <a:prstGeom prst="rect">
            <a:avLst/>
          </a:prstGeom>
          <a:noFill/>
        </p:spPr>
        <p:txBody>
          <a:bodyPr wrap="square" rtlCol="0">
            <a:spAutoFit/>
          </a:bodyPr>
          <a:lstStyle/>
          <a:p>
            <a:pPr algn="ctr"/>
            <a:r>
              <a:rPr lang="es-ES" sz="1500" b="1" dirty="0" smtClean="0">
                <a:latin typeface="Arial" panose="020B0604020202020204" pitchFamily="34" charset="0"/>
                <a:cs typeface="Arial" panose="020B0604020202020204" pitchFamily="34" charset="0"/>
              </a:rPr>
              <a:t>PRINCIPALES CLÁUSULAS</a:t>
            </a:r>
            <a:endParaRPr lang="en-US" sz="1500" b="1" dirty="0">
              <a:latin typeface="Arial" panose="020B0604020202020204" pitchFamily="34" charset="0"/>
              <a:cs typeface="Arial" panose="020B0604020202020204" pitchFamily="34" charset="0"/>
            </a:endParaRPr>
          </a:p>
        </p:txBody>
      </p:sp>
      <p:sp>
        <p:nvSpPr>
          <p:cNvPr id="2" name="Rectangle 1"/>
          <p:cNvSpPr>
            <a:spLocks noChangeArrowheads="1"/>
          </p:cNvSpPr>
          <p:nvPr/>
        </p:nvSpPr>
        <p:spPr bwMode="auto">
          <a:xfrm>
            <a:off x="5863244" y="113184"/>
            <a:ext cx="465512"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825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82563" algn="just" defTabSz="914400" rtl="0" eaLnBrk="0" fontAlgn="base" latinLnBrk="0" hangingPunct="0">
              <a:lnSpc>
                <a:spcPct val="100000"/>
              </a:lnSpc>
              <a:spcBef>
                <a:spcPct val="0"/>
              </a:spcBef>
              <a:spcAft>
                <a:spcPct val="0"/>
              </a:spcAft>
              <a:buClrTx/>
              <a:buSzTx/>
              <a:buFontTx/>
              <a:buNone/>
              <a:tabLst/>
            </a:pPr>
            <a:r>
              <a:rPr kumimoji="0" lang="es-ES_tradnl" altLang="en-US" sz="9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kumimoji="0" lang="es-ES_tradnl"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 name="CuadroTexto 2"/>
          <p:cNvSpPr txBox="1"/>
          <p:nvPr/>
        </p:nvSpPr>
        <p:spPr>
          <a:xfrm>
            <a:off x="733248" y="2432666"/>
            <a:ext cx="10774393" cy="2308324"/>
          </a:xfrm>
          <a:prstGeom prst="rect">
            <a:avLst/>
          </a:prstGeom>
          <a:noFill/>
        </p:spPr>
        <p:txBody>
          <a:bodyPr wrap="square" rtlCol="0">
            <a:spAutoFit/>
          </a:bodyPr>
          <a:lstStyle/>
          <a:p>
            <a:pPr algn="just"/>
            <a:r>
              <a:rPr lang="es-MX" b="1" dirty="0"/>
              <a:t>CONTRATO DE PRESTACIÓN DE SERVICIOS DE OUTSOURCING DE CAPTURA DE LAS CÉDULAS DE OPINIÓN, QUE CELEBRAN, POR UNA PARTE, EL EJECUTIVO FEDERAL, A TRAVÉS DE LA SECRETARÍA DEL TRABAJO Y PREVISIÓN SOCIAL, POR CONDUCTO DE LA PROCURADURÍA FEDERAL DE LA DEFENSA DEL TRABAJO, REPRESENTADA POR EL LIC. JOAQUIN BLANES CASAS, EN SU CARÁCTER DE PROCURADOR GENERAL, Y POR LA OTRA, CONCEPTOS DE PRODUCTIVIDAD EMPRESARIAL, S.A. DE C.V., REPRESENTADA POR EL C. LUIS RAUL REBOLLAR CHAVEZ, EN SU CARÁCTER DE APODERADO LEGAL, A QUIENES EN LO SUCESIVO SE LES DENOMINARÁ COMO “LA PROCURADURÍA” Y “EL PROVEEDOR”, RESPECTIVAMENTE, DE CONFORMIDAD CON LAS DECLARACIONES Y CLÁUSULAS SIGUIENTES: </a:t>
            </a:r>
            <a:endParaRPr lang="es-MX" dirty="0"/>
          </a:p>
        </p:txBody>
      </p:sp>
    </p:spTree>
    <p:extLst>
      <p:ext uri="{BB962C8B-B14F-4D97-AF65-F5344CB8AC3E}">
        <p14:creationId xmlns:p14="http://schemas.microsoft.com/office/powerpoint/2010/main" val="124484208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12 Conector recto"/>
          <p:cNvCxnSpPr/>
          <p:nvPr/>
        </p:nvCxnSpPr>
        <p:spPr>
          <a:xfrm>
            <a:off x="6849751" y="1262253"/>
            <a:ext cx="4248473"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 name="12 Conector recto"/>
          <p:cNvCxnSpPr/>
          <p:nvPr/>
        </p:nvCxnSpPr>
        <p:spPr>
          <a:xfrm>
            <a:off x="731790" y="6299915"/>
            <a:ext cx="5146496" cy="9061"/>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1471" y="5728269"/>
            <a:ext cx="2425295" cy="1129731"/>
          </a:xfrm>
          <a:prstGeom prst="rect">
            <a:avLst/>
          </a:prstGeom>
          <a:noFill/>
        </p:spPr>
      </p:pic>
      <p:pic>
        <p:nvPicPr>
          <p:cNvPr id="7" name="Picture 2" descr="INPC | Revista MCP">
            <a:extLst>
              <a:ext uri="{FF2B5EF4-FFF2-40B4-BE49-F238E27FC236}">
                <a16:creationId xmlns:a16="http://schemas.microsoft.com/office/drawing/2014/main" id="{3F40F4AA-ECCE-46DD-9D21-DA6D15D80E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151"/>
            <a:ext cx="3173627" cy="644942"/>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p:cNvSpPr txBox="1"/>
          <p:nvPr/>
        </p:nvSpPr>
        <p:spPr>
          <a:xfrm>
            <a:off x="6035040" y="598284"/>
            <a:ext cx="5810065" cy="461665"/>
          </a:xfrm>
          <a:prstGeom prst="rect">
            <a:avLst/>
          </a:prstGeom>
          <a:noFill/>
        </p:spPr>
        <p:txBody>
          <a:bodyPr wrap="square" rtlCol="0">
            <a:spAutoFit/>
          </a:bodyPr>
          <a:lstStyle/>
          <a:p>
            <a:pPr algn="ctr"/>
            <a:r>
              <a:rPr lang="es-ES" sz="2400" b="1" dirty="0" smtClean="0">
                <a:latin typeface="Arial" panose="020B0604020202020204" pitchFamily="34" charset="0"/>
                <a:cs typeface="Arial" panose="020B0604020202020204" pitchFamily="34" charset="0"/>
              </a:rPr>
              <a:t>CONTRATO DE “OUTSOURCING”</a:t>
            </a:r>
            <a:endParaRPr lang="en-US" sz="2400" b="1" dirty="0">
              <a:latin typeface="Arial" panose="020B0604020202020204" pitchFamily="34" charset="0"/>
              <a:cs typeface="Arial" panose="020B0604020202020204" pitchFamily="34" charset="0"/>
            </a:endParaRPr>
          </a:p>
        </p:txBody>
      </p:sp>
      <p:sp>
        <p:nvSpPr>
          <p:cNvPr id="13" name="CuadroTexto 12"/>
          <p:cNvSpPr txBox="1"/>
          <p:nvPr/>
        </p:nvSpPr>
        <p:spPr>
          <a:xfrm>
            <a:off x="456583" y="1207909"/>
            <a:ext cx="10981426" cy="1354217"/>
          </a:xfrm>
          <a:prstGeom prst="rect">
            <a:avLst/>
          </a:prstGeom>
          <a:noFill/>
        </p:spPr>
        <p:txBody>
          <a:bodyPr wrap="square" rtlCol="0">
            <a:spAutoFit/>
          </a:bodyPr>
          <a:lstStyle/>
          <a:p>
            <a:pPr algn="ctr"/>
            <a:endParaRPr lang="es-ES" dirty="0" smtClean="0"/>
          </a:p>
          <a:p>
            <a:pPr lvl="0" indent="182563" algn="just" eaLnBrk="0" fontAlgn="base" hangingPunct="0">
              <a:spcBef>
                <a:spcPct val="0"/>
              </a:spcBef>
              <a:spcAft>
                <a:spcPct val="0"/>
              </a:spcAft>
            </a:pPr>
            <a:r>
              <a:rPr lang="es-ES" altLang="en-US" sz="3200" b="1" u="sng" dirty="0" smtClean="0"/>
              <a:t>DECLARACIONES:</a:t>
            </a:r>
            <a:endParaRPr kumimoji="0" lang="es-ES" altLang="en-US" sz="3200" b="1" i="0" u="none" strike="noStrike" cap="none" normalizeH="0" baseline="0" dirty="0" smtClean="0">
              <a:ln>
                <a:noFill/>
              </a:ln>
              <a:solidFill>
                <a:schemeClr val="tx1"/>
              </a:solidFill>
              <a:effectLst/>
            </a:endParaRPr>
          </a:p>
          <a:p>
            <a:pPr lvl="0" indent="182563" algn="just" eaLnBrk="0" fontAlgn="base" hangingPunct="0">
              <a:spcBef>
                <a:spcPct val="0"/>
              </a:spcBef>
              <a:spcAft>
                <a:spcPct val="0"/>
              </a:spcAft>
            </a:pPr>
            <a:endParaRPr kumimoji="0" lang="es-ES_tradnl" altLang="en-US" sz="3200" b="1" i="0" u="none" strike="noStrike" cap="none" normalizeH="0" baseline="0" dirty="0" smtClean="0">
              <a:ln>
                <a:noFill/>
              </a:ln>
              <a:solidFill>
                <a:schemeClr val="tx1"/>
              </a:solidFill>
              <a:effectLst/>
            </a:endParaRPr>
          </a:p>
        </p:txBody>
      </p:sp>
      <p:sp>
        <p:nvSpPr>
          <p:cNvPr id="9" name="CuadroTexto 8"/>
          <p:cNvSpPr txBox="1"/>
          <p:nvPr/>
        </p:nvSpPr>
        <p:spPr>
          <a:xfrm>
            <a:off x="283464" y="5975034"/>
            <a:ext cx="6172200" cy="323165"/>
          </a:xfrm>
          <a:prstGeom prst="rect">
            <a:avLst/>
          </a:prstGeom>
          <a:noFill/>
        </p:spPr>
        <p:txBody>
          <a:bodyPr wrap="square" rtlCol="0">
            <a:spAutoFit/>
          </a:bodyPr>
          <a:lstStyle/>
          <a:p>
            <a:pPr algn="ctr"/>
            <a:r>
              <a:rPr lang="es-ES" sz="1500" b="1" dirty="0" smtClean="0">
                <a:latin typeface="Arial" panose="020B0604020202020204" pitchFamily="34" charset="0"/>
                <a:cs typeface="Arial" panose="020B0604020202020204" pitchFamily="34" charset="0"/>
              </a:rPr>
              <a:t>MANIFESTACIONES DEL CONTRATISTA</a:t>
            </a:r>
            <a:endParaRPr lang="en-US" sz="1500" b="1" dirty="0">
              <a:latin typeface="Arial" panose="020B0604020202020204" pitchFamily="34" charset="0"/>
              <a:cs typeface="Arial" panose="020B0604020202020204" pitchFamily="34" charset="0"/>
            </a:endParaRPr>
          </a:p>
        </p:txBody>
      </p:sp>
      <p:sp>
        <p:nvSpPr>
          <p:cNvPr id="2" name="Rectangle 1"/>
          <p:cNvSpPr>
            <a:spLocks noChangeArrowheads="1"/>
          </p:cNvSpPr>
          <p:nvPr/>
        </p:nvSpPr>
        <p:spPr bwMode="auto">
          <a:xfrm>
            <a:off x="5863244" y="113184"/>
            <a:ext cx="465512"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825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82563" algn="just" defTabSz="914400" rtl="0" eaLnBrk="0" fontAlgn="base" latinLnBrk="0" hangingPunct="0">
              <a:lnSpc>
                <a:spcPct val="100000"/>
              </a:lnSpc>
              <a:spcBef>
                <a:spcPct val="0"/>
              </a:spcBef>
              <a:spcAft>
                <a:spcPct val="0"/>
              </a:spcAft>
              <a:buClrTx/>
              <a:buSzTx/>
              <a:buFontTx/>
              <a:buNone/>
              <a:tabLst/>
            </a:pPr>
            <a:r>
              <a:rPr kumimoji="0" lang="es-ES_tradnl" altLang="en-US" sz="9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kumimoji="0" lang="es-ES_tradnl"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 name="CuadroTexto 2"/>
          <p:cNvSpPr txBox="1"/>
          <p:nvPr/>
        </p:nvSpPr>
        <p:spPr>
          <a:xfrm>
            <a:off x="733248" y="2432666"/>
            <a:ext cx="10774393" cy="1815882"/>
          </a:xfrm>
          <a:prstGeom prst="rect">
            <a:avLst/>
          </a:prstGeom>
          <a:noFill/>
        </p:spPr>
        <p:txBody>
          <a:bodyPr wrap="square" rtlCol="0">
            <a:spAutoFit/>
          </a:bodyPr>
          <a:lstStyle/>
          <a:p>
            <a:pPr algn="just"/>
            <a:r>
              <a:rPr lang="es-MX" sz="2800" b="1" dirty="0" smtClean="0"/>
              <a:t>EL CONTRATISTA DEBE MANIFESTAR CONTAR CON ELEMENTOS Y PERSONAL PROPIO, ESTAR ESPECUALIZADO EN LOS TRABAJOS PARA LOS CUALES SE LE CONTRATA Y ENCONTRARSE AL CORRIENTE EN SUS OBLIGACIONES FISCALES, LABORALES Y DE SEGURIDAD SOCIAL.</a:t>
            </a:r>
            <a:endParaRPr lang="es-MX" sz="2800" dirty="0"/>
          </a:p>
        </p:txBody>
      </p:sp>
    </p:spTree>
    <p:extLst>
      <p:ext uri="{BB962C8B-B14F-4D97-AF65-F5344CB8AC3E}">
        <p14:creationId xmlns:p14="http://schemas.microsoft.com/office/powerpoint/2010/main" val="63804664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12 Conector recto"/>
          <p:cNvCxnSpPr/>
          <p:nvPr/>
        </p:nvCxnSpPr>
        <p:spPr>
          <a:xfrm>
            <a:off x="6849751" y="1262253"/>
            <a:ext cx="4248473"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 name="12 Conector recto"/>
          <p:cNvCxnSpPr/>
          <p:nvPr/>
        </p:nvCxnSpPr>
        <p:spPr>
          <a:xfrm>
            <a:off x="731790" y="6299915"/>
            <a:ext cx="5146496" cy="9061"/>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1471" y="5728269"/>
            <a:ext cx="2425295" cy="1129731"/>
          </a:xfrm>
          <a:prstGeom prst="rect">
            <a:avLst/>
          </a:prstGeom>
          <a:noFill/>
        </p:spPr>
      </p:pic>
      <p:pic>
        <p:nvPicPr>
          <p:cNvPr id="7" name="Picture 2" descr="INPC | Revista MCP">
            <a:extLst>
              <a:ext uri="{FF2B5EF4-FFF2-40B4-BE49-F238E27FC236}">
                <a16:creationId xmlns:a16="http://schemas.microsoft.com/office/drawing/2014/main" id="{3F40F4AA-ECCE-46DD-9D21-DA6D15D80E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151"/>
            <a:ext cx="3173627" cy="644942"/>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p:cNvSpPr txBox="1"/>
          <p:nvPr/>
        </p:nvSpPr>
        <p:spPr>
          <a:xfrm>
            <a:off x="6035040" y="598284"/>
            <a:ext cx="5810065" cy="461665"/>
          </a:xfrm>
          <a:prstGeom prst="rect">
            <a:avLst/>
          </a:prstGeom>
          <a:noFill/>
        </p:spPr>
        <p:txBody>
          <a:bodyPr wrap="square" rtlCol="0">
            <a:spAutoFit/>
          </a:bodyPr>
          <a:lstStyle/>
          <a:p>
            <a:pPr algn="ctr"/>
            <a:r>
              <a:rPr lang="es-ES" sz="2400" b="1" dirty="0" smtClean="0">
                <a:latin typeface="Arial" panose="020B0604020202020204" pitchFamily="34" charset="0"/>
                <a:cs typeface="Arial" panose="020B0604020202020204" pitchFamily="34" charset="0"/>
              </a:rPr>
              <a:t>CONTRATO DE “OUTSOURCING”</a:t>
            </a:r>
            <a:endParaRPr lang="en-US" sz="2400" b="1" dirty="0">
              <a:latin typeface="Arial" panose="020B0604020202020204" pitchFamily="34" charset="0"/>
              <a:cs typeface="Arial" panose="020B0604020202020204" pitchFamily="34" charset="0"/>
            </a:endParaRPr>
          </a:p>
        </p:txBody>
      </p:sp>
      <p:sp>
        <p:nvSpPr>
          <p:cNvPr id="13" name="CuadroTexto 12"/>
          <p:cNvSpPr txBox="1"/>
          <p:nvPr/>
        </p:nvSpPr>
        <p:spPr>
          <a:xfrm>
            <a:off x="456583" y="1207909"/>
            <a:ext cx="10981426" cy="1354217"/>
          </a:xfrm>
          <a:prstGeom prst="rect">
            <a:avLst/>
          </a:prstGeom>
          <a:noFill/>
        </p:spPr>
        <p:txBody>
          <a:bodyPr wrap="square" rtlCol="0">
            <a:spAutoFit/>
          </a:bodyPr>
          <a:lstStyle/>
          <a:p>
            <a:pPr algn="ctr"/>
            <a:endParaRPr lang="es-ES" dirty="0" smtClean="0"/>
          </a:p>
          <a:p>
            <a:pPr lvl="0" indent="182563" algn="just" eaLnBrk="0" fontAlgn="base" hangingPunct="0">
              <a:spcBef>
                <a:spcPct val="0"/>
              </a:spcBef>
              <a:spcAft>
                <a:spcPct val="0"/>
              </a:spcAft>
            </a:pPr>
            <a:r>
              <a:rPr lang="es-ES" altLang="en-US" sz="3200" b="1" u="sng" dirty="0" smtClean="0"/>
              <a:t>CLÁUSULA DEL OBJETO:</a:t>
            </a:r>
            <a:endParaRPr kumimoji="0" lang="es-ES" altLang="en-US" sz="3200" b="1" i="0" u="none" strike="noStrike" cap="none" normalizeH="0" baseline="0" dirty="0" smtClean="0">
              <a:ln>
                <a:noFill/>
              </a:ln>
              <a:solidFill>
                <a:schemeClr val="tx1"/>
              </a:solidFill>
              <a:effectLst/>
            </a:endParaRPr>
          </a:p>
          <a:p>
            <a:pPr lvl="0" indent="182563" algn="just" eaLnBrk="0" fontAlgn="base" hangingPunct="0">
              <a:spcBef>
                <a:spcPct val="0"/>
              </a:spcBef>
              <a:spcAft>
                <a:spcPct val="0"/>
              </a:spcAft>
            </a:pPr>
            <a:endParaRPr kumimoji="0" lang="es-ES_tradnl" altLang="en-US" sz="3200" b="1" i="0" u="none" strike="noStrike" cap="none" normalizeH="0" baseline="0" dirty="0" smtClean="0">
              <a:ln>
                <a:noFill/>
              </a:ln>
              <a:solidFill>
                <a:schemeClr val="tx1"/>
              </a:solidFill>
              <a:effectLst/>
            </a:endParaRPr>
          </a:p>
        </p:txBody>
      </p:sp>
      <p:sp>
        <p:nvSpPr>
          <p:cNvPr id="9" name="CuadroTexto 8"/>
          <p:cNvSpPr txBox="1"/>
          <p:nvPr/>
        </p:nvSpPr>
        <p:spPr>
          <a:xfrm>
            <a:off x="283464" y="5975034"/>
            <a:ext cx="6172200" cy="323165"/>
          </a:xfrm>
          <a:prstGeom prst="rect">
            <a:avLst/>
          </a:prstGeom>
          <a:noFill/>
        </p:spPr>
        <p:txBody>
          <a:bodyPr wrap="square" rtlCol="0">
            <a:spAutoFit/>
          </a:bodyPr>
          <a:lstStyle/>
          <a:p>
            <a:pPr algn="ctr"/>
            <a:r>
              <a:rPr lang="es-ES" sz="1500" b="1" dirty="0" smtClean="0">
                <a:latin typeface="Arial" panose="020B0604020202020204" pitchFamily="34" charset="0"/>
                <a:cs typeface="Arial" panose="020B0604020202020204" pitchFamily="34" charset="0"/>
              </a:rPr>
              <a:t>MATERIA DEL CONTRATO</a:t>
            </a:r>
            <a:endParaRPr lang="en-US" sz="1500" b="1" dirty="0">
              <a:latin typeface="Arial" panose="020B0604020202020204" pitchFamily="34" charset="0"/>
              <a:cs typeface="Arial" panose="020B0604020202020204" pitchFamily="34" charset="0"/>
            </a:endParaRPr>
          </a:p>
        </p:txBody>
      </p:sp>
      <p:sp>
        <p:nvSpPr>
          <p:cNvPr id="2" name="Rectangle 1"/>
          <p:cNvSpPr>
            <a:spLocks noChangeArrowheads="1"/>
          </p:cNvSpPr>
          <p:nvPr/>
        </p:nvSpPr>
        <p:spPr bwMode="auto">
          <a:xfrm>
            <a:off x="5863244" y="113184"/>
            <a:ext cx="465512"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825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82563" algn="just" defTabSz="914400" rtl="0" eaLnBrk="0" fontAlgn="base" latinLnBrk="0" hangingPunct="0">
              <a:lnSpc>
                <a:spcPct val="100000"/>
              </a:lnSpc>
              <a:spcBef>
                <a:spcPct val="0"/>
              </a:spcBef>
              <a:spcAft>
                <a:spcPct val="0"/>
              </a:spcAft>
              <a:buClrTx/>
              <a:buSzTx/>
              <a:buFontTx/>
              <a:buNone/>
              <a:tabLst/>
            </a:pPr>
            <a:r>
              <a:rPr kumimoji="0" lang="es-ES_tradnl" altLang="en-US" sz="9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kumimoji="0" lang="es-ES_tradnl"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 name="CuadroTexto 2"/>
          <p:cNvSpPr txBox="1"/>
          <p:nvPr/>
        </p:nvSpPr>
        <p:spPr>
          <a:xfrm>
            <a:off x="733248" y="2432666"/>
            <a:ext cx="10774393" cy="2246769"/>
          </a:xfrm>
          <a:prstGeom prst="rect">
            <a:avLst/>
          </a:prstGeom>
          <a:noFill/>
        </p:spPr>
        <p:txBody>
          <a:bodyPr wrap="square" rtlCol="0">
            <a:spAutoFit/>
          </a:bodyPr>
          <a:lstStyle/>
          <a:p>
            <a:pPr algn="just"/>
            <a:r>
              <a:rPr lang="es-MX" sz="2800" b="1" dirty="0" smtClean="0"/>
              <a:t>EN LA DESCRIPCIÓN DEL OBJETO DEBE VERIFICARSE QUE LOS TRABAJOS A DESARROLLAR NO SEAN IGUALES O SIMILARES A LOS QUE CONFORMAN EL OBJETO SOCIAL O ACTIVIDAD PREPONDERANTE DEL CONTRATANTE, YA QUE PUEDE DAR PAUTA A LA NO DEDUCIBILIDAD DEL GASTO NI ACREDITAMIENTO DEL IVA.</a:t>
            </a:r>
            <a:endParaRPr lang="es-MX" sz="2800" dirty="0"/>
          </a:p>
        </p:txBody>
      </p:sp>
    </p:spTree>
    <p:extLst>
      <p:ext uri="{BB962C8B-B14F-4D97-AF65-F5344CB8AC3E}">
        <p14:creationId xmlns:p14="http://schemas.microsoft.com/office/powerpoint/2010/main" val="273551566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12 Conector recto"/>
          <p:cNvCxnSpPr/>
          <p:nvPr/>
        </p:nvCxnSpPr>
        <p:spPr>
          <a:xfrm>
            <a:off x="6849751" y="1262253"/>
            <a:ext cx="4248473"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 name="12 Conector recto"/>
          <p:cNvCxnSpPr/>
          <p:nvPr/>
        </p:nvCxnSpPr>
        <p:spPr>
          <a:xfrm>
            <a:off x="731790" y="6299915"/>
            <a:ext cx="5146496" cy="9061"/>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1471" y="5728269"/>
            <a:ext cx="2425295" cy="1129731"/>
          </a:xfrm>
          <a:prstGeom prst="rect">
            <a:avLst/>
          </a:prstGeom>
          <a:noFill/>
        </p:spPr>
      </p:pic>
      <p:pic>
        <p:nvPicPr>
          <p:cNvPr id="7" name="Picture 2" descr="INPC | Revista MCP">
            <a:extLst>
              <a:ext uri="{FF2B5EF4-FFF2-40B4-BE49-F238E27FC236}">
                <a16:creationId xmlns:a16="http://schemas.microsoft.com/office/drawing/2014/main" id="{3F40F4AA-ECCE-46DD-9D21-DA6D15D80E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151"/>
            <a:ext cx="3173627" cy="644942"/>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p:cNvSpPr txBox="1"/>
          <p:nvPr/>
        </p:nvSpPr>
        <p:spPr>
          <a:xfrm>
            <a:off x="6035040" y="598284"/>
            <a:ext cx="5810065" cy="461665"/>
          </a:xfrm>
          <a:prstGeom prst="rect">
            <a:avLst/>
          </a:prstGeom>
          <a:noFill/>
        </p:spPr>
        <p:txBody>
          <a:bodyPr wrap="square" rtlCol="0">
            <a:spAutoFit/>
          </a:bodyPr>
          <a:lstStyle/>
          <a:p>
            <a:pPr algn="ctr"/>
            <a:r>
              <a:rPr lang="es-ES" sz="2400" b="1" dirty="0" smtClean="0">
                <a:latin typeface="Arial" panose="020B0604020202020204" pitchFamily="34" charset="0"/>
                <a:cs typeface="Arial" panose="020B0604020202020204" pitchFamily="34" charset="0"/>
              </a:rPr>
              <a:t>CONTRATO DE “OUTSOURCING”</a:t>
            </a:r>
            <a:endParaRPr lang="en-US" sz="2400" b="1" dirty="0">
              <a:latin typeface="Arial" panose="020B0604020202020204" pitchFamily="34" charset="0"/>
              <a:cs typeface="Arial" panose="020B0604020202020204" pitchFamily="34" charset="0"/>
            </a:endParaRPr>
          </a:p>
        </p:txBody>
      </p:sp>
      <p:sp>
        <p:nvSpPr>
          <p:cNvPr id="13" name="CuadroTexto 12"/>
          <p:cNvSpPr txBox="1"/>
          <p:nvPr/>
        </p:nvSpPr>
        <p:spPr>
          <a:xfrm>
            <a:off x="456583" y="1207909"/>
            <a:ext cx="10981426" cy="1354217"/>
          </a:xfrm>
          <a:prstGeom prst="rect">
            <a:avLst/>
          </a:prstGeom>
          <a:noFill/>
        </p:spPr>
        <p:txBody>
          <a:bodyPr wrap="square" rtlCol="0">
            <a:spAutoFit/>
          </a:bodyPr>
          <a:lstStyle/>
          <a:p>
            <a:pPr algn="ctr"/>
            <a:endParaRPr lang="es-ES" dirty="0" smtClean="0"/>
          </a:p>
          <a:p>
            <a:pPr lvl="0" indent="182563" algn="just" eaLnBrk="0" fontAlgn="base" hangingPunct="0">
              <a:spcBef>
                <a:spcPct val="0"/>
              </a:spcBef>
              <a:spcAft>
                <a:spcPct val="0"/>
              </a:spcAft>
            </a:pPr>
            <a:r>
              <a:rPr lang="es-ES" altLang="en-US" sz="3200" b="1" u="sng" dirty="0" smtClean="0"/>
              <a:t>CLÁUSULA DE LAS RELACIONES LABORALES:</a:t>
            </a:r>
            <a:endParaRPr kumimoji="0" lang="es-ES" altLang="en-US" sz="3200" b="1" i="0" u="none" strike="noStrike" cap="none" normalizeH="0" baseline="0" dirty="0" smtClean="0">
              <a:ln>
                <a:noFill/>
              </a:ln>
              <a:solidFill>
                <a:schemeClr val="tx1"/>
              </a:solidFill>
              <a:effectLst/>
            </a:endParaRPr>
          </a:p>
          <a:p>
            <a:pPr lvl="0" indent="182563" algn="just" eaLnBrk="0" fontAlgn="base" hangingPunct="0">
              <a:spcBef>
                <a:spcPct val="0"/>
              </a:spcBef>
              <a:spcAft>
                <a:spcPct val="0"/>
              </a:spcAft>
            </a:pPr>
            <a:endParaRPr kumimoji="0" lang="es-ES_tradnl" altLang="en-US" sz="3200" b="1" i="0" u="none" strike="noStrike" cap="none" normalizeH="0" baseline="0" dirty="0" smtClean="0">
              <a:ln>
                <a:noFill/>
              </a:ln>
              <a:solidFill>
                <a:schemeClr val="tx1"/>
              </a:solidFill>
              <a:effectLst/>
            </a:endParaRPr>
          </a:p>
        </p:txBody>
      </p:sp>
      <p:sp>
        <p:nvSpPr>
          <p:cNvPr id="9" name="CuadroTexto 8"/>
          <p:cNvSpPr txBox="1"/>
          <p:nvPr/>
        </p:nvSpPr>
        <p:spPr>
          <a:xfrm>
            <a:off x="283464" y="5975034"/>
            <a:ext cx="6172200" cy="323165"/>
          </a:xfrm>
          <a:prstGeom prst="rect">
            <a:avLst/>
          </a:prstGeom>
          <a:noFill/>
        </p:spPr>
        <p:txBody>
          <a:bodyPr wrap="square" rtlCol="0">
            <a:spAutoFit/>
          </a:bodyPr>
          <a:lstStyle/>
          <a:p>
            <a:pPr algn="ctr"/>
            <a:r>
              <a:rPr lang="es-ES" sz="1500" b="1" dirty="0" smtClean="0">
                <a:latin typeface="Arial" panose="020B0604020202020204" pitchFamily="34" charset="0"/>
                <a:cs typeface="Arial" panose="020B0604020202020204" pitchFamily="34" charset="0"/>
              </a:rPr>
              <a:t>GARANTÍA DE CUMPLIMIENTO</a:t>
            </a:r>
            <a:endParaRPr lang="en-US" sz="1500" b="1" dirty="0">
              <a:latin typeface="Arial" panose="020B0604020202020204" pitchFamily="34" charset="0"/>
              <a:cs typeface="Arial" panose="020B0604020202020204" pitchFamily="34" charset="0"/>
            </a:endParaRPr>
          </a:p>
        </p:txBody>
      </p:sp>
      <p:sp>
        <p:nvSpPr>
          <p:cNvPr id="2" name="Rectangle 1"/>
          <p:cNvSpPr>
            <a:spLocks noChangeArrowheads="1"/>
          </p:cNvSpPr>
          <p:nvPr/>
        </p:nvSpPr>
        <p:spPr bwMode="auto">
          <a:xfrm>
            <a:off x="5863244" y="113184"/>
            <a:ext cx="465512"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825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82563" algn="just" defTabSz="914400" rtl="0" eaLnBrk="0" fontAlgn="base" latinLnBrk="0" hangingPunct="0">
              <a:lnSpc>
                <a:spcPct val="100000"/>
              </a:lnSpc>
              <a:spcBef>
                <a:spcPct val="0"/>
              </a:spcBef>
              <a:spcAft>
                <a:spcPct val="0"/>
              </a:spcAft>
              <a:buClrTx/>
              <a:buSzTx/>
              <a:buFontTx/>
              <a:buNone/>
              <a:tabLst/>
            </a:pPr>
            <a:r>
              <a:rPr kumimoji="0" lang="es-ES_tradnl" altLang="en-US" sz="9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kumimoji="0" lang="es-ES_tradnl"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 name="CuadroTexto 2"/>
          <p:cNvSpPr txBox="1"/>
          <p:nvPr/>
        </p:nvSpPr>
        <p:spPr>
          <a:xfrm>
            <a:off x="733248" y="2432666"/>
            <a:ext cx="10774393" cy="2677656"/>
          </a:xfrm>
          <a:prstGeom prst="rect">
            <a:avLst/>
          </a:prstGeom>
          <a:noFill/>
        </p:spPr>
        <p:txBody>
          <a:bodyPr wrap="square" rtlCol="0">
            <a:spAutoFit/>
          </a:bodyPr>
          <a:lstStyle/>
          <a:p>
            <a:pPr algn="just"/>
            <a:r>
              <a:rPr lang="es-MX" sz="2800" b="1" dirty="0" smtClean="0"/>
              <a:t>SE DEBE ESPECIFICAR QUE LOS TRABAJADORES SE ENCUENTRAN CONTRATADOS FORMALMENTE Y QUE LAS CUOTAS OBRERO PATRONALES SON DETERMINADAS CONFORME A LA LEGISLACIÓN VIGENTE. SE SUGIERE PACTAR RETENCIONES A MANERA DE GARANTÍA Y/O SOLICITAR FIANZA DE CUMPLIMIENTO AL CONTRATISTA, POR LA CUESTIÓN DE LA RESPONSABILIDAD SOLIDARIA.</a:t>
            </a:r>
            <a:endParaRPr lang="es-MX" sz="2800" dirty="0"/>
          </a:p>
        </p:txBody>
      </p:sp>
    </p:spTree>
    <p:extLst>
      <p:ext uri="{BB962C8B-B14F-4D97-AF65-F5344CB8AC3E}">
        <p14:creationId xmlns:p14="http://schemas.microsoft.com/office/powerpoint/2010/main" val="114851806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12 Conector recto"/>
          <p:cNvCxnSpPr/>
          <p:nvPr/>
        </p:nvCxnSpPr>
        <p:spPr>
          <a:xfrm>
            <a:off x="6849751" y="1262253"/>
            <a:ext cx="4248473"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 name="12 Conector recto"/>
          <p:cNvCxnSpPr/>
          <p:nvPr/>
        </p:nvCxnSpPr>
        <p:spPr>
          <a:xfrm>
            <a:off x="731790" y="6299915"/>
            <a:ext cx="5146496" cy="9061"/>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1471" y="5728269"/>
            <a:ext cx="2425295" cy="1129731"/>
          </a:xfrm>
          <a:prstGeom prst="rect">
            <a:avLst/>
          </a:prstGeom>
          <a:noFill/>
        </p:spPr>
      </p:pic>
      <p:pic>
        <p:nvPicPr>
          <p:cNvPr id="7" name="Picture 2" descr="INPC | Revista MCP">
            <a:extLst>
              <a:ext uri="{FF2B5EF4-FFF2-40B4-BE49-F238E27FC236}">
                <a16:creationId xmlns:a16="http://schemas.microsoft.com/office/drawing/2014/main" id="{3F40F4AA-ECCE-46DD-9D21-DA6D15D80E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151"/>
            <a:ext cx="3173627" cy="644942"/>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p:cNvSpPr txBox="1"/>
          <p:nvPr/>
        </p:nvSpPr>
        <p:spPr>
          <a:xfrm>
            <a:off x="6035040" y="598284"/>
            <a:ext cx="5810065" cy="461665"/>
          </a:xfrm>
          <a:prstGeom prst="rect">
            <a:avLst/>
          </a:prstGeom>
          <a:noFill/>
        </p:spPr>
        <p:txBody>
          <a:bodyPr wrap="square" rtlCol="0">
            <a:spAutoFit/>
          </a:bodyPr>
          <a:lstStyle/>
          <a:p>
            <a:pPr algn="ctr"/>
            <a:r>
              <a:rPr lang="es-ES" sz="2400" b="1" dirty="0" smtClean="0">
                <a:latin typeface="Arial" panose="020B0604020202020204" pitchFamily="34" charset="0"/>
                <a:cs typeface="Arial" panose="020B0604020202020204" pitchFamily="34" charset="0"/>
              </a:rPr>
              <a:t>CONTRATO DE “OUTSOURCING”</a:t>
            </a:r>
            <a:endParaRPr lang="en-US" sz="2400" b="1" dirty="0">
              <a:latin typeface="Arial" panose="020B0604020202020204" pitchFamily="34" charset="0"/>
              <a:cs typeface="Arial" panose="020B0604020202020204" pitchFamily="34" charset="0"/>
            </a:endParaRPr>
          </a:p>
        </p:txBody>
      </p:sp>
      <p:sp>
        <p:nvSpPr>
          <p:cNvPr id="13" name="CuadroTexto 12"/>
          <p:cNvSpPr txBox="1"/>
          <p:nvPr/>
        </p:nvSpPr>
        <p:spPr>
          <a:xfrm>
            <a:off x="456583" y="1207909"/>
            <a:ext cx="10981426" cy="1354217"/>
          </a:xfrm>
          <a:prstGeom prst="rect">
            <a:avLst/>
          </a:prstGeom>
          <a:noFill/>
        </p:spPr>
        <p:txBody>
          <a:bodyPr wrap="square" rtlCol="0">
            <a:spAutoFit/>
          </a:bodyPr>
          <a:lstStyle/>
          <a:p>
            <a:pPr algn="ctr"/>
            <a:endParaRPr lang="es-ES" dirty="0" smtClean="0"/>
          </a:p>
          <a:p>
            <a:pPr lvl="0" indent="182563" algn="just" eaLnBrk="0" fontAlgn="base" hangingPunct="0">
              <a:spcBef>
                <a:spcPct val="0"/>
              </a:spcBef>
              <a:spcAft>
                <a:spcPct val="0"/>
              </a:spcAft>
            </a:pPr>
            <a:r>
              <a:rPr lang="es-ES" altLang="en-US" sz="3200" b="1" u="sng" dirty="0" smtClean="0"/>
              <a:t>CLÁUSULA DE OBLIGACIONES DEL CONTRATISTA</a:t>
            </a:r>
            <a:endParaRPr kumimoji="0" lang="es-ES" altLang="en-US" sz="3200" b="1" i="0" u="none" strike="noStrike" cap="none" normalizeH="0" baseline="0" dirty="0" smtClean="0">
              <a:ln>
                <a:noFill/>
              </a:ln>
              <a:solidFill>
                <a:schemeClr val="tx1"/>
              </a:solidFill>
              <a:effectLst/>
            </a:endParaRPr>
          </a:p>
          <a:p>
            <a:pPr lvl="0" indent="182563" algn="just" eaLnBrk="0" fontAlgn="base" hangingPunct="0">
              <a:spcBef>
                <a:spcPct val="0"/>
              </a:spcBef>
              <a:spcAft>
                <a:spcPct val="0"/>
              </a:spcAft>
            </a:pPr>
            <a:endParaRPr kumimoji="0" lang="es-ES_tradnl" altLang="en-US" sz="3200" b="1" i="0" u="none" strike="noStrike" cap="none" normalizeH="0" baseline="0" dirty="0" smtClean="0">
              <a:ln>
                <a:noFill/>
              </a:ln>
              <a:solidFill>
                <a:schemeClr val="tx1"/>
              </a:solidFill>
              <a:effectLst/>
            </a:endParaRPr>
          </a:p>
        </p:txBody>
      </p:sp>
      <p:sp>
        <p:nvSpPr>
          <p:cNvPr id="9" name="CuadroTexto 8"/>
          <p:cNvSpPr txBox="1"/>
          <p:nvPr/>
        </p:nvSpPr>
        <p:spPr>
          <a:xfrm>
            <a:off x="283464" y="5975034"/>
            <a:ext cx="6172200" cy="323165"/>
          </a:xfrm>
          <a:prstGeom prst="rect">
            <a:avLst/>
          </a:prstGeom>
          <a:noFill/>
        </p:spPr>
        <p:txBody>
          <a:bodyPr wrap="square" rtlCol="0">
            <a:spAutoFit/>
          </a:bodyPr>
          <a:lstStyle/>
          <a:p>
            <a:pPr algn="ctr"/>
            <a:r>
              <a:rPr lang="es-ES" sz="1500" b="1" dirty="0" smtClean="0">
                <a:latin typeface="Arial" panose="020B0604020202020204" pitchFamily="34" charset="0"/>
                <a:cs typeface="Arial" panose="020B0604020202020204" pitchFamily="34" charset="0"/>
              </a:rPr>
              <a:t>DISMINUCIÓN DE RIESGOS</a:t>
            </a:r>
            <a:endParaRPr lang="en-US" sz="1500" b="1" dirty="0">
              <a:latin typeface="Arial" panose="020B0604020202020204" pitchFamily="34" charset="0"/>
              <a:cs typeface="Arial" panose="020B0604020202020204" pitchFamily="34" charset="0"/>
            </a:endParaRPr>
          </a:p>
        </p:txBody>
      </p:sp>
      <p:sp>
        <p:nvSpPr>
          <p:cNvPr id="2" name="Rectangle 1"/>
          <p:cNvSpPr>
            <a:spLocks noChangeArrowheads="1"/>
          </p:cNvSpPr>
          <p:nvPr/>
        </p:nvSpPr>
        <p:spPr bwMode="auto">
          <a:xfrm>
            <a:off x="5863244" y="113184"/>
            <a:ext cx="465512"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825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82563" algn="just" defTabSz="914400" rtl="0" eaLnBrk="0" fontAlgn="base" latinLnBrk="0" hangingPunct="0">
              <a:lnSpc>
                <a:spcPct val="100000"/>
              </a:lnSpc>
              <a:spcBef>
                <a:spcPct val="0"/>
              </a:spcBef>
              <a:spcAft>
                <a:spcPct val="0"/>
              </a:spcAft>
              <a:buClrTx/>
              <a:buSzTx/>
              <a:buFontTx/>
              <a:buNone/>
              <a:tabLst/>
            </a:pPr>
            <a:r>
              <a:rPr kumimoji="0" lang="es-ES_tradnl" altLang="en-US" sz="9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kumimoji="0" lang="es-ES_tradnl"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 name="CuadroTexto 2"/>
          <p:cNvSpPr txBox="1"/>
          <p:nvPr/>
        </p:nvSpPr>
        <p:spPr>
          <a:xfrm>
            <a:off x="733248" y="2432666"/>
            <a:ext cx="10774393" cy="2246769"/>
          </a:xfrm>
          <a:prstGeom prst="rect">
            <a:avLst/>
          </a:prstGeom>
          <a:noFill/>
        </p:spPr>
        <p:txBody>
          <a:bodyPr wrap="square" rtlCol="0">
            <a:spAutoFit/>
          </a:bodyPr>
          <a:lstStyle/>
          <a:p>
            <a:pPr algn="just"/>
            <a:r>
              <a:rPr lang="es-MX" sz="2800" b="1" dirty="0" smtClean="0"/>
              <a:t>SE DEBE ESTABLECER LA OBLIGACIÓN PARA EL CONTRATISTA DE TRANSPARENTAR LOS PAGOS DE CUOTAS OBRERO PATRONALES AL CONTRATANTE, PARA EFECTOS DE VERIFICAR EL CORRECTO CUMPLIMIENTO DE LAS DISPOSICIONES LEGALES, ATENUENDO DE ESTA FORMA LAS POSIBLES CONTINGENCIAS.</a:t>
            </a:r>
            <a:endParaRPr lang="es-MX" sz="2800" dirty="0"/>
          </a:p>
        </p:txBody>
      </p:sp>
    </p:spTree>
    <p:extLst>
      <p:ext uri="{BB962C8B-B14F-4D97-AF65-F5344CB8AC3E}">
        <p14:creationId xmlns:p14="http://schemas.microsoft.com/office/powerpoint/2010/main" val="344965392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12 Conector recto"/>
          <p:cNvCxnSpPr/>
          <p:nvPr/>
        </p:nvCxnSpPr>
        <p:spPr>
          <a:xfrm>
            <a:off x="6849751" y="1262253"/>
            <a:ext cx="4248473"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 name="12 Conector recto"/>
          <p:cNvCxnSpPr/>
          <p:nvPr/>
        </p:nvCxnSpPr>
        <p:spPr>
          <a:xfrm>
            <a:off x="731790" y="6299915"/>
            <a:ext cx="5146496" cy="9061"/>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1471" y="5728269"/>
            <a:ext cx="2425295" cy="1129731"/>
          </a:xfrm>
          <a:prstGeom prst="rect">
            <a:avLst/>
          </a:prstGeom>
          <a:noFill/>
        </p:spPr>
      </p:pic>
      <p:pic>
        <p:nvPicPr>
          <p:cNvPr id="7" name="Picture 2" descr="INPC | Revista MCP">
            <a:extLst>
              <a:ext uri="{FF2B5EF4-FFF2-40B4-BE49-F238E27FC236}">
                <a16:creationId xmlns:a16="http://schemas.microsoft.com/office/drawing/2014/main" id="{3F40F4AA-ECCE-46DD-9D21-DA6D15D80E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151"/>
            <a:ext cx="3173627" cy="64494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a:spLocks noChangeArrowheads="1"/>
          </p:cNvSpPr>
          <p:nvPr/>
        </p:nvSpPr>
        <p:spPr bwMode="auto">
          <a:xfrm>
            <a:off x="5863244" y="113184"/>
            <a:ext cx="465512"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825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82563" algn="just" defTabSz="914400" rtl="0" eaLnBrk="0" fontAlgn="base" latinLnBrk="0" hangingPunct="0">
              <a:lnSpc>
                <a:spcPct val="100000"/>
              </a:lnSpc>
              <a:spcBef>
                <a:spcPct val="0"/>
              </a:spcBef>
              <a:spcAft>
                <a:spcPct val="0"/>
              </a:spcAft>
              <a:buClrTx/>
              <a:buSzTx/>
              <a:buFontTx/>
              <a:buNone/>
              <a:tabLst/>
            </a:pPr>
            <a:r>
              <a:rPr kumimoji="0" lang="es-ES_tradnl" altLang="en-US" sz="9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kumimoji="0" lang="es-ES_tradnl"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 name="CuadroTexto 2"/>
          <p:cNvSpPr txBox="1"/>
          <p:nvPr/>
        </p:nvSpPr>
        <p:spPr>
          <a:xfrm>
            <a:off x="733248" y="2932996"/>
            <a:ext cx="10774393" cy="769441"/>
          </a:xfrm>
          <a:prstGeom prst="rect">
            <a:avLst/>
          </a:prstGeom>
          <a:noFill/>
        </p:spPr>
        <p:txBody>
          <a:bodyPr wrap="square" rtlCol="0">
            <a:spAutoFit/>
          </a:bodyPr>
          <a:lstStyle/>
          <a:p>
            <a:pPr algn="ctr"/>
            <a:r>
              <a:rPr lang="es-MX" sz="4400" b="1" dirty="0" smtClean="0"/>
              <a:t>GRACIAS POR SU ATENCIÓN…</a:t>
            </a:r>
            <a:endParaRPr lang="es-MX" sz="4400" dirty="0"/>
          </a:p>
        </p:txBody>
      </p:sp>
    </p:spTree>
    <p:extLst>
      <p:ext uri="{BB962C8B-B14F-4D97-AF65-F5344CB8AC3E}">
        <p14:creationId xmlns:p14="http://schemas.microsoft.com/office/powerpoint/2010/main" val="2279691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12 Conector recto"/>
          <p:cNvCxnSpPr/>
          <p:nvPr/>
        </p:nvCxnSpPr>
        <p:spPr>
          <a:xfrm>
            <a:off x="6849751" y="1262253"/>
            <a:ext cx="4248473"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 name="12 Conector recto"/>
          <p:cNvCxnSpPr/>
          <p:nvPr/>
        </p:nvCxnSpPr>
        <p:spPr>
          <a:xfrm>
            <a:off x="731790" y="6299915"/>
            <a:ext cx="5146496" cy="9061"/>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1471" y="5728269"/>
            <a:ext cx="2425295" cy="1129731"/>
          </a:xfrm>
          <a:prstGeom prst="rect">
            <a:avLst/>
          </a:prstGeom>
          <a:noFill/>
        </p:spPr>
      </p:pic>
      <p:pic>
        <p:nvPicPr>
          <p:cNvPr id="7" name="Picture 2" descr="INPC | Revista MCP">
            <a:extLst>
              <a:ext uri="{FF2B5EF4-FFF2-40B4-BE49-F238E27FC236}">
                <a16:creationId xmlns:a16="http://schemas.microsoft.com/office/drawing/2014/main" id="{3F40F4AA-ECCE-46DD-9D21-DA6D15D80E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151"/>
            <a:ext cx="3173627" cy="644942"/>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p:cNvSpPr txBox="1"/>
          <p:nvPr/>
        </p:nvSpPr>
        <p:spPr>
          <a:xfrm>
            <a:off x="6651345" y="653148"/>
            <a:ext cx="4718272" cy="461665"/>
          </a:xfrm>
          <a:prstGeom prst="rect">
            <a:avLst/>
          </a:prstGeom>
          <a:noFill/>
        </p:spPr>
        <p:txBody>
          <a:bodyPr wrap="square" rtlCol="0">
            <a:spAutoFit/>
          </a:bodyPr>
          <a:lstStyle/>
          <a:p>
            <a:r>
              <a:rPr lang="es-ES" sz="2400" b="1" dirty="0" smtClean="0">
                <a:latin typeface="Arial" panose="020B0604020202020204" pitchFamily="34" charset="0"/>
                <a:cs typeface="Arial" panose="020B0604020202020204" pitchFamily="34" charset="0"/>
              </a:rPr>
              <a:t>LEY FEDERAL DEL TRABAJO</a:t>
            </a:r>
            <a:endParaRPr lang="en-US" sz="2400" b="1" dirty="0">
              <a:latin typeface="Arial" panose="020B0604020202020204" pitchFamily="34" charset="0"/>
              <a:cs typeface="Arial" panose="020B0604020202020204" pitchFamily="34" charset="0"/>
            </a:endParaRPr>
          </a:p>
        </p:txBody>
      </p:sp>
      <p:sp>
        <p:nvSpPr>
          <p:cNvPr id="10" name="CuadroTexto 9"/>
          <p:cNvSpPr txBox="1"/>
          <p:nvPr/>
        </p:nvSpPr>
        <p:spPr>
          <a:xfrm>
            <a:off x="276045" y="1380230"/>
            <a:ext cx="5357004" cy="3970318"/>
          </a:xfrm>
          <a:prstGeom prst="rect">
            <a:avLst/>
          </a:prstGeom>
          <a:noFill/>
        </p:spPr>
        <p:txBody>
          <a:bodyPr wrap="square" rtlCol="0">
            <a:spAutoFit/>
          </a:bodyPr>
          <a:lstStyle/>
          <a:p>
            <a:pPr algn="ctr"/>
            <a:r>
              <a:rPr lang="es-ES" dirty="0" smtClean="0"/>
              <a:t>TEXTO ANTERIOR</a:t>
            </a:r>
          </a:p>
          <a:p>
            <a:pPr algn="ctr"/>
            <a:endParaRPr lang="es-ES" dirty="0"/>
          </a:p>
          <a:p>
            <a:pPr algn="just"/>
            <a:r>
              <a:rPr lang="x-none" dirty="0"/>
              <a:t> </a:t>
            </a:r>
            <a:r>
              <a:rPr lang="es-MX" b="1" dirty="0" smtClean="0"/>
              <a:t>Artículo </a:t>
            </a:r>
            <a:r>
              <a:rPr lang="es-MX" b="1" dirty="0"/>
              <a:t>15.- </a:t>
            </a:r>
            <a:r>
              <a:rPr lang="es-MX" b="1" dirty="0" smtClean="0"/>
              <a:t>(continua…)</a:t>
            </a:r>
          </a:p>
          <a:p>
            <a:pPr algn="just"/>
            <a:r>
              <a:rPr lang="es-MX" dirty="0" smtClean="0"/>
              <a:t> </a:t>
            </a:r>
            <a:r>
              <a:rPr lang="x-none" dirty="0"/>
              <a:t> </a:t>
            </a:r>
            <a:r>
              <a:rPr lang="es-MX" b="1" dirty="0" smtClean="0"/>
              <a:t>II</a:t>
            </a:r>
            <a:r>
              <a:rPr lang="es-MX" b="1" dirty="0"/>
              <a:t>. 	</a:t>
            </a:r>
            <a:r>
              <a:rPr lang="es-MX" dirty="0"/>
              <a:t>Los trabajadores empleados en la ejecución de las obras o servicios tendrán derecho a disfrutar de condiciones de trabajo proporcionadas a las que disfruten los trabajadores que ejecuten trabajos similares en la empresa beneficiaria. Para determinar la proporción, se tomarán en consideración las diferencias que existan en los salarios mínimos que rijan en el área geográfica de aplicación en que se encuentren instaladas las empresas y las demás circunstancias que puedan influir en las condiciones de trabajo.</a:t>
            </a:r>
            <a:endParaRPr lang="en-US" dirty="0"/>
          </a:p>
        </p:txBody>
      </p:sp>
      <p:sp>
        <p:nvSpPr>
          <p:cNvPr id="13" name="CuadroTexto 12"/>
          <p:cNvSpPr txBox="1"/>
          <p:nvPr/>
        </p:nvSpPr>
        <p:spPr>
          <a:xfrm>
            <a:off x="5736566" y="1385986"/>
            <a:ext cx="6150634" cy="4862870"/>
          </a:xfrm>
          <a:prstGeom prst="rect">
            <a:avLst/>
          </a:prstGeom>
          <a:noFill/>
        </p:spPr>
        <p:txBody>
          <a:bodyPr wrap="square" rtlCol="0">
            <a:spAutoFit/>
          </a:bodyPr>
          <a:lstStyle/>
          <a:p>
            <a:pPr algn="ctr"/>
            <a:r>
              <a:rPr lang="es-ES" dirty="0" smtClean="0"/>
              <a:t>TEXTO ACTUAL</a:t>
            </a:r>
          </a:p>
          <a:p>
            <a:pPr algn="ctr"/>
            <a:endParaRPr lang="es-ES" dirty="0"/>
          </a:p>
          <a:p>
            <a:pPr lvl="0" indent="182563" algn="just" eaLnBrk="0" fontAlgn="base" hangingPunct="0">
              <a:spcBef>
                <a:spcPct val="0"/>
              </a:spcBef>
              <a:spcAft>
                <a:spcPct val="0"/>
              </a:spcAft>
            </a:pPr>
            <a:r>
              <a:rPr lang="es-ES_tradnl" altLang="en-US" b="1" dirty="0">
                <a:ea typeface="Times New Roman" panose="02020603050405020304" pitchFamily="18" charset="0"/>
                <a:cs typeface="Arial" panose="020B0604020202020204" pitchFamily="34" charset="0"/>
              </a:rPr>
              <a:t>Artículo 15.-</a:t>
            </a:r>
            <a:r>
              <a:rPr lang="es-ES_tradnl" altLang="en-US" dirty="0">
                <a:ea typeface="Times New Roman" panose="02020603050405020304" pitchFamily="18" charset="0"/>
                <a:cs typeface="Arial" panose="020B0604020202020204" pitchFamily="34" charset="0"/>
              </a:rPr>
              <a:t> </a:t>
            </a:r>
            <a:r>
              <a:rPr lang="es-ES_tradnl" altLang="en-US" b="1" dirty="0" smtClean="0">
                <a:ea typeface="Times New Roman" panose="02020603050405020304" pitchFamily="18" charset="0"/>
                <a:cs typeface="Arial" panose="020B0604020202020204" pitchFamily="34" charset="0"/>
              </a:rPr>
              <a:t>(continua…)</a:t>
            </a:r>
          </a:p>
          <a:p>
            <a:pPr lvl="0" indent="182563" algn="just" eaLnBrk="0" fontAlgn="base" hangingPunct="0">
              <a:spcBef>
                <a:spcPct val="0"/>
              </a:spcBef>
              <a:spcAft>
                <a:spcPct val="0"/>
              </a:spcAft>
            </a:pPr>
            <a:r>
              <a:rPr lang="es-ES_tradnl" altLang="en-US" dirty="0" smtClean="0">
                <a:ea typeface="Times New Roman" panose="02020603050405020304" pitchFamily="18" charset="0"/>
                <a:cs typeface="Arial" panose="020B0604020202020204" pitchFamily="34" charset="0"/>
              </a:rPr>
              <a:t> La </a:t>
            </a:r>
            <a:r>
              <a:rPr lang="es-ES_tradnl" altLang="en-US" dirty="0">
                <a:ea typeface="Times New Roman" panose="02020603050405020304" pitchFamily="18" charset="0"/>
                <a:cs typeface="Arial" panose="020B0604020202020204" pitchFamily="34" charset="0"/>
              </a:rPr>
              <a:t>Secretaría del Trabajo y Previsión Social negará o cancelará en cualquier tiempo el registro de aquellas personas físicas o morales que no cumplan con los requisitos previstos por esta Ley.</a:t>
            </a:r>
            <a:endParaRPr kumimoji="0" lang="en-US" altLang="en-US" b="0" i="0" u="none" strike="noStrike" cap="none" normalizeH="0" baseline="0" dirty="0" smtClean="0">
              <a:ln>
                <a:noFill/>
              </a:ln>
              <a:solidFill>
                <a:schemeClr val="tx1"/>
              </a:solidFill>
              <a:effectLst/>
            </a:endParaRPr>
          </a:p>
          <a:p>
            <a:pPr lvl="0" indent="182563" algn="just" eaLnBrk="0" fontAlgn="base" hangingPunct="0">
              <a:spcBef>
                <a:spcPct val="0"/>
              </a:spcBef>
              <a:spcAft>
                <a:spcPct val="0"/>
              </a:spcAft>
            </a:pPr>
            <a:r>
              <a:rPr lang="es-ES_tradnl" altLang="en-US" dirty="0">
                <a:ea typeface="Times New Roman" panose="02020603050405020304" pitchFamily="18" charset="0"/>
                <a:cs typeface="Arial" panose="020B0604020202020204" pitchFamily="34" charset="0"/>
              </a:rPr>
              <a:t>Las personas físicas o morales que obtengan el registro a que se refiere este artículo quedarán inscritas en un padrón, que deberá ser público y estar disponible en un portal de Internet.</a:t>
            </a:r>
            <a:endParaRPr kumimoji="0" lang="en-US" altLang="en-US" b="0" i="0" u="none" strike="noStrike" cap="none" normalizeH="0" baseline="0" dirty="0" smtClean="0">
              <a:ln>
                <a:noFill/>
              </a:ln>
              <a:solidFill>
                <a:schemeClr val="tx1"/>
              </a:solidFill>
              <a:effectLst/>
            </a:endParaRPr>
          </a:p>
          <a:p>
            <a:pPr lvl="0" indent="182563" algn="just" eaLnBrk="0" fontAlgn="base" hangingPunct="0">
              <a:spcBef>
                <a:spcPct val="0"/>
              </a:spcBef>
              <a:spcAft>
                <a:spcPct val="0"/>
              </a:spcAft>
            </a:pPr>
            <a:r>
              <a:rPr lang="es-ES_tradnl" altLang="en-US" dirty="0">
                <a:ea typeface="Times New Roman" panose="02020603050405020304" pitchFamily="18" charset="0"/>
                <a:cs typeface="Arial" panose="020B0604020202020204" pitchFamily="34" charset="0"/>
              </a:rPr>
              <a:t>La Secretaría del Trabajo y Previsión Social expedirá las disposiciones de carácter general que determinen los procedimientos relativos al registro a que se refiere este artículo.</a:t>
            </a:r>
            <a:endParaRPr kumimoji="0" lang="es-ES_tradnl" altLang="en-US" b="0" i="0" u="none" strike="noStrike" cap="none" normalizeH="0" baseline="0" dirty="0" smtClean="0">
              <a:ln>
                <a:noFill/>
              </a:ln>
              <a:solidFill>
                <a:schemeClr val="tx1"/>
              </a:solidFill>
              <a:effectLst/>
            </a:endParaRPr>
          </a:p>
          <a:p>
            <a:pPr algn="just"/>
            <a:endParaRPr lang="es-ES_tradnl" sz="2000" dirty="0" smtClean="0"/>
          </a:p>
          <a:p>
            <a:pPr algn="just"/>
            <a:endParaRPr lang="en-US" sz="2000" dirty="0"/>
          </a:p>
          <a:p>
            <a:pPr algn="just"/>
            <a:endParaRPr lang="en-US" dirty="0"/>
          </a:p>
        </p:txBody>
      </p:sp>
      <p:sp>
        <p:nvSpPr>
          <p:cNvPr id="11" name="CuadroTexto 10"/>
          <p:cNvSpPr txBox="1"/>
          <p:nvPr/>
        </p:nvSpPr>
        <p:spPr>
          <a:xfrm>
            <a:off x="498878" y="5813734"/>
            <a:ext cx="5298074" cy="400110"/>
          </a:xfrm>
          <a:prstGeom prst="rect">
            <a:avLst/>
          </a:prstGeom>
          <a:noFill/>
        </p:spPr>
        <p:txBody>
          <a:bodyPr wrap="square" rtlCol="0">
            <a:spAutoFit/>
          </a:bodyPr>
          <a:lstStyle/>
          <a:p>
            <a:pPr algn="ctr"/>
            <a:r>
              <a:rPr lang="es-ES" sz="2000" b="1" dirty="0" smtClean="0">
                <a:latin typeface="Arial" panose="020B0604020202020204" pitchFamily="34" charset="0"/>
                <a:cs typeface="Arial" panose="020B0604020202020204" pitchFamily="34" charset="0"/>
              </a:rPr>
              <a:t>REGISTRO ANTE LA STYPS</a:t>
            </a: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95432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12 Conector recto"/>
          <p:cNvCxnSpPr/>
          <p:nvPr/>
        </p:nvCxnSpPr>
        <p:spPr>
          <a:xfrm>
            <a:off x="6849751" y="1262253"/>
            <a:ext cx="4248473"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 name="12 Conector recto"/>
          <p:cNvCxnSpPr/>
          <p:nvPr/>
        </p:nvCxnSpPr>
        <p:spPr>
          <a:xfrm>
            <a:off x="731790" y="6299915"/>
            <a:ext cx="5146496" cy="9061"/>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1471" y="5728269"/>
            <a:ext cx="2425295" cy="1129731"/>
          </a:xfrm>
          <a:prstGeom prst="rect">
            <a:avLst/>
          </a:prstGeom>
          <a:noFill/>
        </p:spPr>
      </p:pic>
      <p:pic>
        <p:nvPicPr>
          <p:cNvPr id="7" name="Picture 2" descr="INPC | Revista MCP">
            <a:extLst>
              <a:ext uri="{FF2B5EF4-FFF2-40B4-BE49-F238E27FC236}">
                <a16:creationId xmlns:a16="http://schemas.microsoft.com/office/drawing/2014/main" id="{3F40F4AA-ECCE-46DD-9D21-DA6D15D80E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151"/>
            <a:ext cx="3173627" cy="644942"/>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p:cNvSpPr txBox="1"/>
          <p:nvPr/>
        </p:nvSpPr>
        <p:spPr>
          <a:xfrm>
            <a:off x="6651345" y="653148"/>
            <a:ext cx="4718272" cy="461665"/>
          </a:xfrm>
          <a:prstGeom prst="rect">
            <a:avLst/>
          </a:prstGeom>
          <a:noFill/>
        </p:spPr>
        <p:txBody>
          <a:bodyPr wrap="square" rtlCol="0">
            <a:spAutoFit/>
          </a:bodyPr>
          <a:lstStyle/>
          <a:p>
            <a:r>
              <a:rPr lang="es-ES" sz="2400" b="1" dirty="0" smtClean="0">
                <a:latin typeface="Arial" panose="020B0604020202020204" pitchFamily="34" charset="0"/>
                <a:cs typeface="Arial" panose="020B0604020202020204" pitchFamily="34" charset="0"/>
              </a:rPr>
              <a:t>LEY FEDERAL DEL TRABAJO</a:t>
            </a:r>
            <a:endParaRPr lang="en-US" sz="2400" b="1" dirty="0">
              <a:latin typeface="Arial" panose="020B0604020202020204" pitchFamily="34" charset="0"/>
              <a:cs typeface="Arial" panose="020B0604020202020204" pitchFamily="34" charset="0"/>
            </a:endParaRPr>
          </a:p>
        </p:txBody>
      </p:sp>
      <p:sp>
        <p:nvSpPr>
          <p:cNvPr id="10" name="CuadroTexto 9"/>
          <p:cNvSpPr txBox="1"/>
          <p:nvPr/>
        </p:nvSpPr>
        <p:spPr>
          <a:xfrm>
            <a:off x="276044" y="1337100"/>
            <a:ext cx="7901798" cy="4524315"/>
          </a:xfrm>
          <a:prstGeom prst="rect">
            <a:avLst/>
          </a:prstGeom>
          <a:noFill/>
        </p:spPr>
        <p:txBody>
          <a:bodyPr wrap="square" rtlCol="0">
            <a:spAutoFit/>
          </a:bodyPr>
          <a:lstStyle/>
          <a:p>
            <a:pPr algn="ctr"/>
            <a:r>
              <a:rPr lang="es-ES" dirty="0" smtClean="0"/>
              <a:t>TEXTO ANTERIOR</a:t>
            </a:r>
          </a:p>
          <a:p>
            <a:pPr algn="ctr"/>
            <a:endParaRPr lang="es-ES" dirty="0"/>
          </a:p>
          <a:p>
            <a:pPr algn="just"/>
            <a:r>
              <a:rPr lang="x-none" dirty="0"/>
              <a:t>  </a:t>
            </a:r>
            <a:r>
              <a:rPr lang="es-MX" b="1" dirty="0" smtClean="0"/>
              <a:t>Artículo </a:t>
            </a:r>
            <a:r>
              <a:rPr lang="es-MX" b="1" dirty="0"/>
              <a:t>15-A. </a:t>
            </a:r>
            <a:r>
              <a:rPr lang="es-MX" dirty="0"/>
              <a:t>El trabajo en régimen de subcontratación es aquel por medio del cual un patrón denominado contratista ejecuta obras o presta servicios con sus trabajadores bajo su dependencia, a favor de un contratante, persona física o moral, la cual fija las tareas del contratista y lo supervisa en el desarrollo de los servicios o la ejecución de las obras contratadas.</a:t>
            </a:r>
            <a:endParaRPr lang="en-US" dirty="0"/>
          </a:p>
          <a:p>
            <a:pPr algn="just"/>
            <a:r>
              <a:rPr lang="es-MX" dirty="0"/>
              <a:t> </a:t>
            </a:r>
            <a:r>
              <a:rPr lang="es-MX" dirty="0" smtClean="0"/>
              <a:t>Este </a:t>
            </a:r>
            <a:r>
              <a:rPr lang="es-MX" dirty="0"/>
              <a:t>tipo de trabajo, deberá cumplir con las siguientes condiciones:</a:t>
            </a:r>
            <a:endParaRPr lang="en-US" dirty="0"/>
          </a:p>
          <a:p>
            <a:pPr algn="just"/>
            <a:r>
              <a:rPr lang="es-MX" dirty="0"/>
              <a:t> </a:t>
            </a:r>
            <a:r>
              <a:rPr lang="es-MX" b="1" dirty="0" smtClean="0"/>
              <a:t>a</a:t>
            </a:r>
            <a:r>
              <a:rPr lang="es-MX" b="1" dirty="0"/>
              <a:t>)</a:t>
            </a:r>
            <a:r>
              <a:rPr lang="es-MX" dirty="0"/>
              <a:t> 	No podrá abarcar la totalidad de las actividades, iguales o similares en su totalidad, que se desarrollen en el centro de trabajo.</a:t>
            </a:r>
            <a:endParaRPr lang="en-US" dirty="0"/>
          </a:p>
          <a:p>
            <a:pPr algn="just"/>
            <a:r>
              <a:rPr lang="es-MX" dirty="0"/>
              <a:t> </a:t>
            </a:r>
            <a:r>
              <a:rPr lang="es-MX" b="1" dirty="0" smtClean="0"/>
              <a:t>b</a:t>
            </a:r>
            <a:r>
              <a:rPr lang="es-MX" b="1" dirty="0"/>
              <a:t>)</a:t>
            </a:r>
            <a:r>
              <a:rPr lang="es-MX" dirty="0"/>
              <a:t> 	Deberá justificarse por su carácter especializado.</a:t>
            </a:r>
            <a:endParaRPr lang="en-US" dirty="0"/>
          </a:p>
          <a:p>
            <a:pPr algn="just"/>
            <a:r>
              <a:rPr lang="es-MX" dirty="0"/>
              <a:t> </a:t>
            </a:r>
            <a:r>
              <a:rPr lang="es-MX" b="1" dirty="0" smtClean="0"/>
              <a:t>c</a:t>
            </a:r>
            <a:r>
              <a:rPr lang="es-MX" b="1" dirty="0"/>
              <a:t>)</a:t>
            </a:r>
            <a:r>
              <a:rPr lang="es-MX" dirty="0"/>
              <a:t> 	No podrá comprender tareas iguales o similares a las que realizan el resto de los trabajadores al servicio del contratante.</a:t>
            </a:r>
            <a:endParaRPr lang="en-US" dirty="0"/>
          </a:p>
          <a:p>
            <a:pPr algn="just"/>
            <a:r>
              <a:rPr lang="es-MX" dirty="0"/>
              <a:t> </a:t>
            </a:r>
            <a:r>
              <a:rPr lang="es-MX" dirty="0" smtClean="0"/>
              <a:t>De </a:t>
            </a:r>
            <a:r>
              <a:rPr lang="es-MX" dirty="0"/>
              <a:t>no cumplirse con todas estas condiciones, el contratante se considerará patrón para todos los efectos de esta Ley, incluyendo las obligaciones en materia de seguridad social.</a:t>
            </a:r>
            <a:endParaRPr lang="en-US" dirty="0"/>
          </a:p>
        </p:txBody>
      </p:sp>
      <p:sp>
        <p:nvSpPr>
          <p:cNvPr id="13" name="CuadroTexto 12"/>
          <p:cNvSpPr txBox="1"/>
          <p:nvPr/>
        </p:nvSpPr>
        <p:spPr>
          <a:xfrm>
            <a:off x="8177842" y="1385986"/>
            <a:ext cx="3709357" cy="1785104"/>
          </a:xfrm>
          <a:prstGeom prst="rect">
            <a:avLst/>
          </a:prstGeom>
          <a:noFill/>
        </p:spPr>
        <p:txBody>
          <a:bodyPr wrap="square" rtlCol="0">
            <a:spAutoFit/>
          </a:bodyPr>
          <a:lstStyle/>
          <a:p>
            <a:pPr algn="ctr"/>
            <a:r>
              <a:rPr lang="es-ES" dirty="0" smtClean="0"/>
              <a:t>TEXTO ACTUAL</a:t>
            </a:r>
          </a:p>
          <a:p>
            <a:pPr algn="ctr"/>
            <a:endParaRPr lang="es-ES" dirty="0"/>
          </a:p>
          <a:p>
            <a:pPr lvl="0" indent="182563" algn="just" eaLnBrk="0" fontAlgn="base" hangingPunct="0">
              <a:spcBef>
                <a:spcPct val="0"/>
              </a:spcBef>
              <a:spcAft>
                <a:spcPct val="0"/>
              </a:spcAft>
            </a:pPr>
            <a:r>
              <a:rPr lang="es-ES_tradnl" altLang="en-US" b="1" dirty="0">
                <a:ea typeface="Times New Roman" panose="02020603050405020304" pitchFamily="18" charset="0"/>
                <a:cs typeface="Arial" panose="020B0604020202020204" pitchFamily="34" charset="0"/>
              </a:rPr>
              <a:t>Artículo </a:t>
            </a:r>
            <a:r>
              <a:rPr lang="es-ES_tradnl" altLang="en-US" b="1" dirty="0" smtClean="0">
                <a:ea typeface="Times New Roman" panose="02020603050405020304" pitchFamily="18" charset="0"/>
                <a:cs typeface="Arial" panose="020B0604020202020204" pitchFamily="34" charset="0"/>
              </a:rPr>
              <a:t>15-A.-</a:t>
            </a:r>
            <a:r>
              <a:rPr lang="es-ES_tradnl" altLang="en-US" dirty="0" smtClean="0">
                <a:ea typeface="Times New Roman" panose="02020603050405020304" pitchFamily="18" charset="0"/>
                <a:cs typeface="Arial" panose="020B0604020202020204" pitchFamily="34" charset="0"/>
              </a:rPr>
              <a:t> </a:t>
            </a:r>
            <a:r>
              <a:rPr lang="es-ES_tradnl" altLang="en-US" b="1" dirty="0" smtClean="0">
                <a:ea typeface="Times New Roman" panose="02020603050405020304" pitchFamily="18" charset="0"/>
                <a:cs typeface="Arial" panose="020B0604020202020204" pitchFamily="34" charset="0"/>
              </a:rPr>
              <a:t>(DEROGADO)</a:t>
            </a:r>
          </a:p>
          <a:p>
            <a:pPr lvl="0" indent="182563" algn="just" eaLnBrk="0" fontAlgn="base" hangingPunct="0">
              <a:spcBef>
                <a:spcPct val="0"/>
              </a:spcBef>
              <a:spcAft>
                <a:spcPct val="0"/>
              </a:spcAft>
            </a:pPr>
            <a:r>
              <a:rPr lang="es-ES_tradnl" altLang="en-US" dirty="0" smtClean="0">
                <a:ea typeface="Times New Roman" panose="02020603050405020304" pitchFamily="18" charset="0"/>
                <a:cs typeface="Arial" panose="020B0604020202020204" pitchFamily="34" charset="0"/>
              </a:rPr>
              <a:t> </a:t>
            </a:r>
            <a:endParaRPr lang="es-ES_tradnl" sz="2000" dirty="0" smtClean="0"/>
          </a:p>
          <a:p>
            <a:pPr algn="just"/>
            <a:endParaRPr lang="en-US" sz="2000" dirty="0"/>
          </a:p>
          <a:p>
            <a:pPr algn="just"/>
            <a:endParaRPr lang="en-US" dirty="0"/>
          </a:p>
        </p:txBody>
      </p:sp>
      <p:sp>
        <p:nvSpPr>
          <p:cNvPr id="11" name="CuadroTexto 10"/>
          <p:cNvSpPr txBox="1"/>
          <p:nvPr/>
        </p:nvSpPr>
        <p:spPr>
          <a:xfrm>
            <a:off x="498878" y="5813734"/>
            <a:ext cx="5298074" cy="400110"/>
          </a:xfrm>
          <a:prstGeom prst="rect">
            <a:avLst/>
          </a:prstGeom>
          <a:noFill/>
        </p:spPr>
        <p:txBody>
          <a:bodyPr wrap="square" rtlCol="0">
            <a:spAutoFit/>
          </a:bodyPr>
          <a:lstStyle/>
          <a:p>
            <a:pPr algn="ctr"/>
            <a:r>
              <a:rPr lang="es-ES" sz="2000" b="1" dirty="0" smtClean="0">
                <a:latin typeface="Arial" panose="020B0604020202020204" pitchFamily="34" charset="0"/>
                <a:cs typeface="Arial" panose="020B0604020202020204" pitchFamily="34" charset="0"/>
              </a:rPr>
              <a:t>DEROGACIÓN DE REGLAS OPERATIVAS</a:t>
            </a: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83612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12 Conector recto"/>
          <p:cNvCxnSpPr/>
          <p:nvPr/>
        </p:nvCxnSpPr>
        <p:spPr>
          <a:xfrm>
            <a:off x="6849751" y="1262253"/>
            <a:ext cx="4248473"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 name="12 Conector recto"/>
          <p:cNvCxnSpPr/>
          <p:nvPr/>
        </p:nvCxnSpPr>
        <p:spPr>
          <a:xfrm>
            <a:off x="731790" y="6299915"/>
            <a:ext cx="5146496" cy="9061"/>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1471" y="5728269"/>
            <a:ext cx="2425295" cy="1129731"/>
          </a:xfrm>
          <a:prstGeom prst="rect">
            <a:avLst/>
          </a:prstGeom>
          <a:noFill/>
        </p:spPr>
      </p:pic>
      <p:pic>
        <p:nvPicPr>
          <p:cNvPr id="7" name="Picture 2" descr="INPC | Revista MCP">
            <a:extLst>
              <a:ext uri="{FF2B5EF4-FFF2-40B4-BE49-F238E27FC236}">
                <a16:creationId xmlns:a16="http://schemas.microsoft.com/office/drawing/2014/main" id="{3F40F4AA-ECCE-46DD-9D21-DA6D15D80E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151"/>
            <a:ext cx="3173627" cy="644942"/>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p:cNvSpPr txBox="1"/>
          <p:nvPr/>
        </p:nvSpPr>
        <p:spPr>
          <a:xfrm>
            <a:off x="6651345" y="653148"/>
            <a:ext cx="4718272" cy="461665"/>
          </a:xfrm>
          <a:prstGeom prst="rect">
            <a:avLst/>
          </a:prstGeom>
          <a:noFill/>
        </p:spPr>
        <p:txBody>
          <a:bodyPr wrap="square" rtlCol="0">
            <a:spAutoFit/>
          </a:bodyPr>
          <a:lstStyle/>
          <a:p>
            <a:r>
              <a:rPr lang="es-ES" sz="2400" b="1" dirty="0" smtClean="0">
                <a:latin typeface="Arial" panose="020B0604020202020204" pitchFamily="34" charset="0"/>
                <a:cs typeface="Arial" panose="020B0604020202020204" pitchFamily="34" charset="0"/>
              </a:rPr>
              <a:t>LEY FEDERAL DEL TRABAJO</a:t>
            </a:r>
            <a:endParaRPr lang="en-US" sz="2400" b="1" dirty="0">
              <a:latin typeface="Arial" panose="020B0604020202020204" pitchFamily="34" charset="0"/>
              <a:cs typeface="Arial" panose="020B0604020202020204" pitchFamily="34" charset="0"/>
            </a:endParaRPr>
          </a:p>
        </p:txBody>
      </p:sp>
      <p:sp>
        <p:nvSpPr>
          <p:cNvPr id="10" name="CuadroTexto 9"/>
          <p:cNvSpPr txBox="1"/>
          <p:nvPr/>
        </p:nvSpPr>
        <p:spPr>
          <a:xfrm>
            <a:off x="276044" y="1449238"/>
            <a:ext cx="7418718" cy="2585323"/>
          </a:xfrm>
          <a:prstGeom prst="rect">
            <a:avLst/>
          </a:prstGeom>
          <a:noFill/>
        </p:spPr>
        <p:txBody>
          <a:bodyPr wrap="square" rtlCol="0">
            <a:spAutoFit/>
          </a:bodyPr>
          <a:lstStyle/>
          <a:p>
            <a:pPr algn="ctr"/>
            <a:r>
              <a:rPr lang="es-ES" dirty="0" smtClean="0"/>
              <a:t>TEXTO ANTERIOR</a:t>
            </a:r>
          </a:p>
          <a:p>
            <a:pPr algn="ctr"/>
            <a:endParaRPr lang="es-ES" dirty="0"/>
          </a:p>
          <a:p>
            <a:pPr algn="just"/>
            <a:r>
              <a:rPr lang="x-none" dirty="0"/>
              <a:t>  </a:t>
            </a:r>
            <a:r>
              <a:rPr lang="es-MX" b="1" dirty="0"/>
              <a:t>Artículo 15-B.</a:t>
            </a:r>
            <a:r>
              <a:rPr lang="es-MX" dirty="0"/>
              <a:t> El contrato que se celebre entre la persona física o moral que solicita los servicios y un contratista, deberá constar por escrito.</a:t>
            </a:r>
            <a:endParaRPr lang="en-US" dirty="0"/>
          </a:p>
          <a:p>
            <a:pPr algn="just"/>
            <a:r>
              <a:rPr lang="es-MX" dirty="0"/>
              <a:t> </a:t>
            </a:r>
            <a:endParaRPr lang="en-US" dirty="0"/>
          </a:p>
          <a:p>
            <a:pPr algn="just"/>
            <a:r>
              <a:rPr lang="es-MX" dirty="0"/>
              <a:t>La empresa contratante deberá cerciorarse al momento de celebrar el contrato a que se refiere el párrafo anterior, que la contratista cuenta con la documentación y los elementos propios suficientes para cumplir con las obligaciones que deriven de las relaciones con sus trabajadores.</a:t>
            </a:r>
            <a:endParaRPr lang="en-US" dirty="0"/>
          </a:p>
        </p:txBody>
      </p:sp>
      <p:sp>
        <p:nvSpPr>
          <p:cNvPr id="13" name="CuadroTexto 12"/>
          <p:cNvSpPr txBox="1"/>
          <p:nvPr/>
        </p:nvSpPr>
        <p:spPr>
          <a:xfrm>
            <a:off x="8177842" y="1385986"/>
            <a:ext cx="3709357" cy="1785104"/>
          </a:xfrm>
          <a:prstGeom prst="rect">
            <a:avLst/>
          </a:prstGeom>
          <a:noFill/>
        </p:spPr>
        <p:txBody>
          <a:bodyPr wrap="square" rtlCol="0">
            <a:spAutoFit/>
          </a:bodyPr>
          <a:lstStyle/>
          <a:p>
            <a:pPr algn="ctr"/>
            <a:r>
              <a:rPr lang="es-ES" dirty="0" smtClean="0"/>
              <a:t>TEXTO ACTUAL</a:t>
            </a:r>
          </a:p>
          <a:p>
            <a:pPr algn="ctr"/>
            <a:endParaRPr lang="es-ES" dirty="0"/>
          </a:p>
          <a:p>
            <a:pPr lvl="0" indent="182563" algn="just" eaLnBrk="0" fontAlgn="base" hangingPunct="0">
              <a:spcBef>
                <a:spcPct val="0"/>
              </a:spcBef>
              <a:spcAft>
                <a:spcPct val="0"/>
              </a:spcAft>
            </a:pPr>
            <a:r>
              <a:rPr lang="es-ES_tradnl" altLang="en-US" b="1" dirty="0">
                <a:ea typeface="Times New Roman" panose="02020603050405020304" pitchFamily="18" charset="0"/>
                <a:cs typeface="Arial" panose="020B0604020202020204" pitchFamily="34" charset="0"/>
              </a:rPr>
              <a:t>Artículo </a:t>
            </a:r>
            <a:r>
              <a:rPr lang="es-ES_tradnl" altLang="en-US" b="1" dirty="0" smtClean="0">
                <a:ea typeface="Times New Roman" panose="02020603050405020304" pitchFamily="18" charset="0"/>
                <a:cs typeface="Arial" panose="020B0604020202020204" pitchFamily="34" charset="0"/>
              </a:rPr>
              <a:t>15-B.-</a:t>
            </a:r>
            <a:r>
              <a:rPr lang="es-ES_tradnl" altLang="en-US" dirty="0" smtClean="0">
                <a:ea typeface="Times New Roman" panose="02020603050405020304" pitchFamily="18" charset="0"/>
                <a:cs typeface="Arial" panose="020B0604020202020204" pitchFamily="34" charset="0"/>
              </a:rPr>
              <a:t> </a:t>
            </a:r>
            <a:r>
              <a:rPr lang="es-ES_tradnl" altLang="en-US" b="1" dirty="0" smtClean="0">
                <a:ea typeface="Times New Roman" panose="02020603050405020304" pitchFamily="18" charset="0"/>
                <a:cs typeface="Arial" panose="020B0604020202020204" pitchFamily="34" charset="0"/>
              </a:rPr>
              <a:t>(DEROGADO)</a:t>
            </a:r>
          </a:p>
          <a:p>
            <a:pPr lvl="0" indent="182563" algn="just" eaLnBrk="0" fontAlgn="base" hangingPunct="0">
              <a:spcBef>
                <a:spcPct val="0"/>
              </a:spcBef>
              <a:spcAft>
                <a:spcPct val="0"/>
              </a:spcAft>
            </a:pPr>
            <a:r>
              <a:rPr lang="es-ES_tradnl" altLang="en-US" dirty="0" smtClean="0">
                <a:ea typeface="Times New Roman" panose="02020603050405020304" pitchFamily="18" charset="0"/>
                <a:cs typeface="Arial" panose="020B0604020202020204" pitchFamily="34" charset="0"/>
              </a:rPr>
              <a:t> </a:t>
            </a:r>
            <a:endParaRPr lang="es-ES_tradnl" sz="2000" dirty="0" smtClean="0"/>
          </a:p>
          <a:p>
            <a:pPr algn="just"/>
            <a:endParaRPr lang="en-US" sz="2000" dirty="0"/>
          </a:p>
          <a:p>
            <a:pPr algn="just"/>
            <a:endParaRPr lang="en-US" dirty="0"/>
          </a:p>
        </p:txBody>
      </p:sp>
      <p:sp>
        <p:nvSpPr>
          <p:cNvPr id="11" name="CuadroTexto 10"/>
          <p:cNvSpPr txBox="1"/>
          <p:nvPr/>
        </p:nvSpPr>
        <p:spPr>
          <a:xfrm>
            <a:off x="498878" y="5813734"/>
            <a:ext cx="5298074" cy="400110"/>
          </a:xfrm>
          <a:prstGeom prst="rect">
            <a:avLst/>
          </a:prstGeom>
          <a:noFill/>
        </p:spPr>
        <p:txBody>
          <a:bodyPr wrap="square" rtlCol="0">
            <a:spAutoFit/>
          </a:bodyPr>
          <a:lstStyle/>
          <a:p>
            <a:pPr algn="ctr"/>
            <a:r>
              <a:rPr lang="es-ES" sz="2000" b="1" dirty="0" smtClean="0">
                <a:latin typeface="Arial" panose="020B0604020202020204" pitchFamily="34" charset="0"/>
                <a:cs typeface="Arial" panose="020B0604020202020204" pitchFamily="34" charset="0"/>
              </a:rPr>
              <a:t>DEROGACIÓN DE REGLAS OPERATIVAS</a:t>
            </a: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853004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316</TotalTime>
  <Words>4842</Words>
  <Application>Microsoft Office PowerPoint</Application>
  <PresentationFormat>Panorámica</PresentationFormat>
  <Paragraphs>752</Paragraphs>
  <Slides>66</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66</vt:i4>
      </vt:variant>
    </vt:vector>
  </HeadingPairs>
  <TitlesOfParts>
    <vt:vector size="71" baseType="lpstr">
      <vt:lpstr>Arial</vt:lpstr>
      <vt:lpstr>Calibri</vt:lpstr>
      <vt:lpstr>Calibri Light</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Leopoldo Reyes Equiguas</dc:creator>
  <cp:lastModifiedBy>Leopoldo Reyes Equiguas</cp:lastModifiedBy>
  <cp:revision>41</cp:revision>
  <dcterms:created xsi:type="dcterms:W3CDTF">2021-05-07T02:42:05Z</dcterms:created>
  <dcterms:modified xsi:type="dcterms:W3CDTF">2021-05-07T15:27:22Z</dcterms:modified>
</cp:coreProperties>
</file>