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77" r:id="rId7"/>
    <p:sldId id="261" r:id="rId8"/>
    <p:sldId id="265" r:id="rId9"/>
    <p:sldId id="266" r:id="rId10"/>
    <p:sldId id="262" r:id="rId11"/>
    <p:sldId id="263" r:id="rId12"/>
    <p:sldId id="269" r:id="rId13"/>
    <p:sldId id="273" r:id="rId14"/>
    <p:sldId id="264" r:id="rId15"/>
    <p:sldId id="268" r:id="rId16"/>
    <p:sldId id="270" r:id="rId17"/>
    <p:sldId id="272" r:id="rId18"/>
    <p:sldId id="274" r:id="rId19"/>
    <p:sldId id="278" r:id="rId20"/>
    <p:sldId id="275" r:id="rId21"/>
    <p:sldId id="279" r:id="rId22"/>
    <p:sldId id="282" r:id="rId23"/>
    <p:sldId id="283" r:id="rId24"/>
    <p:sldId id="284" r:id="rId25"/>
    <p:sldId id="285" r:id="rId26"/>
    <p:sldId id="286" r:id="rId27"/>
    <p:sldId id="267" r:id="rId28"/>
    <p:sldId id="280" r:id="rId29"/>
    <p:sldId id="281" r:id="rId30"/>
    <p:sldId id="287" r:id="rId31"/>
    <p:sldId id="288" r:id="rId32"/>
    <p:sldId id="292" r:id="rId33"/>
    <p:sldId id="293" r:id="rId34"/>
    <p:sldId id="290" r:id="rId35"/>
    <p:sldId id="294" r:id="rId36"/>
    <p:sldId id="291" r:id="rId37"/>
    <p:sldId id="308" r:id="rId38"/>
    <p:sldId id="309" r:id="rId39"/>
    <p:sldId id="327" r:id="rId40"/>
    <p:sldId id="289" r:id="rId41"/>
    <p:sldId id="295" r:id="rId42"/>
    <p:sldId id="326" r:id="rId43"/>
    <p:sldId id="328" r:id="rId44"/>
    <p:sldId id="296" r:id="rId45"/>
    <p:sldId id="297" r:id="rId46"/>
    <p:sldId id="298" r:id="rId47"/>
    <p:sldId id="302" r:id="rId48"/>
    <p:sldId id="305" r:id="rId49"/>
    <p:sldId id="306" r:id="rId50"/>
    <p:sldId id="307" r:id="rId51"/>
    <p:sldId id="303" r:id="rId52"/>
    <p:sldId id="304" r:id="rId53"/>
    <p:sldId id="299" r:id="rId54"/>
    <p:sldId id="301" r:id="rId55"/>
    <p:sldId id="300" r:id="rId56"/>
    <p:sldId id="310" r:id="rId57"/>
    <p:sldId id="311" r:id="rId58"/>
    <p:sldId id="312" r:id="rId59"/>
    <p:sldId id="313" r:id="rId60"/>
    <p:sldId id="314" r:id="rId61"/>
    <p:sldId id="315" r:id="rId62"/>
    <p:sldId id="316" r:id="rId63"/>
    <p:sldId id="317" r:id="rId64"/>
    <p:sldId id="318" r:id="rId65"/>
    <p:sldId id="320" r:id="rId66"/>
    <p:sldId id="321" r:id="rId67"/>
    <p:sldId id="319" r:id="rId68"/>
    <p:sldId id="322" r:id="rId69"/>
    <p:sldId id="323" r:id="rId7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044D455-89A1-449F-ABE1-95065CA587BB}" type="datetimeFigureOut">
              <a:rPr lang="es-MX" smtClean="0"/>
              <a:t>15/12/2021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2190515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44D455-89A1-449F-ABE1-95065CA587BB}" type="datetimeFigureOut">
              <a:rPr lang="es-MX" smtClean="0"/>
              <a:t>15/12/2021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347849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44D455-89A1-449F-ABE1-95065CA587BB}" type="datetimeFigureOut">
              <a:rPr lang="es-MX" smtClean="0"/>
              <a:t>15/12/2021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28092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44D455-89A1-449F-ABE1-95065CA587BB}" type="datetimeFigureOut">
              <a:rPr lang="es-MX" smtClean="0"/>
              <a:t>15/12/2021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63310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044D455-89A1-449F-ABE1-95065CA587BB}" type="datetimeFigureOut">
              <a:rPr lang="es-MX" smtClean="0"/>
              <a:t>15/12/2021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375038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044D455-89A1-449F-ABE1-95065CA587BB}" type="datetimeFigureOut">
              <a:rPr lang="es-MX" smtClean="0"/>
              <a:t>15/12/2021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61591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044D455-89A1-449F-ABE1-95065CA587BB}" type="datetimeFigureOut">
              <a:rPr lang="es-MX" smtClean="0"/>
              <a:t>15/12/2021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98297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044D455-89A1-449F-ABE1-95065CA587BB}" type="datetimeFigureOut">
              <a:rPr lang="es-MX" smtClean="0"/>
              <a:t>15/12/2021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396668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44D455-89A1-449F-ABE1-95065CA587BB}" type="datetimeFigureOut">
              <a:rPr lang="es-MX" smtClean="0"/>
              <a:t>15/12/2021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233489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44D455-89A1-449F-ABE1-95065CA587BB}" type="datetimeFigureOut">
              <a:rPr lang="es-MX" smtClean="0"/>
              <a:t>15/12/2021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90092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44D455-89A1-449F-ABE1-95065CA587BB}" type="datetimeFigureOut">
              <a:rPr lang="es-MX" smtClean="0"/>
              <a:t>15/12/2021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90864E-B507-4406-A755-EFBEA647C606}" type="slidenum">
              <a:rPr lang="es-MX" smtClean="0"/>
              <a:t>‹Nº›</a:t>
            </a:fld>
            <a:endParaRPr lang="es-MX"/>
          </a:p>
        </p:txBody>
      </p:sp>
    </p:spTree>
    <p:extLst>
      <p:ext uri="{BB962C8B-B14F-4D97-AF65-F5344CB8AC3E}">
        <p14:creationId xmlns:p14="http://schemas.microsoft.com/office/powerpoint/2010/main" val="42720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4D455-89A1-449F-ABE1-95065CA587BB}" type="datetimeFigureOut">
              <a:rPr lang="es-MX" smtClean="0"/>
              <a:t>15/12/2021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0864E-B507-4406-A755-EFBEA647C606}" type="slidenum">
              <a:rPr lang="es-MX" smtClean="0"/>
              <a:t>‹Nº›</a:t>
            </a:fld>
            <a:endParaRPr lang="es-MX"/>
          </a:p>
        </p:txBody>
      </p:sp>
    </p:spTree>
    <p:extLst>
      <p:ext uri="{BB962C8B-B14F-4D97-AF65-F5344CB8AC3E}">
        <p14:creationId xmlns:p14="http://schemas.microsoft.com/office/powerpoint/2010/main" val="8985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1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 Id="rId5" Type="http://schemas.openxmlformats.org/officeDocument/2006/relationships/image" Target="../media/image20.emf"/><Relationship Id="rId4" Type="http://schemas.openxmlformats.org/officeDocument/2006/relationships/image" Target="../media/image19.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cap="none" dirty="0" smtClean="0">
              <a:solidFill>
                <a:schemeClr val="tx1"/>
              </a:solidFill>
              <a:latin typeface="Calibri" panose="020F0502020204030204" pitchFamily="34" charset="0"/>
            </a:endParaRPr>
          </a:p>
          <a:p>
            <a:pPr algn="just"/>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5" name="Rectángulo 4"/>
          <p:cNvSpPr/>
          <p:nvPr/>
        </p:nvSpPr>
        <p:spPr>
          <a:xfrm>
            <a:off x="695460" y="1476555"/>
            <a:ext cx="11088710" cy="4370427"/>
          </a:xfrm>
          <a:prstGeom prst="rect">
            <a:avLst/>
          </a:prstGeom>
        </p:spPr>
        <p:txBody>
          <a:bodyPr wrap="square">
            <a:spAutoFit/>
          </a:bodyPr>
          <a:lstStyle/>
          <a:p>
            <a:pPr algn="just"/>
            <a:r>
              <a:rPr lang="es-MX" sz="2000" b="1" i="1" dirty="0" smtClean="0">
                <a:solidFill>
                  <a:srgbClr val="000000"/>
                </a:solidFill>
              </a:rPr>
              <a:t> La Constitución Política de los Estados Unidos Mexicanos, establece que es obligación de los mexicanos, contribuir para el gasto publico </a:t>
            </a:r>
            <a:r>
              <a:rPr lang="es-MX" sz="2000" b="1" i="1" dirty="0"/>
              <a:t>así de la Federación, como de los Estados, de la Ciudad </a:t>
            </a:r>
            <a:r>
              <a:rPr lang="es-MX" sz="2000" b="1" i="1" dirty="0" smtClean="0"/>
              <a:t>de México </a:t>
            </a:r>
            <a:r>
              <a:rPr lang="es-MX" sz="2000" b="1" i="1" dirty="0"/>
              <a:t>y del Municipio en que residan, de la manera proporcional y equitativa que dispongan </a:t>
            </a:r>
            <a:r>
              <a:rPr lang="es-MX" sz="2000" b="1" i="1" dirty="0" smtClean="0"/>
              <a:t>las leyes.</a:t>
            </a:r>
            <a:endParaRPr lang="es-MX" sz="2000" b="1" i="1" dirty="0"/>
          </a:p>
          <a:p>
            <a:endParaRPr lang="es-MX" b="1" i="1" dirty="0">
              <a:solidFill>
                <a:srgbClr val="000000"/>
              </a:solidFill>
              <a:latin typeface="Arial" panose="020B0604020202020204" pitchFamily="34" charset="0"/>
            </a:endParaRPr>
          </a:p>
          <a:p>
            <a:r>
              <a:rPr lang="es-MX" sz="2000" b="1" i="1" dirty="0" smtClean="0">
                <a:solidFill>
                  <a:srgbClr val="000000"/>
                </a:solidFill>
              </a:rPr>
              <a:t>Las </a:t>
            </a:r>
            <a:r>
              <a:rPr lang="es-MX" sz="2000" b="1" i="1" dirty="0">
                <a:solidFill>
                  <a:srgbClr val="000000"/>
                </a:solidFill>
              </a:rPr>
              <a:t>personas obligadas a efectuar retenciones en los términos del artículo 96 de esta Ley, calcularán el impuesto anual de cada persona que le hubiere prestado servicios personales subordinados. </a:t>
            </a:r>
            <a:endParaRPr lang="es-MX" sz="2000" b="1" i="1" dirty="0" smtClean="0">
              <a:solidFill>
                <a:srgbClr val="000000"/>
              </a:solidFill>
            </a:endParaRPr>
          </a:p>
          <a:p>
            <a:endParaRPr lang="es-MX" sz="2000" b="1" i="1" dirty="0">
              <a:solidFill>
                <a:srgbClr val="000000"/>
              </a:solidFill>
            </a:endParaRPr>
          </a:p>
          <a:p>
            <a:r>
              <a:rPr lang="es-MX" sz="2000" b="1" i="1" dirty="0" smtClean="0">
                <a:solidFill>
                  <a:srgbClr val="000000"/>
                </a:solidFill>
              </a:rPr>
              <a:t>De tal forma que al realizar anticipadamente el calculo del ISR Anual por las personas que se encuentran subordinadas a un patrón o retenedor, sean percepciones que nacen de una relación laboral o bien prestadores de servicios que de acuerdo a la ficción del mundo fiscal, sus ingresos se pueden asimilar para efectos fiscal como sueldos y salarios.</a:t>
            </a:r>
          </a:p>
          <a:p>
            <a:endParaRPr lang="es-MX" sz="2000" b="1" i="1" dirty="0">
              <a:solidFill>
                <a:srgbClr val="000000"/>
              </a:solidFill>
            </a:endParaRPr>
          </a:p>
          <a:p>
            <a:r>
              <a:rPr lang="es-MX" sz="2000" b="1" i="1" dirty="0" smtClean="0">
                <a:solidFill>
                  <a:srgbClr val="000000"/>
                </a:solidFill>
              </a:rPr>
              <a:t>Este ajuste se debe de realizar dentro del mes de diciembre y determinar si existe un saldo a cargo o a favor del sujeto obligado.</a:t>
            </a:r>
            <a:endParaRPr lang="es-MX" sz="2000" b="1" i="1" dirty="0"/>
          </a:p>
        </p:txBody>
      </p:sp>
    </p:spTree>
    <p:extLst>
      <p:ext uri="{BB962C8B-B14F-4D97-AF65-F5344CB8AC3E}">
        <p14:creationId xmlns:p14="http://schemas.microsoft.com/office/powerpoint/2010/main" val="7698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2318197" y="1287887"/>
            <a:ext cx="6697014" cy="4739426"/>
          </a:xfrm>
          <a:prstGeom prst="rect">
            <a:avLst/>
          </a:prstGeom>
        </p:spPr>
      </p:pic>
    </p:spTree>
    <p:extLst>
      <p:ext uri="{BB962C8B-B14F-4D97-AF65-F5344CB8AC3E}">
        <p14:creationId xmlns:p14="http://schemas.microsoft.com/office/powerpoint/2010/main" val="97824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cap="none" dirty="0" smtClean="0">
              <a:solidFill>
                <a:srgbClr val="000000"/>
              </a:solidFill>
              <a:latin typeface="Calibri" panose="020F0502020204030204" pitchFamily="34" charset="0"/>
            </a:endParaRPr>
          </a:p>
          <a:p>
            <a:pPr algn="just"/>
            <a:r>
              <a:rPr lang="es-MX" sz="2000" b="1" i="1" cap="none" dirty="0" smtClean="0">
                <a:solidFill>
                  <a:srgbClr val="000000"/>
                </a:solidFill>
                <a:latin typeface="Calibri" panose="020F0502020204030204" pitchFamily="34" charset="0"/>
              </a:rPr>
              <a:t>II</a:t>
            </a:r>
            <a:r>
              <a:rPr lang="es-MX" sz="2000" b="1" i="1" cap="none" dirty="0">
                <a:solidFill>
                  <a:srgbClr val="000000"/>
                </a:solidFill>
                <a:latin typeface="Calibri" panose="020F0502020204030204" pitchFamily="34" charset="0"/>
              </a:rPr>
              <a:t>. Los rendimientos y anticipos, que obtengan los miembros de las sociedades cooperativas de producción, así como los anticipos que reciban los miembros de sociedades y asociaciones </a:t>
            </a:r>
            <a:r>
              <a:rPr lang="es-MX" sz="2000" b="1" i="1" cap="none" dirty="0" smtClean="0">
                <a:solidFill>
                  <a:srgbClr val="000000"/>
                </a:solidFill>
                <a:latin typeface="Calibri" panose="020F0502020204030204" pitchFamily="34" charset="0"/>
              </a:rPr>
              <a:t>civiles.</a:t>
            </a:r>
          </a:p>
          <a:p>
            <a:pPr algn="just"/>
            <a:endParaRPr lang="es-MX" sz="2000" b="1" i="1" dirty="0">
              <a:solidFill>
                <a:srgbClr val="000000"/>
              </a:solidFill>
              <a:latin typeface="Calibri" panose="020F0502020204030204" pitchFamily="34" charset="0"/>
            </a:endParaRPr>
          </a:p>
          <a:p>
            <a:pPr algn="just"/>
            <a:endParaRPr lang="es-MX" sz="2000" b="1" i="1" cap="none" dirty="0" smtClean="0">
              <a:solidFill>
                <a:srgbClr val="000000"/>
              </a:solidFill>
              <a:latin typeface="Calibri" panose="020F0502020204030204" pitchFamily="34" charset="0"/>
            </a:endParaRPr>
          </a:p>
          <a:p>
            <a:pPr algn="just"/>
            <a:endParaRPr lang="es-MX" sz="2000" b="1" i="1" dirty="0">
              <a:solidFill>
                <a:srgbClr val="000000"/>
              </a:solidFill>
              <a:latin typeface="Calibri" panose="020F0502020204030204" pitchFamily="34" charset="0"/>
            </a:endParaRPr>
          </a:p>
          <a:p>
            <a:pPr algn="just"/>
            <a:r>
              <a:rPr lang="es-MX" sz="2000" b="1" i="1" dirty="0"/>
              <a:t>El artículo 25 fracción IX de la Ley del Impuesto Sobre la Renta (LISR) establece lo siguiente:</a:t>
            </a:r>
          </a:p>
          <a:p>
            <a:pPr algn="just"/>
            <a:r>
              <a:rPr lang="es-MX" sz="2000" b="1" i="1" dirty="0"/>
              <a:t>“Los contribuyentes podrán efectuar las deducciones siguientes:</a:t>
            </a:r>
          </a:p>
          <a:p>
            <a:pPr algn="just"/>
            <a:r>
              <a:rPr lang="es-MX" sz="2000" b="1" i="1" dirty="0"/>
              <a:t>IX. Los anticipos y los rendimientos que paguen las sociedades cooperativas de producción, así como los anticipos que entreguen las sociedades y asociaciones civiles a sus miembros, cuando los distribuyan en los términos de la fracción II del artículo 94 de esta Ley.”</a:t>
            </a:r>
          </a:p>
          <a:p>
            <a:pPr algn="just"/>
            <a:endParaRPr lang="es-MX" sz="2000" dirty="0"/>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22188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sz="2000" b="1" i="1" dirty="0" smtClean="0"/>
              <a:t>Ley General de Sociedades Cooperativas…</a:t>
            </a:r>
          </a:p>
          <a:p>
            <a:pPr algn="just"/>
            <a:endParaRPr lang="es-MX" sz="2000" b="1" i="1" dirty="0"/>
          </a:p>
          <a:p>
            <a:pPr algn="just"/>
            <a:r>
              <a:rPr lang="es-MX" sz="2000" b="1" i="1" dirty="0" smtClean="0"/>
              <a:t>La Asamblea General resolverá todos los negocios y problemas de importancia para la sociedad cooperativa y establecerá las reglas generales que deben normar el funcionamiento social. Además de las facultades que le conceden la presente Ley y las bases constitutivas, la Asamblea General conocerá y resolverá de:</a:t>
            </a:r>
          </a:p>
          <a:p>
            <a:pPr algn="just"/>
            <a:endParaRPr lang="es-MX" sz="2000" b="1" i="1" dirty="0"/>
          </a:p>
          <a:p>
            <a:pPr algn="just"/>
            <a:r>
              <a:rPr lang="es-MX" sz="2000" b="1" i="1" dirty="0" smtClean="0"/>
              <a:t> I.- Aceptación……..</a:t>
            </a:r>
          </a:p>
          <a:p>
            <a:pPr algn="just"/>
            <a:r>
              <a:rPr lang="es-MX" sz="2000" b="1" i="1" dirty="0" smtClean="0"/>
              <a:t>X.- Reparto de rendimientos, excedentes y percepción de anticipos entre socios, y…</a:t>
            </a:r>
          </a:p>
          <a:p>
            <a:pPr algn="r"/>
            <a:endParaRPr lang="es-MX" sz="1600" b="1" i="1" cap="none" dirty="0" smtClean="0">
              <a:solidFill>
                <a:schemeClr val="tx1"/>
              </a:solidFill>
              <a:latin typeface="Calibri" panose="020F0502020204030204" pitchFamily="34" charset="0"/>
            </a:endParaRPr>
          </a:p>
          <a:p>
            <a:pPr algn="just"/>
            <a:r>
              <a:rPr lang="es-MX" sz="2000" b="1" i="1" dirty="0" smtClean="0"/>
              <a:t>Los acuerdos sobre los asuntos a que se refiere este artículo, deberán tomarse por mayoría de votos en la Asamblea General. En las bases constitutivas se podrán establecer los asuntos en que se requiera una mayoría calificada.</a:t>
            </a:r>
            <a:endParaRPr lang="es-MX" sz="2000" b="1" i="1" cap="none" dirty="0" smtClean="0">
              <a:solidFill>
                <a:schemeClr val="tx1"/>
              </a:solidFill>
            </a:endParaRPr>
          </a:p>
          <a:p>
            <a:pPr algn="r"/>
            <a:r>
              <a:rPr lang="es-MX" sz="1600" b="1" i="1" cap="none" dirty="0" smtClean="0">
                <a:solidFill>
                  <a:schemeClr val="tx1"/>
                </a:solidFill>
                <a:latin typeface="Calibri" panose="020F0502020204030204" pitchFamily="34" charset="0"/>
              </a:rPr>
              <a:t>Artículo 36 LGSC</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6115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2704564" y="1262130"/>
            <a:ext cx="6787166" cy="4868214"/>
          </a:xfrm>
          <a:prstGeom prst="rect">
            <a:avLst/>
          </a:prstGeom>
        </p:spPr>
      </p:pic>
    </p:spTree>
    <p:extLst>
      <p:ext uri="{BB962C8B-B14F-4D97-AF65-F5344CB8AC3E}">
        <p14:creationId xmlns:p14="http://schemas.microsoft.com/office/powerpoint/2010/main" val="31179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lstStyle/>
          <a:p>
            <a:pPr algn="just"/>
            <a:endParaRPr lang="es-MX" sz="2000" b="1" i="1" cap="none" dirty="0" smtClean="0">
              <a:solidFill>
                <a:schemeClr val="tx1"/>
              </a:solidFill>
              <a:latin typeface="Calibri" panose="020F0502020204030204" pitchFamily="34" charset="0"/>
            </a:endParaRPr>
          </a:p>
          <a:p>
            <a:pPr algn="just"/>
            <a:endParaRPr lang="es-MX" sz="2000" b="1" i="1" dirty="0">
              <a:latin typeface="Calibri" panose="020F0502020204030204" pitchFamily="34" charset="0"/>
            </a:endParaRPr>
          </a:p>
          <a:p>
            <a:pPr algn="just"/>
            <a:r>
              <a:rPr lang="es-MX" sz="2000" b="1" i="1" cap="none" dirty="0" smtClean="0">
                <a:solidFill>
                  <a:schemeClr val="tx1"/>
                </a:solidFill>
                <a:latin typeface="Calibri" panose="020F0502020204030204" pitchFamily="34" charset="0"/>
              </a:rPr>
              <a:t>III</a:t>
            </a:r>
            <a:r>
              <a:rPr lang="es-MX" sz="2000" b="1" i="1" cap="none" dirty="0">
                <a:solidFill>
                  <a:schemeClr val="tx1"/>
                </a:solidFill>
                <a:latin typeface="Calibri" panose="020F0502020204030204" pitchFamily="34" charset="0"/>
              </a:rPr>
              <a:t>. Los honorarios a miembros de consejos directivos, de vigilancia, consultivos o de cualquier otra índole, así como los honorarios a administradores, comisarios y gerentes </a:t>
            </a:r>
            <a:r>
              <a:rPr lang="es-MX" sz="2000" b="1" i="1" cap="none" dirty="0" smtClean="0">
                <a:solidFill>
                  <a:schemeClr val="tx1"/>
                </a:solidFill>
                <a:latin typeface="Calibri" panose="020F0502020204030204" pitchFamily="34" charset="0"/>
              </a:rPr>
              <a:t>generales.</a:t>
            </a:r>
          </a:p>
          <a:p>
            <a:pPr algn="r"/>
            <a:r>
              <a:rPr lang="es-MX" sz="1600" b="1" i="1" dirty="0" smtClean="0">
                <a:latin typeface="Calibri" panose="020F0502020204030204" pitchFamily="34" charset="0"/>
              </a:rPr>
              <a:t>Artículo 94 III LISR</a:t>
            </a:r>
            <a:endParaRPr lang="es-MX" sz="1600" b="1" i="1" cap="none" dirty="0" smtClean="0">
              <a:solidFill>
                <a:schemeClr val="tx1"/>
              </a:solidFill>
              <a:latin typeface="Calibri" panose="020F0502020204030204" pitchFamily="34" charset="0"/>
            </a:endParaRPr>
          </a:p>
          <a:p>
            <a:pPr algn="just"/>
            <a:endParaRPr lang="es-MX" sz="2000" b="1" i="1" dirty="0">
              <a:latin typeface="Calibri" panose="020F0502020204030204" pitchFamily="34" charset="0"/>
            </a:endParaRPr>
          </a:p>
          <a:p>
            <a:pPr algn="just"/>
            <a:endParaRPr lang="es-MX" sz="2000" b="1" i="1" dirty="0" smtClean="0"/>
          </a:p>
          <a:p>
            <a:pPr algn="just"/>
            <a:r>
              <a:rPr lang="es-MX" sz="2000" b="1" i="1" dirty="0" smtClean="0"/>
              <a:t>Tratándose </a:t>
            </a:r>
            <a:r>
              <a:rPr lang="es-MX" sz="2000" b="1" i="1" dirty="0"/>
              <a:t>de honorarios a miembros de consejos directivos, de vigilancia, consultivos o de cualquier otra índole, así como de los honorarios a administradores, comisarios y gerentes generales, la retención y entero a que se refiere este artículo, no podrá ser inferior la cantidad que resulte de aplicar la </a:t>
            </a:r>
            <a:r>
              <a:rPr lang="es-MX" sz="2000" b="1" i="1" dirty="0">
                <a:solidFill>
                  <a:srgbClr val="FF0000"/>
                </a:solidFill>
              </a:rPr>
              <a:t>tasa máxima </a:t>
            </a:r>
            <a:r>
              <a:rPr lang="es-MX" sz="2000" b="1" i="1" dirty="0"/>
              <a:t>para aplicarse sobre el excedente del límite inferior que establece la tarifa contenida en el artículo 152 de esta Ley, sobre su monto, </a:t>
            </a:r>
            <a:r>
              <a:rPr lang="es-MX" sz="2000" b="1" i="1" dirty="0">
                <a:solidFill>
                  <a:srgbClr val="FF0000"/>
                </a:solidFill>
              </a:rPr>
              <a:t>salvo que exista, además, relación de trabajo con el retenedor, en cuyo caso, se procederá en los términos del párrafo segundo de este artículo</a:t>
            </a:r>
            <a:r>
              <a:rPr lang="es-MX" sz="2000" b="1" i="1" dirty="0"/>
              <a:t>. </a:t>
            </a:r>
            <a:endParaRPr lang="es-MX" sz="2000" b="1" i="1" dirty="0" smtClean="0"/>
          </a:p>
          <a:p>
            <a:pPr algn="r"/>
            <a:r>
              <a:rPr lang="es-MX" sz="1600" b="1" i="1" cap="none" dirty="0" smtClean="0">
                <a:solidFill>
                  <a:schemeClr val="tx1"/>
                </a:solidFill>
                <a:latin typeface="Calibri" panose="020F0502020204030204" pitchFamily="34" charset="0"/>
              </a:rPr>
              <a:t>Artículo 96 Quinto párrafo LISR</a:t>
            </a:r>
            <a:endParaRPr lang="es-MX" sz="1600" b="1" i="1" cap="none" dirty="0">
              <a:solidFill>
                <a:schemeClr val="tx1"/>
              </a:solidFill>
              <a:latin typeface="Calibri" panose="020F0502020204030204" pitchFamily="34" charset="0"/>
            </a:endParaRPr>
          </a:p>
          <a:p>
            <a:endParaRPr lang="es-MX" dirty="0"/>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47928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618185"/>
            <a:ext cx="11616743" cy="5666706"/>
          </a:xfrm>
        </p:spPr>
        <p:txBody>
          <a:bodyPr>
            <a:normAutofit/>
          </a:bodyPr>
          <a:lstStyle/>
          <a:p>
            <a:pPr algn="just"/>
            <a:r>
              <a:rPr lang="es-MX" sz="2000" b="1" i="1" dirty="0" smtClean="0"/>
              <a:t>REQUISITO DE LA DEDUCCIÓN.</a:t>
            </a:r>
          </a:p>
          <a:p>
            <a:pPr algn="just"/>
            <a:endParaRPr lang="es-MX" sz="1000" b="1" i="1" dirty="0"/>
          </a:p>
          <a:p>
            <a:pPr algn="just"/>
            <a:r>
              <a:rPr lang="es-MX" sz="2000" b="1" i="1" dirty="0" smtClean="0"/>
              <a:t>IX</a:t>
            </a:r>
            <a:r>
              <a:rPr lang="es-MX" sz="2000" b="1" i="1" dirty="0"/>
              <a:t>. Que tratándose de honorarios o gratificaciones a administradores, comisarios, directores, gerentes generales o miembros del consejo directivo, de vigilancia, consultivos o de cualquiera otra índole, </a:t>
            </a:r>
            <a:r>
              <a:rPr lang="es-MX" sz="2000" b="1" i="1" dirty="0">
                <a:solidFill>
                  <a:srgbClr val="FF0000"/>
                </a:solidFill>
              </a:rPr>
              <a:t>éstos se determinen, en cuanto a monto total y percepción mensual o por asistencia</a:t>
            </a:r>
            <a:r>
              <a:rPr lang="es-MX" sz="2000" b="1" i="1" dirty="0"/>
              <a:t>, afectando en la misma forma los resultados del contribuyente y satisfagan los supuestos siguientes: </a:t>
            </a:r>
            <a:endParaRPr lang="es-MX" sz="2000" b="1" i="1" dirty="0" smtClean="0"/>
          </a:p>
          <a:p>
            <a:pPr algn="just"/>
            <a:endParaRPr lang="es-MX" sz="1000" b="1" i="1" dirty="0"/>
          </a:p>
          <a:p>
            <a:pPr marL="457200" indent="-457200" algn="just">
              <a:spcBef>
                <a:spcPts val="600"/>
              </a:spcBef>
              <a:buAutoNum type="alphaLcParenR"/>
            </a:pPr>
            <a:r>
              <a:rPr lang="es-MX" sz="2000" b="1" i="1" dirty="0" smtClean="0"/>
              <a:t>Que </a:t>
            </a:r>
            <a:r>
              <a:rPr lang="es-MX" sz="2000" b="1" i="1" dirty="0"/>
              <a:t>el importe anual establecido para cada persona no sea superior al sueldo anual devengado por el funcionario de mayor jerarquía de la sociedad</a:t>
            </a:r>
            <a:r>
              <a:rPr lang="es-MX" sz="2000" b="1" i="1" dirty="0" smtClean="0"/>
              <a:t>.</a:t>
            </a:r>
          </a:p>
          <a:p>
            <a:pPr marL="457200" indent="-457200" algn="just">
              <a:spcBef>
                <a:spcPts val="600"/>
              </a:spcBef>
              <a:buAutoNum type="alphaLcParenR"/>
            </a:pPr>
            <a:r>
              <a:rPr lang="es-MX" sz="2000" b="1" i="1" dirty="0" smtClean="0"/>
              <a:t>Que </a:t>
            </a:r>
            <a:r>
              <a:rPr lang="es-MX" sz="2000" b="1" i="1" dirty="0"/>
              <a:t>el importe total de los honorarios o gratificaciones establecidos, no sea superior al monto de los sueldos y salarios anuales devengados por el personal del contribuyente</a:t>
            </a:r>
            <a:r>
              <a:rPr lang="es-MX" sz="2000" b="1" i="1" dirty="0" smtClean="0"/>
              <a:t>.</a:t>
            </a:r>
          </a:p>
          <a:p>
            <a:pPr marL="457200" indent="-457200" algn="just">
              <a:spcBef>
                <a:spcPts val="600"/>
              </a:spcBef>
              <a:buAutoNum type="alphaLcParenR"/>
            </a:pPr>
            <a:r>
              <a:rPr lang="es-MX" sz="2000" b="1" i="1" dirty="0" smtClean="0"/>
              <a:t> Que </a:t>
            </a:r>
            <a:r>
              <a:rPr lang="es-MX" sz="2000" b="1" i="1" dirty="0"/>
              <a:t>no excedan del 10% del monto total de las otras deducciones del ejercicio. </a:t>
            </a:r>
            <a:endParaRPr lang="es-MX" sz="2000" b="1" i="1" dirty="0" smtClean="0"/>
          </a:p>
          <a:p>
            <a:pPr algn="r"/>
            <a:r>
              <a:rPr lang="es-MX" sz="1600" b="1" i="1" cap="none" dirty="0" smtClean="0">
                <a:solidFill>
                  <a:schemeClr val="tx1"/>
                </a:solidFill>
                <a:latin typeface="Calibri" panose="020F0502020204030204" pitchFamily="34" charset="0"/>
              </a:rPr>
              <a:t>Artículo 27 IX LISR</a:t>
            </a:r>
            <a:endParaRPr lang="es-MX" sz="1600" b="1" i="1" cap="none" dirty="0">
              <a:solidFill>
                <a:schemeClr val="tx1"/>
              </a:solidFill>
              <a:latin typeface="Calibri" panose="020F0502020204030204" pitchFamily="34" charset="0"/>
            </a:endParaRPr>
          </a:p>
          <a:p>
            <a:pPr algn="just"/>
            <a:r>
              <a:rPr lang="es-MX" sz="1800" b="1" i="1" dirty="0"/>
              <a:t>La Asamblea Ordinaria se reunirá </a:t>
            </a:r>
            <a:r>
              <a:rPr lang="es-MX" sz="1800" i="1" dirty="0"/>
              <a:t>por lo menos </a:t>
            </a:r>
            <a:r>
              <a:rPr lang="es-MX" sz="1800" b="1" i="1" dirty="0"/>
              <a:t>una vez al año</a:t>
            </a:r>
            <a:r>
              <a:rPr lang="es-MX" sz="1800" i="1" dirty="0"/>
              <a:t> dentro de los cuatro meses que sigan a la </a:t>
            </a:r>
            <a:r>
              <a:rPr lang="es-MX" sz="1800" i="1" dirty="0" smtClean="0"/>
              <a:t>clausura </a:t>
            </a:r>
            <a:r>
              <a:rPr lang="es-MX" sz="1800" i="1" dirty="0"/>
              <a:t>del ejercicio social y se ocupará, además de los asuntos incluidos en la orden del día, </a:t>
            </a:r>
            <a:r>
              <a:rPr lang="es-MX" sz="1800" b="1" i="1" dirty="0"/>
              <a:t>de los siguientes</a:t>
            </a:r>
            <a:r>
              <a:rPr lang="es-MX" sz="1800" i="1" dirty="0"/>
              <a:t>: </a:t>
            </a:r>
            <a:endParaRPr lang="es-MX" sz="1800" i="1" dirty="0" smtClean="0"/>
          </a:p>
          <a:p>
            <a:pPr algn="just"/>
            <a:r>
              <a:rPr lang="es-MX" sz="1800" b="1" i="1" dirty="0"/>
              <a:t>III.- </a:t>
            </a:r>
            <a:r>
              <a:rPr lang="es-MX" sz="1800" b="1" i="1" dirty="0">
                <a:solidFill>
                  <a:srgbClr val="FF0000"/>
                </a:solidFill>
              </a:rPr>
              <a:t>Determinar los emolumentos correspondientes a los Administradores y Comisarios</a:t>
            </a:r>
            <a:r>
              <a:rPr lang="es-MX" sz="1800" b="1" i="1" dirty="0"/>
              <a:t>, cuando no hayan sido fijados en los estatutos. </a:t>
            </a:r>
            <a:endParaRPr lang="es-MX" sz="1800" b="1" i="1" dirty="0" smtClean="0"/>
          </a:p>
          <a:p>
            <a:pPr algn="r"/>
            <a:r>
              <a:rPr lang="es-MX" sz="1600" b="1" i="1" cap="none" dirty="0" smtClean="0">
                <a:solidFill>
                  <a:schemeClr val="tx1"/>
                </a:solidFill>
                <a:latin typeface="Calibri" panose="020F0502020204030204" pitchFamily="34" charset="0"/>
              </a:rPr>
              <a:t>Artículo 181 LGSM</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24374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1403798" y="1120463"/>
            <a:ext cx="9156878" cy="5087154"/>
          </a:xfrm>
          <a:prstGeom prst="rect">
            <a:avLst/>
          </a:prstGeom>
        </p:spPr>
      </p:pic>
    </p:spTree>
    <p:extLst>
      <p:ext uri="{BB962C8B-B14F-4D97-AF65-F5344CB8AC3E}">
        <p14:creationId xmlns:p14="http://schemas.microsoft.com/office/powerpoint/2010/main" val="1512245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t>IV</a:t>
            </a:r>
            <a:r>
              <a:rPr lang="es-MX" sz="2000" b="1" i="1" dirty="0"/>
              <a:t>. Los honorarios a personas que presten servicios preponderantemente a un prestatario, </a:t>
            </a:r>
            <a:r>
              <a:rPr lang="es-MX" sz="2000" b="1" i="1" dirty="0">
                <a:solidFill>
                  <a:srgbClr val="FF0000"/>
                </a:solidFill>
              </a:rPr>
              <a:t>siempre que los mismos se lleven a cabo en las instalaciones de este último</a:t>
            </a:r>
            <a:r>
              <a:rPr lang="es-MX" sz="2000" b="1" i="1" dirty="0" smtClean="0">
                <a:solidFill>
                  <a:srgbClr val="FF0000"/>
                </a:solidFill>
              </a:rPr>
              <a:t>.</a:t>
            </a:r>
          </a:p>
          <a:p>
            <a:pPr algn="just"/>
            <a:r>
              <a:rPr lang="es-MX" sz="2000" b="1" i="1" dirty="0" smtClean="0"/>
              <a:t> </a:t>
            </a:r>
            <a:endParaRPr lang="es-MX" sz="2000" b="1" i="1" dirty="0"/>
          </a:p>
          <a:p>
            <a:pPr algn="just"/>
            <a:r>
              <a:rPr lang="es-MX" sz="2000" b="1" i="1" dirty="0"/>
              <a:t>Para los efectos del párrafo anterior, se entiende que una persona </a:t>
            </a:r>
            <a:r>
              <a:rPr lang="es-MX" sz="2000" b="1" i="1" dirty="0">
                <a:solidFill>
                  <a:srgbClr val="FF0000"/>
                </a:solidFill>
              </a:rPr>
              <a:t>presta servicios preponderantemente a un prestatario</a:t>
            </a:r>
            <a:r>
              <a:rPr lang="es-MX" sz="2000" b="1" i="1" dirty="0"/>
              <a:t>, cuando los ingresos que hubiera percibido de dicho prestatario en el año de calendario inmediato anterior, representen más del 50% del total de los ingresos obtenidos por los conceptos a que se refiere la fracción II del artículo 100 de esta Ley. </a:t>
            </a:r>
            <a:endParaRPr lang="es-MX" sz="2000" b="1" i="1" dirty="0" smtClean="0"/>
          </a:p>
          <a:p>
            <a:pPr algn="just"/>
            <a:endParaRPr lang="es-MX" sz="2000" b="1" i="1" dirty="0"/>
          </a:p>
          <a:p>
            <a:pPr algn="just"/>
            <a:r>
              <a:rPr lang="es-MX" sz="2000" b="1" i="1" dirty="0"/>
              <a:t>Antes de que se efectúe el primer pago de honorarios en el año de calendario de que se trate, las personas a que se refiere esta fracción deberán comunicar por escrito al prestatario en cuyas instalaciones se realice la prestación del servicio, si los ingresos que obtuvieron de dicho prestatario en el año inmediato anterior excedieron del 50% del total de los percibidos en dicho año de calendario por los conceptos a que se refiere la fracción II del artículo 100 de esta Ley. En el caso de que se omita dicha comunicación, el prestatario estará obligado a efectuar las retenciones </a:t>
            </a:r>
            <a:r>
              <a:rPr lang="es-MX" sz="2000" b="1" i="1" dirty="0" smtClean="0"/>
              <a:t>correspondientes</a:t>
            </a:r>
            <a:r>
              <a:rPr lang="es-MX" sz="2000" b="1" i="1" dirty="0"/>
              <a:t>. </a:t>
            </a:r>
            <a:endParaRPr lang="es-MX" sz="2000" b="1" i="1" dirty="0" smtClean="0"/>
          </a:p>
          <a:p>
            <a:pPr algn="r"/>
            <a:r>
              <a:rPr lang="es-MX" sz="1600" b="1" i="1" dirty="0" smtClean="0">
                <a:latin typeface="Calibri" panose="020F0502020204030204" pitchFamily="34" charset="0"/>
              </a:rPr>
              <a:t>Artículo 94 – IV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471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618186"/>
            <a:ext cx="11616743" cy="5782614"/>
          </a:xfrm>
        </p:spPr>
        <p:txBody>
          <a:bodyPr>
            <a:normAutofit fontScale="92500" lnSpcReduction="10000"/>
          </a:bodyPr>
          <a:lstStyle/>
          <a:p>
            <a:pPr algn="just">
              <a:lnSpc>
                <a:spcPct val="120000"/>
              </a:lnSpc>
            </a:pPr>
            <a:r>
              <a:rPr lang="es-MX" sz="2200" b="1" i="1" dirty="0" smtClean="0"/>
              <a:t>Los </a:t>
            </a:r>
            <a:r>
              <a:rPr lang="es-MX" sz="2200" b="1" i="1" dirty="0"/>
              <a:t>contribuyentes que obtengan ingresos en términos del artículo 94, fracción IV de la Ley, </a:t>
            </a:r>
            <a:r>
              <a:rPr lang="es-MX" sz="2200" b="1" i="1" dirty="0">
                <a:solidFill>
                  <a:srgbClr val="FF0000"/>
                </a:solidFill>
              </a:rPr>
              <a:t>durante el primer año que presten servicios a un prestatario no estarán obligados a presentarle la comunicación a que se refiere el tercer párrafo de dicha fracción</a:t>
            </a:r>
            <a:r>
              <a:rPr lang="es-MX" sz="2200" b="1" i="1" dirty="0"/>
              <a:t>; sin embargo, podrán optar por comunicar al prestatario que les efectúe las retenciones correspondientes durante dicho periodo, en lugar de cumplir con la obligación a que se refiere el artículo 106 de la Ley. </a:t>
            </a:r>
            <a:endParaRPr lang="es-MX" sz="2200" b="1" i="1" dirty="0" smtClean="0"/>
          </a:p>
          <a:p>
            <a:pPr algn="r"/>
            <a:r>
              <a:rPr lang="es-MX" sz="1700" b="1" i="1" cap="none" dirty="0" smtClean="0">
                <a:solidFill>
                  <a:schemeClr val="tx1"/>
                </a:solidFill>
                <a:latin typeface="Calibri" panose="020F0502020204030204" pitchFamily="34" charset="0"/>
              </a:rPr>
              <a:t>Artículo 169 RLISR</a:t>
            </a:r>
          </a:p>
          <a:p>
            <a:pPr algn="r"/>
            <a:endParaRPr lang="es-MX" sz="1600" b="1" i="1" dirty="0">
              <a:latin typeface="Calibri" panose="020F0502020204030204" pitchFamily="34" charset="0"/>
            </a:endParaRPr>
          </a:p>
          <a:p>
            <a:pPr marL="609600" indent="-609600" algn="l">
              <a:defRPr/>
            </a:pPr>
            <a:r>
              <a:rPr lang="es-ES" sz="2100" b="1" dirty="0" smtClean="0">
                <a:latin typeface="Calibri" panose="020F0502020204030204" pitchFamily="34" charset="0"/>
              </a:rPr>
              <a:t>Se </a:t>
            </a:r>
            <a:r>
              <a:rPr lang="es-ES" sz="2100" b="1" dirty="0">
                <a:latin typeface="Calibri" panose="020F0502020204030204" pitchFamily="34" charset="0"/>
              </a:rPr>
              <a:t>deben de reunir 2 supuestos:</a:t>
            </a:r>
          </a:p>
          <a:p>
            <a:pPr marL="609600" indent="-609600" algn="l">
              <a:defRPr/>
            </a:pPr>
            <a:r>
              <a:rPr lang="es-ES" sz="2100" b="1" dirty="0" smtClean="0">
                <a:latin typeface="Calibri" panose="020F0502020204030204" pitchFamily="34" charset="0"/>
              </a:rPr>
              <a:t>* </a:t>
            </a:r>
            <a:r>
              <a:rPr lang="es-ES" sz="2100" b="1" dirty="0">
                <a:latin typeface="Calibri" panose="020F0502020204030204" pitchFamily="34" charset="0"/>
              </a:rPr>
              <a:t>Que la prestación del servicio se lleve a cabo en las instalaciones del prestatario.</a:t>
            </a:r>
          </a:p>
          <a:p>
            <a:pPr marL="609600" indent="-609600" algn="l">
              <a:defRPr/>
            </a:pPr>
            <a:r>
              <a:rPr lang="es-ES" sz="2100" b="1" dirty="0" smtClean="0">
                <a:latin typeface="Calibri" panose="020F0502020204030204" pitchFamily="34" charset="0"/>
              </a:rPr>
              <a:t>* </a:t>
            </a:r>
            <a:r>
              <a:rPr lang="es-ES" sz="2100" b="1" dirty="0">
                <a:latin typeface="Calibri" panose="020F0502020204030204" pitchFamily="34" charset="0"/>
              </a:rPr>
              <a:t>Que se obtenga del prestario en el año calendario inmediato anterior mas del 50% de sus ingresos.</a:t>
            </a:r>
          </a:p>
          <a:p>
            <a:pPr marL="609600" indent="-609600" algn="l">
              <a:buFontTx/>
              <a:buChar char="•"/>
              <a:defRPr/>
            </a:pPr>
            <a:endParaRPr lang="es-ES" sz="2100" b="1" dirty="0">
              <a:latin typeface="Calibri" panose="020F0502020204030204" pitchFamily="34" charset="0"/>
            </a:endParaRPr>
          </a:p>
          <a:p>
            <a:pPr marL="609600" indent="-609600" algn="l">
              <a:defRPr/>
            </a:pPr>
            <a:r>
              <a:rPr lang="es-ES" sz="2100" b="1" dirty="0">
                <a:latin typeface="Calibri" panose="020F0502020204030204" pitchFamily="34" charset="0"/>
              </a:rPr>
              <a:t>Ejemplo:    En el </a:t>
            </a:r>
            <a:r>
              <a:rPr lang="es-ES" sz="2100" b="1" dirty="0" smtClean="0">
                <a:latin typeface="Calibri" panose="020F0502020204030204" pitchFamily="34" charset="0"/>
              </a:rPr>
              <a:t>2021 </a:t>
            </a:r>
            <a:r>
              <a:rPr lang="es-ES" sz="2100" b="1" dirty="0">
                <a:latin typeface="Calibri" panose="020F0502020204030204" pitchFamily="34" charset="0"/>
              </a:rPr>
              <a:t>un Prestador de servicios tuvo los </a:t>
            </a:r>
            <a:r>
              <a:rPr lang="es-ES" sz="2100" b="1" dirty="0" smtClean="0">
                <a:latin typeface="Calibri" panose="020F0502020204030204" pitchFamily="34" charset="0"/>
              </a:rPr>
              <a:t>siguientes </a:t>
            </a:r>
            <a:r>
              <a:rPr lang="es-ES" sz="2100" b="1" dirty="0">
                <a:latin typeface="Calibri" panose="020F0502020204030204" pitchFamily="34" charset="0"/>
              </a:rPr>
              <a:t>ingreso</a:t>
            </a:r>
          </a:p>
          <a:p>
            <a:pPr marL="609600" indent="-609600" algn="l">
              <a:buFontTx/>
              <a:buChar char="•"/>
              <a:defRPr/>
            </a:pPr>
            <a:endParaRPr lang="es-ES" sz="2100" b="1" dirty="0">
              <a:latin typeface="Calibri" panose="020F0502020204030204" pitchFamily="34" charset="0"/>
            </a:endParaRPr>
          </a:p>
          <a:p>
            <a:pPr marL="609600" indent="-609600" algn="l">
              <a:defRPr/>
            </a:pPr>
            <a:r>
              <a:rPr lang="es-ES" sz="2100" b="1" dirty="0">
                <a:latin typeface="Calibri" panose="020F0502020204030204" pitchFamily="34" charset="0"/>
              </a:rPr>
              <a:t>                             Empresa “A”                  110,000          52.13%</a:t>
            </a:r>
          </a:p>
          <a:p>
            <a:pPr marL="609600" indent="-609600" algn="l">
              <a:defRPr/>
            </a:pPr>
            <a:r>
              <a:rPr lang="es-ES" sz="2100" b="1" dirty="0">
                <a:latin typeface="Calibri" panose="020F0502020204030204" pitchFamily="34" charset="0"/>
              </a:rPr>
              <a:t>                             Empresa “B”                  </a:t>
            </a:r>
            <a:r>
              <a:rPr lang="es-ES" sz="2100" b="1" u="sng" dirty="0">
                <a:latin typeface="Calibri" panose="020F0502020204030204" pitchFamily="34" charset="0"/>
              </a:rPr>
              <a:t>101,000          47.87%</a:t>
            </a:r>
          </a:p>
          <a:p>
            <a:pPr marL="609600" indent="-609600" algn="l">
              <a:defRPr/>
            </a:pPr>
            <a:r>
              <a:rPr lang="es-ES" sz="2100" b="1" dirty="0">
                <a:latin typeface="Calibri" panose="020F0502020204030204" pitchFamily="34" charset="0"/>
              </a:rPr>
              <a:t>                                   Total                          211,000         100.00%</a:t>
            </a:r>
          </a:p>
          <a:p>
            <a:pPr marL="609600" indent="-609600" algn="l">
              <a:buFontTx/>
              <a:buChar char="•"/>
              <a:defRPr/>
            </a:pPr>
            <a:endParaRPr lang="es-ES" sz="2100" b="1" dirty="0">
              <a:latin typeface="Calibri" panose="020F0502020204030204" pitchFamily="34" charset="0"/>
            </a:endParaRPr>
          </a:p>
          <a:p>
            <a:pPr algn="l"/>
            <a:endParaRPr lang="es-MX" sz="21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917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Se deben de reunir 2 supuestos:</a:t>
            </a:r>
          </a:p>
          <a:p>
            <a:pPr marL="609600" lvl="0" indent="-609600" algn="l" fontAlgn="base">
              <a:spcBef>
                <a:spcPct val="20000"/>
              </a:spcBef>
              <a:spcAft>
                <a:spcPct val="0"/>
              </a:spcAft>
              <a:buClr>
                <a:srgbClr val="FFFFCC"/>
              </a:buClr>
              <a:buSzPct val="75000"/>
              <a:defRPr/>
            </a:pPr>
            <a:endParaRPr lang="es-ES" sz="800" b="1" dirty="0">
              <a:solidFill>
                <a:srgbClr val="000000"/>
              </a:solidFill>
              <a:latin typeface="Calibri" panose="020F0502020204030204" pitchFamily="34" charset="0"/>
            </a:endParaRP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Que la prestación del servicio se lleve a cabo en las instalaciones del prestatario.</a:t>
            </a:r>
          </a:p>
          <a:p>
            <a:pPr marL="609600" lvl="0" indent="-609600" algn="l" fontAlgn="base">
              <a:spcBef>
                <a:spcPct val="20000"/>
              </a:spcBef>
              <a:spcAft>
                <a:spcPct val="0"/>
              </a:spcAft>
              <a:buClr>
                <a:srgbClr val="FFFFCC"/>
              </a:buClr>
              <a:buSzPct val="75000"/>
              <a:defRPr/>
            </a:pPr>
            <a:endParaRPr lang="es-ES" sz="1000" b="1" dirty="0">
              <a:solidFill>
                <a:srgbClr val="000000"/>
              </a:solidFill>
              <a:latin typeface="Calibri" panose="020F0502020204030204" pitchFamily="34" charset="0"/>
            </a:endParaRP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Que se obtenga del prestario en el año calendario inmediato anterior mas del 50% de sus ingresos.</a:t>
            </a:r>
          </a:p>
          <a:p>
            <a:pPr marL="609600" lvl="0" indent="-609600" algn="l" fontAlgn="base">
              <a:spcBef>
                <a:spcPct val="20000"/>
              </a:spcBef>
              <a:spcAft>
                <a:spcPct val="0"/>
              </a:spcAft>
              <a:buClr>
                <a:srgbClr val="FFFFCC"/>
              </a:buClr>
              <a:buSzPct val="75000"/>
              <a:buFontTx/>
              <a:buChar char="•"/>
              <a:defRPr/>
            </a:pPr>
            <a:endParaRPr lang="es-ES" sz="2000" b="1" dirty="0">
              <a:solidFill>
                <a:srgbClr val="000000"/>
              </a:solidFill>
              <a:latin typeface="Calibri" panose="020F0502020204030204" pitchFamily="34" charset="0"/>
            </a:endParaRP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Ejemplo:    En el </a:t>
            </a:r>
            <a:r>
              <a:rPr lang="es-ES" sz="2000" b="1" dirty="0" smtClean="0">
                <a:solidFill>
                  <a:srgbClr val="000000"/>
                </a:solidFill>
                <a:latin typeface="Calibri" panose="020F0502020204030204" pitchFamily="34" charset="0"/>
              </a:rPr>
              <a:t>2021 </a:t>
            </a:r>
            <a:r>
              <a:rPr lang="es-ES" sz="2000" b="1" dirty="0">
                <a:solidFill>
                  <a:srgbClr val="000000"/>
                </a:solidFill>
                <a:latin typeface="Calibri" panose="020F0502020204030204" pitchFamily="34" charset="0"/>
              </a:rPr>
              <a:t>un Prestador de servicios tuvo los </a:t>
            </a: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siguientes ingreso</a:t>
            </a:r>
          </a:p>
          <a:p>
            <a:pPr marL="609600" lvl="0" indent="-609600" algn="l" fontAlgn="base">
              <a:spcBef>
                <a:spcPct val="20000"/>
              </a:spcBef>
              <a:spcAft>
                <a:spcPct val="0"/>
              </a:spcAft>
              <a:buClr>
                <a:srgbClr val="FFFFCC"/>
              </a:buClr>
              <a:buSzPct val="75000"/>
              <a:buFontTx/>
              <a:buChar char="•"/>
              <a:defRPr/>
            </a:pPr>
            <a:endParaRPr lang="es-ES" sz="2000" b="1" dirty="0">
              <a:solidFill>
                <a:srgbClr val="000000"/>
              </a:solidFill>
              <a:latin typeface="Calibri" panose="020F0502020204030204" pitchFamily="34" charset="0"/>
            </a:endParaRP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Empresa “A”                  110,000          35.48%</a:t>
            </a: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Empresa “B”                  101,000          32.58%</a:t>
            </a: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Empresa “C”                    </a:t>
            </a:r>
            <a:r>
              <a:rPr lang="es-ES" sz="2000" b="1" u="sng" dirty="0">
                <a:solidFill>
                  <a:srgbClr val="000000"/>
                </a:solidFill>
                <a:latin typeface="Calibri" panose="020F0502020204030204" pitchFamily="34" charset="0"/>
              </a:rPr>
              <a:t>99,000          31.94%</a:t>
            </a:r>
          </a:p>
          <a:p>
            <a:pPr marL="609600" lvl="0" indent="-609600" algn="l" fontAlgn="base">
              <a:spcBef>
                <a:spcPct val="20000"/>
              </a:spcBef>
              <a:spcAft>
                <a:spcPct val="0"/>
              </a:spcAft>
              <a:buClr>
                <a:srgbClr val="FFFFCC"/>
              </a:buClr>
              <a:buSzPct val="75000"/>
              <a:defRPr/>
            </a:pPr>
            <a:r>
              <a:rPr lang="es-ES" sz="2000" b="1" dirty="0">
                <a:solidFill>
                  <a:srgbClr val="000000"/>
                </a:solidFill>
                <a:latin typeface="Calibri" panose="020F0502020204030204" pitchFamily="34" charset="0"/>
              </a:rPr>
              <a:t>                                   Total                          310,000         100.00%</a:t>
            </a:r>
          </a:p>
          <a:p>
            <a:pPr marL="609600" lvl="0" indent="-609600" algn="l" fontAlgn="base">
              <a:spcBef>
                <a:spcPct val="20000"/>
              </a:spcBef>
              <a:spcAft>
                <a:spcPct val="0"/>
              </a:spcAft>
              <a:buClr>
                <a:srgbClr val="FFFFCC"/>
              </a:buClr>
              <a:buSzPct val="75000"/>
              <a:buFontTx/>
              <a:buChar char="•"/>
              <a:defRPr/>
            </a:pPr>
            <a:endParaRPr lang="es-ES" sz="2000" b="1" dirty="0">
              <a:solidFill>
                <a:srgbClr val="000000"/>
              </a:solidFill>
              <a:latin typeface="Calibri" panose="020F0502020204030204" pitchFamily="34" charset="0"/>
            </a:endParaRPr>
          </a:p>
          <a:p>
            <a:pPr marL="609600" lvl="0" indent="-609600" algn="l" fontAlgn="base">
              <a:spcBef>
                <a:spcPct val="20000"/>
              </a:spcBef>
              <a:spcAft>
                <a:spcPct val="0"/>
              </a:spcAft>
              <a:buClr>
                <a:srgbClr val="FFFFCC"/>
              </a:buClr>
              <a:buSzPct val="75000"/>
              <a:buFontTx/>
              <a:buChar char="•"/>
              <a:defRPr/>
            </a:pPr>
            <a:r>
              <a:rPr lang="es-ES" sz="2000" b="1" dirty="0">
                <a:solidFill>
                  <a:srgbClr val="000000"/>
                </a:solidFill>
                <a:latin typeface="Calibri" panose="020F0502020204030204" pitchFamily="34" charset="0"/>
              </a:rPr>
              <a:t>Art. 169 RLISR. Opción de ejercerlo en el primer año</a:t>
            </a:r>
            <a:r>
              <a:rPr lang="es-ES" sz="2000" b="1" dirty="0">
                <a:solidFill>
                  <a:srgbClr val="000000"/>
                </a:solidFill>
                <a:effectLst>
                  <a:outerShdw blurRad="38100" dist="38100" dir="2700000" algn="tl">
                    <a:srgbClr val="010199"/>
                  </a:outerShdw>
                </a:effectLst>
                <a:latin typeface="Calibri" panose="020F0502020204030204" pitchFamily="34" charset="0"/>
              </a:rPr>
              <a:t>.</a:t>
            </a:r>
          </a:p>
          <a:p>
            <a:pPr algn="just"/>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1042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557348" y="978058"/>
            <a:ext cx="11077303" cy="5514182"/>
          </a:xfrm>
        </p:spPr>
        <p:txBody>
          <a:bodyPr>
            <a:noAutofit/>
          </a:bodyPr>
          <a:lstStyle/>
          <a:p>
            <a:pPr algn="just"/>
            <a:endParaRPr lang="es-MX" sz="2400" b="1" i="1" cap="none" dirty="0" smtClean="0">
              <a:solidFill>
                <a:srgbClr val="FF0000"/>
              </a:solidFill>
              <a:latin typeface="Calibri" panose="020F0502020204030204" pitchFamily="34" charset="0"/>
            </a:endParaRPr>
          </a:p>
          <a:p>
            <a:pPr algn="just"/>
            <a:r>
              <a:rPr lang="es-MX" sz="2400" b="1" i="1" cap="none" dirty="0" smtClean="0">
                <a:solidFill>
                  <a:srgbClr val="FF0000"/>
                </a:solidFill>
                <a:latin typeface="Calibri" panose="020F0502020204030204" pitchFamily="34" charset="0"/>
              </a:rPr>
              <a:t>Concepto de salario según la LFT.</a:t>
            </a:r>
          </a:p>
          <a:p>
            <a:pPr algn="just"/>
            <a:r>
              <a:rPr lang="es-MX" sz="2000" b="1" i="1" cap="none" dirty="0" smtClean="0">
                <a:solidFill>
                  <a:schemeClr val="tx1"/>
                </a:solidFill>
                <a:latin typeface="Calibri" panose="020F0502020204030204" pitchFamily="34" charset="0"/>
              </a:rPr>
              <a:t>Salario es la retribución que debe pagar el patrón al trabajador por su trabajo.</a:t>
            </a:r>
          </a:p>
          <a:p>
            <a:pPr algn="r"/>
            <a:r>
              <a:rPr lang="es-MX" sz="1600" b="1" i="1" cap="none" dirty="0" smtClean="0">
                <a:solidFill>
                  <a:schemeClr val="tx1"/>
                </a:solidFill>
                <a:latin typeface="Calibri" panose="020F0502020204030204" pitchFamily="34" charset="0"/>
              </a:rPr>
              <a:t>Artículo 82 LFT</a:t>
            </a:r>
          </a:p>
          <a:p>
            <a:pPr algn="r"/>
            <a:endParaRPr lang="es-MX" sz="1600" b="1" i="1" cap="none" dirty="0" smtClean="0">
              <a:solidFill>
                <a:schemeClr val="tx1"/>
              </a:solidFill>
              <a:latin typeface="Calibri" panose="020F0502020204030204" pitchFamily="34" charset="0"/>
            </a:endParaRPr>
          </a:p>
          <a:p>
            <a:pPr algn="just"/>
            <a:r>
              <a:rPr lang="es-MX" b="1" i="1" cap="none" dirty="0" smtClean="0">
                <a:solidFill>
                  <a:srgbClr val="FF0000"/>
                </a:solidFill>
                <a:latin typeface="Calibri" panose="020F0502020204030204" pitchFamily="34" charset="0"/>
              </a:rPr>
              <a:t>El salario se integra </a:t>
            </a:r>
            <a:r>
              <a:rPr lang="es-MX" sz="2000" b="1" i="1" cap="none" dirty="0" smtClean="0">
                <a:solidFill>
                  <a:schemeClr val="tx1"/>
                </a:solidFill>
                <a:latin typeface="Calibri" panose="020F0502020204030204" pitchFamily="34" charset="0"/>
              </a:rPr>
              <a:t>con los pagos hechos en efectivo por cuota diaria, gratificaciones, percepciones,  habitación,  primas,  comisiones, prestaciones en especie y cualquiera otra cantidad o prestación que se entregue al trabajador por su trabajo. </a:t>
            </a:r>
          </a:p>
          <a:p>
            <a:pPr algn="r"/>
            <a:r>
              <a:rPr lang="es-MX" sz="1600" b="1" i="1" cap="none" dirty="0" smtClean="0">
                <a:solidFill>
                  <a:schemeClr val="tx1"/>
                </a:solidFill>
                <a:latin typeface="Calibri" panose="020F0502020204030204" pitchFamily="34" charset="0"/>
              </a:rPr>
              <a:t>Artículo 84 LFT</a:t>
            </a:r>
          </a:p>
          <a:p>
            <a:pPr algn="just"/>
            <a:endParaRPr lang="es-MX" sz="1000" b="1" i="1" cap="none" dirty="0" smtClean="0">
              <a:solidFill>
                <a:schemeClr val="tx1"/>
              </a:solidFill>
              <a:latin typeface="Calibri" panose="020F0502020204030204" pitchFamily="34" charset="0"/>
            </a:endParaRPr>
          </a:p>
          <a:p>
            <a:pPr algn="just"/>
            <a:r>
              <a:rPr lang="es-MX" b="1" i="1" cap="none" dirty="0" smtClean="0">
                <a:solidFill>
                  <a:srgbClr val="FF0000"/>
                </a:solidFill>
                <a:latin typeface="Calibri" panose="020F0502020204030204" pitchFamily="34" charset="0"/>
              </a:rPr>
              <a:t>Para determinar el monto de las indemnizaciones </a:t>
            </a:r>
            <a:r>
              <a:rPr lang="es-MX" sz="2000" b="1" i="1" cap="none" dirty="0" smtClean="0">
                <a:solidFill>
                  <a:schemeClr val="tx1"/>
                </a:solidFill>
                <a:latin typeface="Calibri" panose="020F0502020204030204" pitchFamily="34" charset="0"/>
              </a:rPr>
              <a:t>que deban pagarse a los trabajadores Se tomará como base el salario correspondiente al día en que nazca el derecho a la indemnización, </a:t>
            </a:r>
            <a:r>
              <a:rPr lang="es-MX" b="1" i="1" cap="none" dirty="0" smtClean="0">
                <a:solidFill>
                  <a:srgbClr val="FF0000"/>
                </a:solidFill>
                <a:latin typeface="Calibri" panose="020F0502020204030204" pitchFamily="34" charset="0"/>
              </a:rPr>
              <a:t>incluyendo en él la cuota diaria y la parte proporcional de las prestaciones mencionadas en el artículo 84. </a:t>
            </a:r>
          </a:p>
          <a:p>
            <a:pPr algn="r"/>
            <a:r>
              <a:rPr lang="es-MX" sz="1600" b="1" i="1" cap="none" dirty="0" smtClean="0">
                <a:solidFill>
                  <a:schemeClr val="tx1"/>
                </a:solidFill>
                <a:latin typeface="Calibri" panose="020F0502020204030204" pitchFamily="34" charset="0"/>
              </a:rPr>
              <a:t>Artículo 89 LFT</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2294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fontScale="92500" lnSpcReduction="10000"/>
          </a:bodyPr>
          <a:lstStyle/>
          <a:p>
            <a:pPr algn="just"/>
            <a:r>
              <a:rPr lang="es-MX" sz="2000" b="1" dirty="0" smtClean="0"/>
              <a:t>V</a:t>
            </a:r>
            <a:r>
              <a:rPr lang="es-MX" sz="2000" b="1" dirty="0"/>
              <a:t>. </a:t>
            </a:r>
            <a:r>
              <a:rPr lang="es-MX" sz="2000" b="1" i="1" dirty="0"/>
              <a:t>Los honorarios que perciban las personas físicas de personas morales o de personas físicas con actividades empresariales a las que presten servicios personales independientes, </a:t>
            </a:r>
            <a:r>
              <a:rPr lang="es-MX" sz="2000" b="1" i="1" dirty="0">
                <a:solidFill>
                  <a:srgbClr val="FF0000"/>
                </a:solidFill>
              </a:rPr>
              <a:t>cuando comuniquen por escrito al prestatario que optan por pagar el impuesto en los términos de este Capítulo. </a:t>
            </a:r>
            <a:endParaRPr lang="es-MX" sz="2000" b="1" i="1" dirty="0" smtClean="0">
              <a:solidFill>
                <a:srgbClr val="FF0000"/>
              </a:solidFill>
            </a:endParaRPr>
          </a:p>
          <a:p>
            <a:pPr algn="l"/>
            <a:endParaRPr lang="es-MX" sz="2000" b="1" i="1" cap="none" dirty="0">
              <a:latin typeface="Calibri" panose="020F0502020204030204" pitchFamily="34" charset="0"/>
            </a:endParaRPr>
          </a:p>
          <a:p>
            <a:pPr algn="l">
              <a:lnSpc>
                <a:spcPct val="80000"/>
              </a:lnSpc>
            </a:pPr>
            <a:r>
              <a:rPr lang="es-ES" altLang="es-MX" sz="2000" b="1" i="1" dirty="0">
                <a:solidFill>
                  <a:srgbClr val="FF0000"/>
                </a:solidFill>
                <a:latin typeface="Calibri" panose="020F0502020204030204" pitchFamily="34" charset="0"/>
              </a:rPr>
              <a:t>Honorarios</a:t>
            </a:r>
            <a:r>
              <a:rPr lang="es-ES" altLang="es-MX" sz="2000" b="1" i="1" dirty="0">
                <a:latin typeface="Calibri" panose="020F0502020204030204" pitchFamily="34" charset="0"/>
              </a:rPr>
              <a:t> Persona Física a Persona Física </a:t>
            </a:r>
            <a:r>
              <a:rPr lang="es-ES" altLang="es-MX" sz="2000" b="1" i="1" dirty="0">
                <a:solidFill>
                  <a:srgbClr val="FF0000"/>
                </a:solidFill>
                <a:latin typeface="Calibri" panose="020F0502020204030204" pitchFamily="34" charset="0"/>
              </a:rPr>
              <a:t>con Actividades Empresariales</a:t>
            </a:r>
            <a:r>
              <a:rPr lang="es-ES" altLang="es-MX" sz="2000" b="1" i="1" dirty="0">
                <a:latin typeface="Calibri" panose="020F0502020204030204" pitchFamily="34" charset="0"/>
              </a:rPr>
              <a:t>.</a:t>
            </a:r>
          </a:p>
          <a:p>
            <a:pPr algn="l">
              <a:lnSpc>
                <a:spcPct val="80000"/>
              </a:lnSpc>
            </a:pPr>
            <a:r>
              <a:rPr lang="es-ES" altLang="es-MX" sz="2000" b="1" i="1" dirty="0">
                <a:solidFill>
                  <a:srgbClr val="FF0000"/>
                </a:solidFill>
                <a:latin typeface="Calibri" panose="020F0502020204030204" pitchFamily="34" charset="0"/>
              </a:rPr>
              <a:t>Honorarios </a:t>
            </a:r>
            <a:r>
              <a:rPr lang="es-ES" altLang="es-MX" sz="2000" b="1" i="1" dirty="0">
                <a:latin typeface="Calibri" panose="020F0502020204030204" pitchFamily="34" charset="0"/>
              </a:rPr>
              <a:t>Persona Física a Persona Moral            </a:t>
            </a:r>
          </a:p>
          <a:p>
            <a:pPr algn="l">
              <a:lnSpc>
                <a:spcPct val="80000"/>
              </a:lnSpc>
            </a:pPr>
            <a:endParaRPr lang="es-ES" altLang="es-MX" sz="2000" b="1" i="1" dirty="0">
              <a:latin typeface="Calibri" panose="020F0502020204030204" pitchFamily="34" charset="0"/>
            </a:endParaRPr>
          </a:p>
          <a:p>
            <a:pPr algn="l">
              <a:lnSpc>
                <a:spcPct val="80000"/>
              </a:lnSpc>
            </a:pPr>
            <a:endParaRPr lang="es-ES" altLang="es-MX" sz="2000" b="1" i="1" dirty="0">
              <a:latin typeface="Calibri" panose="020F0502020204030204" pitchFamily="34" charset="0"/>
            </a:endParaRPr>
          </a:p>
          <a:p>
            <a:pPr algn="l">
              <a:lnSpc>
                <a:spcPct val="80000"/>
              </a:lnSpc>
            </a:pPr>
            <a:r>
              <a:rPr lang="es-ES" altLang="es-MX" sz="2000" b="1" i="1" dirty="0">
                <a:latin typeface="Calibri" panose="020F0502020204030204" pitchFamily="34" charset="0"/>
              </a:rPr>
              <a:t>Prestatario:</a:t>
            </a:r>
          </a:p>
          <a:p>
            <a:pPr algn="l">
              <a:lnSpc>
                <a:spcPct val="80000"/>
              </a:lnSpc>
            </a:pPr>
            <a:endParaRPr lang="es-ES" altLang="es-MX" sz="2000" b="1" i="1" dirty="0">
              <a:latin typeface="Calibri" panose="020F0502020204030204" pitchFamily="34" charset="0"/>
            </a:endParaRPr>
          </a:p>
          <a:p>
            <a:pPr marL="457200" indent="-457200" algn="l">
              <a:lnSpc>
                <a:spcPct val="80000"/>
              </a:lnSpc>
              <a:buFont typeface="+mj-lt"/>
              <a:buAutoNum type="arabicPeriod"/>
            </a:pPr>
            <a:r>
              <a:rPr lang="es-ES" altLang="es-MX" sz="2000" b="1" i="1" dirty="0" smtClean="0">
                <a:latin typeface="Calibri" panose="020F0502020204030204" pitchFamily="34" charset="0"/>
              </a:rPr>
              <a:t>Retención </a:t>
            </a:r>
            <a:r>
              <a:rPr lang="es-ES" altLang="es-MX" sz="2000" b="1" i="1" dirty="0">
                <a:latin typeface="Calibri" panose="020F0502020204030204" pitchFamily="34" charset="0"/>
              </a:rPr>
              <a:t>y entero del impuesto (Frac. I Art. 99) </a:t>
            </a:r>
            <a:endParaRPr lang="es-ES" altLang="es-MX" sz="2000" b="1" i="1" dirty="0" smtClean="0">
              <a:latin typeface="Calibri" panose="020F0502020204030204" pitchFamily="34" charset="0"/>
            </a:endParaRPr>
          </a:p>
          <a:p>
            <a:pPr marL="457200" indent="-457200" algn="l">
              <a:lnSpc>
                <a:spcPct val="80000"/>
              </a:lnSpc>
              <a:buFont typeface="+mj-lt"/>
              <a:buAutoNum type="arabicPeriod"/>
            </a:pPr>
            <a:r>
              <a:rPr lang="es-ES" altLang="es-MX" sz="2000" b="1" i="1" dirty="0" smtClean="0">
                <a:latin typeface="Calibri" panose="020F0502020204030204" pitchFamily="34" charset="0"/>
              </a:rPr>
              <a:t>Calcular </a:t>
            </a:r>
            <a:r>
              <a:rPr lang="es-ES" altLang="es-MX" sz="2000" b="1" i="1" dirty="0">
                <a:latin typeface="Calibri" panose="020F0502020204030204" pitchFamily="34" charset="0"/>
              </a:rPr>
              <a:t>el impuesto anual (Frac. II Art. 99</a:t>
            </a:r>
            <a:r>
              <a:rPr lang="es-ES" altLang="es-MX" sz="2000" b="1" i="1" dirty="0" smtClean="0">
                <a:latin typeface="Calibri" panose="020F0502020204030204" pitchFamily="34" charset="0"/>
              </a:rPr>
              <a:t>)</a:t>
            </a:r>
          </a:p>
          <a:p>
            <a:pPr marL="457200" indent="-457200" algn="just">
              <a:lnSpc>
                <a:spcPct val="110000"/>
              </a:lnSpc>
              <a:spcBef>
                <a:spcPts val="600"/>
              </a:spcBef>
              <a:buFont typeface="+mj-lt"/>
              <a:buAutoNum type="arabicPeriod"/>
            </a:pPr>
            <a:r>
              <a:rPr lang="es-MX" sz="2000" b="1" i="1" dirty="0" smtClean="0"/>
              <a:t>Expedir </a:t>
            </a:r>
            <a:r>
              <a:rPr lang="es-MX" sz="2000" b="1" i="1" dirty="0"/>
              <a:t>y entregar comprobantes fiscales a las personas que reciban pagos por los conceptos a que se refiere este Capítulo, en la fecha en que se realice la erogación correspondiente, los cuales podrán utilizarse como constancia o recibo de pago para efectos de la legislación laboral a que se refieren los artículos 132 fracciones VII y VIII, y 804, primer párrafo, fracciones II y IV, de la Ley Federal de </a:t>
            </a:r>
            <a:r>
              <a:rPr lang="es-MX" sz="2000" b="1" i="1" dirty="0" smtClean="0"/>
              <a:t>Trabajo. (Frac. III Art. 99)</a:t>
            </a:r>
            <a:r>
              <a:rPr lang="es-ES" altLang="es-MX" sz="2000" b="1" i="1" dirty="0" smtClean="0">
                <a:solidFill>
                  <a:schemeClr val="bg1"/>
                </a:solidFill>
                <a:latin typeface="Calibri" panose="020F0502020204030204" pitchFamily="34" charset="0"/>
              </a:rPr>
              <a:t>Art</a:t>
            </a:r>
            <a:r>
              <a:rPr lang="es-ES" altLang="es-MX" sz="2000" b="1" i="1" dirty="0">
                <a:solidFill>
                  <a:schemeClr val="bg1"/>
                </a:solidFill>
                <a:latin typeface="Calibri" panose="020F0502020204030204" pitchFamily="34" charset="0"/>
              </a:rPr>
              <a:t>. 99)</a:t>
            </a:r>
            <a:endParaRPr lang="es-MX" sz="2000" b="1" i="1" cap="none" dirty="0">
              <a:solidFill>
                <a:srgbClr val="FF0000"/>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2698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marL="609600" indent="-609600" algn="l"/>
            <a:r>
              <a:rPr lang="es-ES" altLang="es-MX" sz="2000" b="1" i="1" dirty="0">
                <a:latin typeface="Calibri" panose="020F0502020204030204" pitchFamily="34" charset="0"/>
              </a:rPr>
              <a:t>Obligaciones del Prestador del Servicio:</a:t>
            </a:r>
          </a:p>
          <a:p>
            <a:pPr marL="609600" indent="-609600" algn="l"/>
            <a:endParaRPr lang="es-ES" altLang="es-MX" sz="2000" b="1" i="1" dirty="0">
              <a:latin typeface="Calibri" panose="020F0502020204030204" pitchFamily="34" charset="0"/>
            </a:endParaRPr>
          </a:p>
          <a:p>
            <a:pPr marL="609600" indent="-609600" algn="l"/>
            <a:r>
              <a:rPr lang="es-ES" altLang="es-MX" sz="2000" b="1" i="1" dirty="0">
                <a:latin typeface="Calibri" panose="020F0502020204030204" pitchFamily="34" charset="0"/>
              </a:rPr>
              <a:t>         *  </a:t>
            </a:r>
            <a:r>
              <a:rPr lang="es-ES" altLang="es-MX" sz="2000" b="1" i="1" dirty="0">
                <a:solidFill>
                  <a:srgbClr val="FF0000"/>
                </a:solidFill>
                <a:latin typeface="Calibri" panose="020F0502020204030204" pitchFamily="34" charset="0"/>
              </a:rPr>
              <a:t>Presentar su declaración anual</a:t>
            </a:r>
            <a:r>
              <a:rPr lang="es-ES" altLang="es-MX" sz="2000" b="1" i="1" dirty="0">
                <a:latin typeface="Calibri" panose="020F0502020204030204" pitchFamily="34" charset="0"/>
              </a:rPr>
              <a:t>, </a:t>
            </a:r>
            <a:r>
              <a:rPr lang="es-ES" altLang="es-MX" sz="2000" b="1" i="1" u="sng" dirty="0">
                <a:latin typeface="Calibri" panose="020F0502020204030204" pitchFamily="34" charset="0"/>
              </a:rPr>
              <a:t>excepto que</a:t>
            </a:r>
            <a:r>
              <a:rPr lang="es-ES" altLang="es-MX" sz="2000" b="1" i="1" dirty="0">
                <a:latin typeface="Calibri" panose="020F0502020204030204" pitchFamily="34" charset="0"/>
              </a:rPr>
              <a:t>:</a:t>
            </a:r>
          </a:p>
          <a:p>
            <a:pPr marL="609600" indent="-609600" algn="l">
              <a:buFontTx/>
              <a:buChar char="•"/>
            </a:pPr>
            <a:endParaRPr lang="es-ES" altLang="es-MX" sz="2000" b="1" i="1" dirty="0">
              <a:latin typeface="Calibri" panose="020F0502020204030204" pitchFamily="34" charset="0"/>
            </a:endParaRPr>
          </a:p>
          <a:p>
            <a:pPr marL="647700" lvl="1" indent="-457200" algn="l">
              <a:buFont typeface="+mj-lt"/>
              <a:buAutoNum type="arabicPeriod"/>
            </a:pPr>
            <a:r>
              <a:rPr lang="es-ES" altLang="es-MX" b="1" i="1" dirty="0" smtClean="0">
                <a:latin typeface="Calibri" panose="020F0502020204030204" pitchFamily="34" charset="0"/>
              </a:rPr>
              <a:t>Cuando reciban únicamente ingresos por este capitulo, y lo reciban de un solo prestatario.</a:t>
            </a:r>
          </a:p>
          <a:p>
            <a:pPr marL="647700" lvl="1" indent="-457200" algn="l">
              <a:buFont typeface="+mj-lt"/>
              <a:buAutoNum type="arabicPeriod"/>
            </a:pPr>
            <a:r>
              <a:rPr lang="es-ES" altLang="es-MX" b="1" i="1" dirty="0" smtClean="0">
                <a:latin typeface="Calibri" panose="020F0502020204030204" pitchFamily="34" charset="0"/>
              </a:rPr>
              <a:t>Cuando sus ingresos no </a:t>
            </a:r>
            <a:r>
              <a:rPr lang="es-ES" altLang="es-MX" b="1" i="1" dirty="0">
                <a:latin typeface="Calibri" panose="020F0502020204030204" pitchFamily="34" charset="0"/>
              </a:rPr>
              <a:t>excedan de $ </a:t>
            </a:r>
            <a:r>
              <a:rPr lang="es-ES" altLang="es-MX" b="1" i="1" dirty="0" smtClean="0">
                <a:latin typeface="Calibri" panose="020F0502020204030204" pitchFamily="34" charset="0"/>
              </a:rPr>
              <a:t>400,000.00 </a:t>
            </a:r>
          </a:p>
          <a:p>
            <a:pPr marL="647700" lvl="1" indent="-457200" algn="l">
              <a:buFont typeface="+mj-lt"/>
              <a:buAutoNum type="arabicPeriod"/>
            </a:pPr>
            <a:r>
              <a:rPr lang="es-ES" altLang="es-MX" b="1" i="1" dirty="0" smtClean="0">
                <a:latin typeface="Calibri" panose="020F0502020204030204" pitchFamily="34" charset="0"/>
              </a:rPr>
              <a:t>Cuando hayan solicitado al prestatario que les determine el impuesto anual.</a:t>
            </a:r>
          </a:p>
          <a:p>
            <a:pPr marL="190500" lvl="1" indent="3175" algn="l"/>
            <a:endParaRPr lang="es-ES" altLang="es-MX" b="1" i="1" dirty="0">
              <a:latin typeface="Calibri" panose="020F0502020204030204" pitchFamily="34" charset="0"/>
            </a:endParaRPr>
          </a:p>
          <a:p>
            <a:pPr marL="609600" indent="-609600" algn="l"/>
            <a:r>
              <a:rPr lang="es-ES" altLang="es-MX" sz="2000" b="1" i="1" dirty="0">
                <a:latin typeface="Calibri" panose="020F0502020204030204" pitchFamily="34" charset="0"/>
              </a:rPr>
              <a:t>           *  Solicitar constancias (F.III Art. 99)</a:t>
            </a:r>
          </a:p>
          <a:p>
            <a:pPr marL="609600" indent="-609600" algn="l"/>
            <a:endParaRPr lang="es-ES" altLang="es-MX" sz="2000" b="1" i="1" dirty="0">
              <a:latin typeface="Calibri" panose="020F0502020204030204" pitchFamily="34" charset="0"/>
            </a:endParaRPr>
          </a:p>
          <a:p>
            <a:pPr marL="609600" indent="-609600" algn="l"/>
            <a:r>
              <a:rPr lang="es-ES" altLang="es-MX" sz="2000" b="1" i="1" dirty="0">
                <a:latin typeface="Calibri" panose="020F0502020204030204" pitchFamily="34" charset="0"/>
              </a:rPr>
              <a:t>           De conformidad con el artículo 14 penúltimo párrafo de la LIVA, la prestación de servicios que se asimile a salarios en los términos de la LISR, no serán sujetos del Impuesto al Valor Agregado.</a:t>
            </a:r>
          </a:p>
          <a:p>
            <a:pPr algn="l"/>
            <a:endParaRPr lang="es-MX" sz="20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2342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t>Los </a:t>
            </a:r>
            <a:r>
              <a:rPr lang="es-MX" sz="2000" b="1" i="1" dirty="0"/>
              <a:t>ingresos que perciban las personas físicas de personas morales o de personas físicas con actividades empresariales, por las actividades empresariales que realicen, cuando comuniquen por escrito a la persona que efectúe el pago que optan por pagar el impuesto en los términos de este Capítulo. </a:t>
            </a:r>
            <a:endParaRPr lang="es-MX" sz="2000" b="1" i="1" dirty="0" smtClean="0"/>
          </a:p>
          <a:p>
            <a:pPr algn="r"/>
            <a:r>
              <a:rPr lang="es-MX" sz="1600" b="1" i="1" cap="none" dirty="0" smtClean="0">
                <a:solidFill>
                  <a:schemeClr val="tx1"/>
                </a:solidFill>
                <a:latin typeface="Calibri" panose="020F0502020204030204" pitchFamily="34" charset="0"/>
              </a:rPr>
              <a:t>Artículo 94 – VI LISR</a:t>
            </a:r>
          </a:p>
          <a:p>
            <a:pPr algn="r"/>
            <a:endParaRPr lang="es-MX" sz="1600" b="1" i="1" dirty="0">
              <a:latin typeface="Calibri" panose="020F0502020204030204" pitchFamily="34" charset="0"/>
            </a:endParaRPr>
          </a:p>
          <a:p>
            <a:pPr algn="just"/>
            <a:r>
              <a:rPr lang="es-MX" sz="2000" b="1" i="1" dirty="0"/>
              <a:t>Tratándose de contribuyentes que perciban ingresos derivados de la realización de actividades empresariales exclusivamente por concepto de comisiones, podrán optar, con el consentimiento del comitente, porque éste les efectúe la retención del Impuesto en términos del Título IV, Capítulo I de la Ley, en cuyo caso no les serán aplicables las disposiciones de dicho Título, Capítulo II. Cuando se ejerza la opción antes señalada, previamente al primer pago que se les efectúe, el comisionista deberá comunicarlo por escrito al comitente, el cual cumplirá con lo siguiente</a:t>
            </a:r>
            <a:r>
              <a:rPr lang="es-MX" sz="2000" b="1" i="1" dirty="0" smtClean="0"/>
              <a:t>:</a:t>
            </a:r>
            <a:endParaRPr lang="es-MX" sz="2000" b="1" i="1" dirty="0"/>
          </a:p>
          <a:p>
            <a:pPr algn="just"/>
            <a:r>
              <a:rPr lang="es-MX" sz="2000" b="1" i="1" dirty="0"/>
              <a:t>Capítulo I de la Ley, en cuyo caso no les serán aplicables las disposiciones de dicho Título, Capítulo II. Cuando se ejerza la opción antes señalada, previamente al primer pago que se les efectúe, el comisionista deberá comunicarlo por escrito al comitente, el cual cumplirá con lo siguiente: </a:t>
            </a:r>
            <a:endParaRPr lang="es-MX" sz="2000" b="1" i="1" dirty="0" smtClean="0"/>
          </a:p>
          <a:p>
            <a:pPr algn="r"/>
            <a:r>
              <a:rPr lang="es-MX" sz="1600" b="1" i="1" cap="none" dirty="0" smtClean="0">
                <a:solidFill>
                  <a:schemeClr val="tx1"/>
                </a:solidFill>
                <a:latin typeface="Calibri" panose="020F0502020204030204" pitchFamily="34" charset="0"/>
              </a:rPr>
              <a:t>Artículo 164 RLISR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425438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marL="514350" indent="-514350" algn="just">
              <a:buAutoNum type="romanUcPeriod"/>
            </a:pPr>
            <a:r>
              <a:rPr lang="es-MX" sz="2000" b="1" i="1" dirty="0" smtClean="0"/>
              <a:t>Efectuar </a:t>
            </a:r>
            <a:r>
              <a:rPr lang="es-MX" sz="2000" b="1" i="1" dirty="0"/>
              <a:t>la retención de conformidad con el procedimiento establecido en el artículo 96 de la Ley y demás disposiciones jurídicas aplicables</a:t>
            </a:r>
            <a:r>
              <a:rPr lang="es-MX" sz="2000" b="1" i="1" dirty="0" smtClean="0"/>
              <a:t>;</a:t>
            </a:r>
          </a:p>
          <a:p>
            <a:pPr algn="just"/>
            <a:r>
              <a:rPr lang="es-MX" sz="2000" b="1" i="1" dirty="0" smtClean="0"/>
              <a:t> </a:t>
            </a:r>
            <a:endParaRPr lang="es-MX" sz="2000" b="1" i="1" dirty="0"/>
          </a:p>
          <a:p>
            <a:pPr algn="just"/>
            <a:r>
              <a:rPr lang="es-MX" sz="2000" b="1" i="1" dirty="0"/>
              <a:t>II. Calcular el Impuesto anual de conformidad con el artículo 97 de la Ley, y </a:t>
            </a:r>
            <a:endParaRPr lang="es-MX" sz="2000" b="1" i="1" dirty="0" smtClean="0"/>
          </a:p>
          <a:p>
            <a:pPr algn="just"/>
            <a:endParaRPr lang="es-MX" sz="2000" b="1" i="1" dirty="0"/>
          </a:p>
          <a:p>
            <a:pPr algn="just"/>
            <a:r>
              <a:rPr lang="es-MX" sz="2000" b="1" i="1" dirty="0"/>
              <a:t>III. Proporcionar los comprobantes fiscales a que se refiere el artículo 99, fracción III de la Ley, cuando así lo solicite el comisionista. </a:t>
            </a:r>
            <a:endParaRPr lang="es-MX" sz="2000" b="1" i="1" dirty="0" smtClean="0"/>
          </a:p>
          <a:p>
            <a:pPr algn="just"/>
            <a:endParaRPr lang="es-MX" sz="2000" b="1" i="1" dirty="0"/>
          </a:p>
          <a:p>
            <a:pPr algn="just"/>
            <a:r>
              <a:rPr lang="es-MX" sz="2000" b="1" i="1" dirty="0"/>
              <a:t>Los comisionistas presentarán su declaración anual acumulando a sus ingresos comprendidos en el Título IV, Capítulo I de la Ley, los obtenidos conforme a este artículo, salvo que en el año de calendario de que se trate obtengan únicamente estos últimos ingresos, no provengan simultáneamente de dos o más comitentes, ni excedan de la cantidad a que se refiere el artículo 98, fracción III, inciso e) de la Ley y el comitente cumpla con la obligación señalada en la fracción II de este artículo. </a:t>
            </a:r>
            <a:endParaRPr lang="es-MX" sz="2000" b="1" i="1" dirty="0" smtClean="0"/>
          </a:p>
          <a:p>
            <a:pPr algn="r"/>
            <a:r>
              <a:rPr lang="es-MX" sz="1600" b="1" i="1" dirty="0" smtClean="0"/>
              <a:t>Artículo 164 RLISR</a:t>
            </a:r>
            <a:endParaRPr lang="es-MX" sz="1600" b="1" i="1" cap="none" dirty="0">
              <a:solidFill>
                <a:schemeClr val="tx1"/>
              </a:solidFill>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4780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t>Los </a:t>
            </a:r>
            <a:r>
              <a:rPr lang="es-MX" sz="2000" b="1" i="1" dirty="0"/>
              <a:t>comisionistas deberán solicitar los comprobantes fiscales a que se refiere el artículo 99, fracción III de la Ley y proporcionarlos al comitente dentro del mes siguiente a aquél en el que se inicie la prestación del servicio, o en su caso, al comitente que vaya a efectuar el cálculo del Impuesto definitivo o conservarlas cuando presenten su declaración anual. No se solicitará el comprobante fiscal al comitente que haga la liquidación del año. </a:t>
            </a:r>
            <a:endParaRPr lang="es-MX" sz="2000" b="1" i="1" dirty="0" smtClean="0"/>
          </a:p>
          <a:p>
            <a:pPr algn="just"/>
            <a:endParaRPr lang="es-MX" sz="2000" b="1" i="1" dirty="0"/>
          </a:p>
          <a:p>
            <a:pPr algn="just"/>
            <a:r>
              <a:rPr lang="es-MX" sz="2000" b="1" i="1" dirty="0"/>
              <a:t>La opción a que se refiere este artículo podrá ejercerse por cada uno de los comitentes y considerando todos los ingresos que se obtengan en el año de calendario de dicho comitente por concepto de comisiones. Dicha opción se entenderá ejercida hasta en tanto el contribuyente manifieste por escrito al comitente de que se trate que pagará el Impuesto por los ingresos de referencia en términos del Título IV, Capítulo II de la Ley. </a:t>
            </a:r>
            <a:endParaRPr lang="es-MX" sz="2000" b="1" i="1" dirty="0" smtClean="0"/>
          </a:p>
          <a:p>
            <a:pPr algn="r"/>
            <a:endParaRPr lang="es-MX" sz="1600" b="1" i="1" cap="none" dirty="0" smtClean="0">
              <a:solidFill>
                <a:schemeClr val="tx1"/>
              </a:solidFill>
            </a:endParaRPr>
          </a:p>
          <a:p>
            <a:pPr algn="r"/>
            <a:r>
              <a:rPr lang="es-MX" sz="1600" b="1" i="1" dirty="0" smtClean="0"/>
              <a:t>Artículo 164 RLISR</a:t>
            </a:r>
            <a:endParaRPr lang="es-MX" sz="1600" b="1" i="1" cap="none" dirty="0">
              <a:solidFill>
                <a:schemeClr val="tx1"/>
              </a:solidFill>
            </a:endParaRPr>
          </a:p>
          <a:p>
            <a:pPr algn="just"/>
            <a:endParaRPr lang="es-MX" sz="2000" b="1" i="1" dirty="0" smtClean="0"/>
          </a:p>
          <a:p>
            <a:pPr algn="just"/>
            <a:r>
              <a:rPr lang="es-ES" altLang="es-MX" sz="2000" b="1" i="1" dirty="0">
                <a:latin typeface="Calibri" panose="020F0502020204030204" pitchFamily="34" charset="0"/>
              </a:rPr>
              <a:t>De conformidad con el artículo 14 penúltimo párrafo de la LIVA, la prestación de servicios que se asimile a salarios en los términos de la LISR, no serán sujetos del Impuesto al Valor Agregado</a:t>
            </a:r>
            <a:endParaRPr lang="es-MX" sz="2000" b="1" i="1" cap="none" dirty="0">
              <a:solidFill>
                <a:schemeClr val="tx1"/>
              </a:solidFill>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21597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537914"/>
          </a:xfrm>
        </p:spPr>
        <p:txBody>
          <a:bodyPr>
            <a:normAutofit/>
          </a:bodyPr>
          <a:lstStyle/>
          <a:p>
            <a:pPr algn="just"/>
            <a:r>
              <a:rPr lang="es-MX" sz="2000" b="1" i="1" dirty="0" smtClean="0"/>
              <a:t>ADQUISICION DE ACCIONES POR DEBAJO DEL COSTO, AL COSTO O A VALOR DE MERCADO</a:t>
            </a:r>
          </a:p>
          <a:p>
            <a:pPr algn="just"/>
            <a:r>
              <a:rPr lang="es-MX" sz="2000" b="1" i="1" dirty="0" smtClean="0"/>
              <a:t>Los </a:t>
            </a:r>
            <a:r>
              <a:rPr lang="es-MX" sz="2000" b="1" i="1" dirty="0"/>
              <a:t>ingresos obtenidos por las personas físicas por ejercer la opción otorgada por el empleador, o una parte relacionada del mismo, para adquirir, incluso mediante suscripción, acciones o títulos valor que representen bienes, sin costo alguno o a un precio menor o igual al de mercado que tengan dichas acciones o títulos valor al momento del ejercicio de la opción, independientemente de que las acciones o títulos valor sean emitidos por el empleador o la parte relacionada del mismo. </a:t>
            </a:r>
            <a:endParaRPr lang="es-MX" sz="2000" b="1" i="1" dirty="0" smtClean="0"/>
          </a:p>
          <a:p>
            <a:pPr algn="just"/>
            <a:endParaRPr lang="es-MX" sz="1000" b="1" i="1" dirty="0"/>
          </a:p>
          <a:p>
            <a:pPr algn="just"/>
            <a:r>
              <a:rPr lang="es-MX" sz="2000" b="1" i="1" dirty="0"/>
              <a:t>El ingreso acumulable será la diferencia que exista entre el valor de mercado que tengan las acciones o títulos valor sujetos a la opción, al momento en el que el contribuyente ejerza la misma y el precio establecido al otorgarse la opción</a:t>
            </a:r>
            <a:r>
              <a:rPr lang="es-MX" sz="2000" b="1" i="1" dirty="0" smtClean="0"/>
              <a:t>.</a:t>
            </a:r>
          </a:p>
          <a:p>
            <a:pPr algn="just"/>
            <a:endParaRPr lang="es-MX" sz="2000" b="1" i="1" dirty="0"/>
          </a:p>
          <a:p>
            <a:pPr algn="just"/>
            <a:endParaRPr lang="es-MX" sz="2000" b="1" i="1" dirty="0" smtClean="0"/>
          </a:p>
          <a:p>
            <a:pPr algn="just"/>
            <a:endParaRPr lang="es-MX" sz="2000" b="1" i="1" dirty="0"/>
          </a:p>
          <a:p>
            <a:pPr algn="just"/>
            <a:endParaRPr lang="es-MX" sz="2000" b="1" i="1" dirty="0" smtClean="0"/>
          </a:p>
          <a:p>
            <a:pPr algn="just"/>
            <a:endParaRPr lang="es-MX" sz="2000" b="1" i="1" dirty="0"/>
          </a:p>
          <a:p>
            <a:pPr algn="r"/>
            <a:r>
              <a:rPr lang="es-MX" sz="1600" b="1" i="1" dirty="0" smtClean="0"/>
              <a:t>Artículo 94 – VII LISR</a:t>
            </a:r>
          </a:p>
          <a:p>
            <a:pPr algn="just"/>
            <a:endParaRPr lang="es-MX" sz="2000" b="1" i="1" cap="none" dirty="0">
              <a:solidFill>
                <a:schemeClr val="tx1"/>
              </a:solidFill>
              <a:latin typeface="Calibri" panose="020F0502020204030204" pitchFamily="34" charset="0"/>
            </a:endParaRPr>
          </a:p>
          <a:p>
            <a:pPr algn="just"/>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6" name="Imagen 5"/>
          <p:cNvPicPr>
            <a:picLocks noChangeAspect="1"/>
          </p:cNvPicPr>
          <p:nvPr/>
        </p:nvPicPr>
        <p:blipFill>
          <a:blip r:embed="rId2"/>
          <a:stretch>
            <a:fillRect/>
          </a:stretch>
        </p:blipFill>
        <p:spPr>
          <a:xfrm>
            <a:off x="1515929" y="4056844"/>
            <a:ext cx="8925059" cy="1828800"/>
          </a:xfrm>
          <a:prstGeom prst="rect">
            <a:avLst/>
          </a:prstGeom>
        </p:spPr>
      </p:pic>
    </p:spTree>
    <p:extLst>
      <p:ext uri="{BB962C8B-B14F-4D97-AF65-F5344CB8AC3E}">
        <p14:creationId xmlns:p14="http://schemas.microsoft.com/office/powerpoint/2010/main" val="772923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lnSpcReduction="10000"/>
          </a:bodyPr>
          <a:lstStyle/>
          <a:p>
            <a:pPr algn="just"/>
            <a:r>
              <a:rPr lang="es-MX" sz="2000" b="1" i="1" dirty="0" smtClean="0"/>
              <a:t>Para </a:t>
            </a:r>
            <a:r>
              <a:rPr lang="es-MX" sz="2000" b="1" i="1" dirty="0"/>
              <a:t>efectos del artículo 94, fracción VII, párrafo segundo de la Ley, se podrá disminuir del ingreso acumulable a que se refieren dichos preceptos percibido por el contribuyente, el monto de la prima que hubieren pagado por celebrar la opción de compra de acciones o títulos valor que representen bienes. El monto de la prima se podrá actualizar por el periodo comprendido desde el mes en el que se haya pagado y hasta el mes en el que se ejerza la opción. </a:t>
            </a:r>
            <a:endParaRPr lang="es-MX" sz="2000" b="1" i="1" dirty="0" smtClean="0"/>
          </a:p>
          <a:p>
            <a:pPr algn="just"/>
            <a:endParaRPr lang="es-MX" sz="800" b="1" i="1" dirty="0"/>
          </a:p>
          <a:p>
            <a:pPr algn="just"/>
            <a:r>
              <a:rPr lang="es-MX" sz="2000" b="1" i="1" dirty="0"/>
              <a:t>Cuando el contribuyente enajene las acciones o títulos valor que obtuvo por haber ejercido la opción de compra, considerará como costo comprobado de adquisición de dichas acciones o títulos valor, el valor que haya servido para la determinación de su ingreso acumulable o gravable al ejercer su opción de compra, proveniente del ejercicio. </a:t>
            </a:r>
            <a:endParaRPr lang="es-MX" sz="2000" b="1" i="1" dirty="0" smtClean="0"/>
          </a:p>
          <a:p>
            <a:pPr algn="r"/>
            <a:r>
              <a:rPr lang="es-MX" sz="1600" b="1" i="1" dirty="0" smtClean="0">
                <a:latin typeface="Calibri" panose="020F0502020204030204" pitchFamily="34" charset="0"/>
              </a:rPr>
              <a:t>Artículo 170 RLISR</a:t>
            </a:r>
          </a:p>
          <a:p>
            <a:pPr algn="l"/>
            <a:endParaRPr lang="es-MX" sz="1800" b="1" i="1" dirty="0" smtClean="0"/>
          </a:p>
          <a:p>
            <a:pPr algn="l"/>
            <a:r>
              <a:rPr lang="es-MX" sz="1800" b="1" i="1" dirty="0" smtClean="0"/>
              <a:t>Ingreso </a:t>
            </a:r>
            <a:r>
              <a:rPr lang="es-MX" sz="1800" b="1" i="1" dirty="0"/>
              <a:t>acumulable por la liquidación de opciones para adquirir acciones </a:t>
            </a:r>
          </a:p>
          <a:p>
            <a:pPr algn="l"/>
            <a:r>
              <a:rPr lang="es-MX" sz="1800" b="1" i="1" dirty="0"/>
              <a:t>3.12.1</a:t>
            </a:r>
            <a:r>
              <a:rPr lang="es-MX" sz="1800" b="1" i="1" dirty="0" smtClean="0"/>
              <a:t>. RMF 2021.  </a:t>
            </a:r>
          </a:p>
          <a:p>
            <a:pPr algn="l"/>
            <a:r>
              <a:rPr lang="es-MX" sz="1800" b="1" i="1" dirty="0" smtClean="0"/>
              <a:t> </a:t>
            </a:r>
            <a:r>
              <a:rPr lang="es-MX" sz="1800" b="1" i="1" dirty="0"/>
              <a:t>Para los efectos de los artículos 94, fracción VII y 154 de la Ley del ISR, cuando el empleador o una parte relacionada del mismo, liquide en efectivo la opción para adquirir acciones o títulos valor que representen bienes a la persona física que ejerza la opción, el ingreso acumulable o gravable, según se trate, será la cantidad en efectivo percibida </a:t>
            </a:r>
            <a:r>
              <a:rPr lang="es-MX" sz="1800" b="1" i="1" dirty="0" smtClean="0"/>
              <a:t>por </a:t>
            </a:r>
            <a:r>
              <a:rPr lang="es-MX" sz="1800" b="1" i="1" dirty="0"/>
              <a:t>dicha persona </a:t>
            </a:r>
            <a:r>
              <a:rPr lang="es-MX" sz="1800" b="1" i="1" dirty="0" smtClean="0"/>
              <a:t>física. </a:t>
            </a:r>
            <a:endParaRPr lang="es-MX" sz="18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48695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dirty="0"/>
          </a:p>
          <a:p>
            <a:pPr algn="just"/>
            <a:r>
              <a:rPr lang="es-MX" sz="2000" b="1" i="1" dirty="0" smtClean="0"/>
              <a:t>Los socios de las sociedades de solidaridad social que perciban ingresos por su trabajo personal, determinados por la asamblea general de socios conforme al artículo 17, párrafo tercero, fracción V de la Ley de Sociedades de Solidaridad Social, podrán optar por asimilarlos a ingresos por salarios, siempre que se cumpla con las obligaciones establecidas en el Título IV, Capítulo I de la Ley.</a:t>
            </a:r>
          </a:p>
          <a:p>
            <a:pPr algn="r"/>
            <a:endParaRPr lang="es-MX" sz="2000" b="1" i="1" cap="none" dirty="0" smtClean="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162 RLISR</a:t>
            </a:r>
          </a:p>
          <a:p>
            <a:pPr algn="r"/>
            <a:endParaRPr lang="es-MX" sz="2000" b="1" i="1" cap="none" dirty="0" smtClean="0">
              <a:solidFill>
                <a:schemeClr val="tx1"/>
              </a:solidFill>
              <a:latin typeface="Calibri" panose="020F0502020204030204" pitchFamily="34" charset="0"/>
            </a:endParaRPr>
          </a:p>
          <a:p>
            <a:pPr algn="just"/>
            <a:r>
              <a:rPr lang="es-MX" sz="2000" b="1" i="1" dirty="0" smtClean="0">
                <a:latin typeface="Calibri" panose="020F0502020204030204" pitchFamily="34" charset="0"/>
              </a:rPr>
              <a:t>Además de las facultades que le concedan las bases constitutivas, la asamblea de socios o de representantes en su caso, deberá conocer de: </a:t>
            </a:r>
          </a:p>
          <a:p>
            <a:pPr marL="514350" indent="-514350" algn="just">
              <a:buAutoNum type="romanUcPeriod"/>
            </a:pPr>
            <a:r>
              <a:rPr lang="es-MX" sz="2000" b="1" i="1" cap="none" dirty="0" smtClean="0">
                <a:solidFill>
                  <a:schemeClr val="tx1"/>
                </a:solidFill>
                <a:latin typeface="Calibri" panose="020F0502020204030204" pitchFamily="34" charset="0"/>
              </a:rPr>
              <a:t>Exclusión…..</a:t>
            </a:r>
          </a:p>
          <a:p>
            <a:pPr algn="just"/>
            <a:r>
              <a:rPr lang="es-MX" sz="2000" b="1" i="1" dirty="0" smtClean="0">
                <a:latin typeface="Calibri" panose="020F0502020204030204" pitchFamily="34" charset="0"/>
              </a:rPr>
              <a:t>V.      Determinación de la participación que a los socios les corresponda por su trabajo personal, salvo que en las bases constitutivas se conceda esta facultad a la asamblea específica. </a:t>
            </a:r>
          </a:p>
          <a:p>
            <a:pPr algn="just"/>
            <a:endParaRPr lang="es-MX" sz="2000" b="1" i="1" cap="none" dirty="0" smtClean="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17 –V LSSS</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73371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lnSpcReduction="10000"/>
          </a:bodyPr>
          <a:lstStyle/>
          <a:p>
            <a:pPr algn="just"/>
            <a:r>
              <a:rPr lang="es-MX" sz="2000" b="1" i="1" dirty="0" smtClean="0"/>
              <a:t>INGRESOS EN SERVICIOS.</a:t>
            </a:r>
          </a:p>
          <a:p>
            <a:pPr algn="just"/>
            <a:endParaRPr lang="es-MX" sz="2000" b="1" i="1" dirty="0" smtClean="0"/>
          </a:p>
          <a:p>
            <a:pPr algn="just"/>
            <a:r>
              <a:rPr lang="es-MX" sz="2000" b="1" i="1" dirty="0" smtClean="0"/>
              <a:t>Cuando </a:t>
            </a:r>
            <a:r>
              <a:rPr lang="es-MX" sz="2000" b="1" i="1" dirty="0"/>
              <a:t>los funcionarios de la Federación, de las entidades federativas o de los municipios, tengan asignados automóviles que no reúnan los requisitos del artículo 36, fracción II de esta Ley, considerarán ingresos en servicios, para los efectos de este Capítulo, la cantidad que no hubiera sido deducible para fines de este impuesto de haber sido contribuyentes del mismo las personas morales señaladas</a:t>
            </a:r>
            <a:r>
              <a:rPr lang="es-MX" sz="2000" b="1" i="1" dirty="0" smtClean="0"/>
              <a:t>.</a:t>
            </a:r>
          </a:p>
          <a:p>
            <a:pPr algn="just"/>
            <a:r>
              <a:rPr lang="es-MX" sz="2000" b="1" i="1" dirty="0" smtClean="0"/>
              <a:t> </a:t>
            </a:r>
            <a:endParaRPr lang="es-MX" sz="2000" b="1" i="1" dirty="0"/>
          </a:p>
          <a:p>
            <a:pPr algn="just"/>
            <a:r>
              <a:rPr lang="es-MX" sz="2000" b="1" i="1" dirty="0"/>
              <a:t>Los ingresos a que se refiere el párrafo anterior se calcularán considerando como ingreso mensual la doceava parte de la cantidad que resulte de aplicar el por ciento máximo de deducción anual al monto pendiente de deducir de las inversiones en automóviles, como si se hubiesen deducido desde el año en que se adquirieron, así como de los gastos de mantenimiento y reparación de los mismos. </a:t>
            </a:r>
            <a:endParaRPr lang="es-MX" sz="2000" b="1" i="1" dirty="0" smtClean="0"/>
          </a:p>
          <a:p>
            <a:pPr algn="just"/>
            <a:endParaRPr lang="es-MX" sz="2000" b="1" i="1" dirty="0"/>
          </a:p>
          <a:p>
            <a:pPr algn="just"/>
            <a:r>
              <a:rPr lang="es-MX" sz="2000" b="1" i="1" dirty="0"/>
              <a:t>El pago del impuesto a que se refiere este artículo deberá efectuarse mediante retención que efectúen las citadas personas morales. </a:t>
            </a:r>
            <a:endParaRPr lang="es-MX" sz="2000" b="1" i="1" dirty="0" smtClean="0"/>
          </a:p>
          <a:p>
            <a:pPr algn="just"/>
            <a:endParaRPr lang="es-MX" sz="2000" b="1" i="1" cap="none" dirty="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94 segundo, tercero y cuarto párrafo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46736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751012" y="1378039"/>
            <a:ext cx="8951331" cy="4597757"/>
          </a:xfrm>
          <a:prstGeom prst="rect">
            <a:avLst/>
          </a:prstGeom>
        </p:spPr>
      </p:pic>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417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b="1" i="1" cap="none" dirty="0" smtClean="0">
                <a:solidFill>
                  <a:srgbClr val="FF0000"/>
                </a:solidFill>
                <a:latin typeface="Calibri" panose="020F0502020204030204" pitchFamily="34" charset="0"/>
              </a:rPr>
              <a:t>Que se considera ingreso por la prestación de un personal subordinado.</a:t>
            </a:r>
          </a:p>
          <a:p>
            <a:pPr algn="just"/>
            <a:endParaRPr lang="es-MX" sz="2000" b="1" i="1" cap="none" dirty="0" smtClean="0">
              <a:solidFill>
                <a:schemeClr val="tx1"/>
              </a:solidFill>
              <a:latin typeface="Calibri" panose="020F0502020204030204" pitchFamily="34" charset="0"/>
            </a:endParaRPr>
          </a:p>
          <a:p>
            <a:pPr algn="just"/>
            <a:r>
              <a:rPr lang="es-MX" sz="2000" b="1" i="1" cap="none" dirty="0" smtClean="0">
                <a:solidFill>
                  <a:schemeClr val="tx1"/>
                </a:solidFill>
                <a:latin typeface="Calibri" panose="020F0502020204030204" pitchFamily="34" charset="0"/>
              </a:rPr>
              <a:t>Se consideran ingresos por la prestación de un servicio personal subordinado, los salarios y demás prestaciones que deriven de una relación laboral, incluyendo la participación de los trabajadores en las utilidades de las empresas y las prestaciones percibidas como consecuencia de la terminación de la relación laboral. </a:t>
            </a:r>
          </a:p>
          <a:p>
            <a:pPr algn="r"/>
            <a:r>
              <a:rPr lang="es-MX" sz="1600" b="1" i="1" cap="none" dirty="0" smtClean="0">
                <a:solidFill>
                  <a:schemeClr val="tx1"/>
                </a:solidFill>
                <a:latin typeface="Calibri" panose="020F0502020204030204" pitchFamily="34" charset="0"/>
              </a:rPr>
              <a:t>Artículo 94 primera oración LISR</a:t>
            </a:r>
          </a:p>
          <a:p>
            <a:pPr algn="just"/>
            <a:endParaRPr lang="es-MX" sz="2000" b="1" i="1" cap="none" dirty="0" smtClean="0">
              <a:solidFill>
                <a:srgbClr val="000000"/>
              </a:solidFill>
              <a:latin typeface="Calibri" panose="020F0502020204030204" pitchFamily="34" charset="0"/>
            </a:endParaRPr>
          </a:p>
          <a:p>
            <a:pPr algn="just"/>
            <a:endParaRPr lang="es-MX" sz="2000" b="1" i="1" dirty="0">
              <a:solidFill>
                <a:srgbClr val="000000"/>
              </a:solidFill>
              <a:latin typeface="Calibri" panose="020F0502020204030204" pitchFamily="34" charset="0"/>
            </a:endParaRPr>
          </a:p>
          <a:p>
            <a:pPr algn="just"/>
            <a:r>
              <a:rPr lang="es-MX" sz="2000" b="1" i="1" cap="none" dirty="0" smtClean="0">
                <a:solidFill>
                  <a:srgbClr val="000000"/>
                </a:solidFill>
                <a:latin typeface="Calibri" panose="020F0502020204030204" pitchFamily="34" charset="0"/>
              </a:rPr>
              <a:t>Para efectos del artículo 94 de la ley, se consideran ingresos por la prestación de un servicio personal subordinado, el importe de las becas otorgadas a personas que hubieren asumido la obligación de prestar servicios a quien otorga la beca, así como la ayuda o compensación para renta de casa, transporte o cualquier otro concepto que se entregue en dinero o en bienes, sin importar el nombre con el cual se les designe. </a:t>
            </a:r>
          </a:p>
          <a:p>
            <a:pPr algn="r"/>
            <a:r>
              <a:rPr lang="es-MX" sz="1600" b="1" i="1" cap="none" dirty="0" smtClean="0">
                <a:solidFill>
                  <a:srgbClr val="000000"/>
                </a:solidFill>
                <a:latin typeface="Calibri" panose="020F0502020204030204" pitchFamily="34" charset="0"/>
              </a:rPr>
              <a:t>Artículo 166 RLISR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43936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cap="none" dirty="0" smtClean="0">
              <a:solidFill>
                <a:schemeClr val="tx1"/>
              </a:solidFill>
              <a:latin typeface="Calibri" panose="020F0502020204030204" pitchFamily="34" charset="0"/>
            </a:endParaRPr>
          </a:p>
          <a:p>
            <a:pPr algn="just"/>
            <a:r>
              <a:rPr lang="es-MX" sz="2000" b="1" i="1" dirty="0" smtClean="0">
                <a:solidFill>
                  <a:schemeClr val="tx1">
                    <a:lumMod val="95000"/>
                    <a:lumOff val="5000"/>
                  </a:schemeClr>
                </a:solidFill>
                <a:latin typeface="Calibri" panose="020F0502020204030204" pitchFamily="34" charset="0"/>
              </a:rPr>
              <a:t>SUJETO OBLIGADO</a:t>
            </a:r>
          </a:p>
          <a:p>
            <a:pPr algn="just"/>
            <a:endParaRPr lang="es-MX" sz="800" b="1" i="1" dirty="0">
              <a:solidFill>
                <a:schemeClr val="tx1">
                  <a:lumMod val="95000"/>
                  <a:lumOff val="5000"/>
                </a:schemeClr>
              </a:solidFill>
              <a:latin typeface="Calibri" panose="020F0502020204030204" pitchFamily="34" charset="0"/>
            </a:endParaRPr>
          </a:p>
          <a:p>
            <a:pPr algn="just"/>
            <a:r>
              <a:rPr lang="es-MX" sz="2000" b="1" i="1" dirty="0">
                <a:solidFill>
                  <a:schemeClr val="tx1">
                    <a:lumMod val="95000"/>
                    <a:lumOff val="5000"/>
                  </a:schemeClr>
                </a:solidFill>
              </a:rPr>
              <a:t>Se estima que los ingresos previstos en el presente artículo los obtiene en su totalidad quien realiza el trabajo. Para los efectos de este Capítulo, los ingresos en crédito se declararán y se calculará el impuesto que les corresponda hasta el año de calendario en que sean cobrados. </a:t>
            </a:r>
            <a:endParaRPr lang="es-MX" sz="2000" b="1" i="1" dirty="0" smtClean="0">
              <a:solidFill>
                <a:schemeClr val="tx1">
                  <a:lumMod val="95000"/>
                  <a:lumOff val="5000"/>
                </a:schemeClr>
              </a:solidFill>
            </a:endParaRPr>
          </a:p>
          <a:p>
            <a:pPr algn="r"/>
            <a:r>
              <a:rPr lang="es-MX" sz="1600" b="1" i="1" dirty="0" smtClean="0">
                <a:solidFill>
                  <a:schemeClr val="tx1">
                    <a:lumMod val="95000"/>
                    <a:lumOff val="5000"/>
                  </a:schemeClr>
                </a:solidFill>
              </a:rPr>
              <a:t>Artículo 94 Quinto párrafo LISR</a:t>
            </a:r>
            <a:endParaRPr lang="es-MX" sz="1600" b="1" i="1" dirty="0">
              <a:solidFill>
                <a:schemeClr val="tx1">
                  <a:lumMod val="95000"/>
                  <a:lumOff val="5000"/>
                </a:schemeClr>
              </a:solidFill>
            </a:endParaRPr>
          </a:p>
          <a:p>
            <a:pPr algn="just"/>
            <a:r>
              <a:rPr lang="es-MX" sz="2000" b="1" i="1" dirty="0" smtClean="0">
                <a:solidFill>
                  <a:schemeClr val="tx1">
                    <a:lumMod val="95000"/>
                    <a:lumOff val="5000"/>
                  </a:schemeClr>
                </a:solidFill>
              </a:rPr>
              <a:t>PERCEPCIONES NO OBJETO DE LA LEY.</a:t>
            </a:r>
          </a:p>
          <a:p>
            <a:pPr algn="just"/>
            <a:endParaRPr lang="es-MX" sz="2000" b="1" i="1" dirty="0">
              <a:solidFill>
                <a:schemeClr val="tx1">
                  <a:lumMod val="95000"/>
                  <a:lumOff val="5000"/>
                </a:schemeClr>
              </a:solidFill>
            </a:endParaRPr>
          </a:p>
          <a:p>
            <a:pPr algn="just"/>
            <a:r>
              <a:rPr lang="es-MX" sz="2000" b="1" i="1" dirty="0">
                <a:solidFill>
                  <a:srgbClr val="FF0000"/>
                </a:solidFill>
              </a:rPr>
              <a:t>No se considerarán ingresos en bienes</a:t>
            </a:r>
            <a:r>
              <a:rPr lang="es-MX" sz="2000" b="1" i="1" dirty="0">
                <a:solidFill>
                  <a:schemeClr val="tx1">
                    <a:lumMod val="95000"/>
                    <a:lumOff val="5000"/>
                  </a:schemeClr>
                </a:solidFill>
              </a:rPr>
              <a:t>, los servicios de comedor y de comida proporcionados a los trabajadores ni el uso de bienes que el patrón proporcione a los trabajadores para el desempeño de las actividades propias de éstos siempre que, en este último caso, los mismos estén de acuerdo con la naturaleza del </a:t>
            </a:r>
            <a:r>
              <a:rPr lang="es-MX" sz="2000" b="1" i="1" dirty="0" smtClean="0">
                <a:solidFill>
                  <a:schemeClr val="tx1">
                    <a:lumMod val="95000"/>
                    <a:lumOff val="5000"/>
                  </a:schemeClr>
                </a:solidFill>
              </a:rPr>
              <a:t>trabajo </a:t>
            </a:r>
            <a:r>
              <a:rPr lang="es-MX" sz="2000" b="1" i="1" dirty="0">
                <a:solidFill>
                  <a:schemeClr val="tx1">
                    <a:lumMod val="95000"/>
                    <a:lumOff val="5000"/>
                  </a:schemeClr>
                </a:solidFill>
              </a:rPr>
              <a:t>prestado. </a:t>
            </a:r>
            <a:endParaRPr lang="es-MX" sz="2000" b="1" i="1" dirty="0" smtClean="0">
              <a:solidFill>
                <a:schemeClr val="tx1">
                  <a:lumMod val="95000"/>
                  <a:lumOff val="5000"/>
                </a:schemeClr>
              </a:solidFill>
            </a:endParaRPr>
          </a:p>
          <a:p>
            <a:pPr algn="r"/>
            <a:r>
              <a:rPr lang="es-MX" sz="1600" b="1" i="1" cap="none" dirty="0" smtClean="0">
                <a:solidFill>
                  <a:schemeClr val="tx1">
                    <a:lumMod val="95000"/>
                    <a:lumOff val="5000"/>
                  </a:schemeClr>
                </a:solidFill>
                <a:latin typeface="Calibri" panose="020F0502020204030204" pitchFamily="34" charset="0"/>
              </a:rPr>
              <a:t>Artículo 94 Sexto párrafo LISR</a:t>
            </a:r>
          </a:p>
          <a:p>
            <a:pPr algn="l"/>
            <a:r>
              <a:rPr lang="es-ES" altLang="es-MX" sz="1600" b="1" i="1" dirty="0">
                <a:solidFill>
                  <a:srgbClr val="000000"/>
                </a:solidFill>
                <a:latin typeface="Calibri" panose="020F0502020204030204" pitchFamily="34" charset="0"/>
              </a:rPr>
              <a:t>En virtud del articulo 132 – III  LFT. </a:t>
            </a:r>
            <a:br>
              <a:rPr lang="es-ES" altLang="es-MX" sz="1600" b="1" i="1" dirty="0">
                <a:solidFill>
                  <a:srgbClr val="000000"/>
                </a:solidFill>
                <a:latin typeface="Calibri" panose="020F0502020204030204" pitchFamily="34" charset="0"/>
              </a:rPr>
            </a:br>
            <a:r>
              <a:rPr lang="es-ES" altLang="es-MX" sz="1600" b="1" i="1" dirty="0">
                <a:solidFill>
                  <a:srgbClr val="000000"/>
                </a:solidFill>
                <a:latin typeface="Calibri" panose="020F0502020204030204" pitchFamily="34" charset="0"/>
              </a:rPr>
              <a:t>Obligación del patrón a proporcionar útiles, instrumentos y materiales</a:t>
            </a:r>
            <a:r>
              <a:rPr lang="es-ES" altLang="es-MX" sz="1600" i="1" dirty="0">
                <a:solidFill>
                  <a:srgbClr val="000000"/>
                </a:solidFill>
                <a:latin typeface="Calibri" panose="020F0502020204030204" pitchFamily="34" charset="0"/>
              </a:rPr>
              <a:t>.</a:t>
            </a:r>
            <a:endParaRPr lang="es-MX" sz="1600" b="1" i="1" dirty="0">
              <a:latin typeface="Calibri" panose="020F0502020204030204" pitchFamily="34" charset="0"/>
            </a:endParaRPr>
          </a:p>
          <a:p>
            <a:pPr algn="l"/>
            <a:endParaRPr lang="es-MX" sz="1600" b="1" i="1" cap="none" dirty="0">
              <a:solidFill>
                <a:schemeClr val="tx1">
                  <a:lumMod val="95000"/>
                  <a:lumOff val="5000"/>
                </a:schemeClr>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50264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endParaRPr lang="es-MX" sz="2000" b="1" i="1" dirty="0"/>
          </a:p>
          <a:p>
            <a:pPr algn="just"/>
            <a:endParaRPr lang="es-MX" sz="2000" b="1" i="1" dirty="0" smtClean="0"/>
          </a:p>
          <a:p>
            <a:pPr algn="just"/>
            <a:r>
              <a:rPr lang="es-MX" sz="2000" b="1" i="1" dirty="0" smtClean="0"/>
              <a:t>Cuando </a:t>
            </a:r>
            <a:r>
              <a:rPr lang="es-MX" sz="2000" b="1" i="1" dirty="0"/>
              <a:t>los ingresos percibidos en el ejercicio por los conceptos a que se refieren las fracciones IV, V y VI de este artículo, </a:t>
            </a:r>
            <a:r>
              <a:rPr lang="es-MX" sz="2000" b="1" i="1" dirty="0">
                <a:solidFill>
                  <a:srgbClr val="FF0000"/>
                </a:solidFill>
              </a:rPr>
              <a:t>hayan excedido en lo individual o en su conjunto, setenta y cinco millones de pesos</a:t>
            </a:r>
            <a:r>
              <a:rPr lang="es-MX" sz="2000" b="1" i="1" dirty="0"/>
              <a:t>, no les serán aplicables las disposiciones de este Capítulo, en cuyo caso las personas físicas que los perciban deberán pagar el impuesto respectivo en los términos del capítulo que corresponda de conformidad con las disposiciones de este Título a partir del mes siguiente a la fecha en que tales ingresos excedan los referidos setenta y cinco millones de pesos. Las personas físicas que se encuentren en el supuesto establecido en este párrafo, deberán comunicar esta situación por escrito a los prestatarios o a las personas que les efectúen los pagos, para lo cual se estará a lo dispuesto en las reglas de carácter general que emita el Servicio de Administración Tributaria. </a:t>
            </a:r>
            <a:endParaRPr lang="es-MX" sz="2000" b="1" i="1" dirty="0" smtClean="0"/>
          </a:p>
          <a:p>
            <a:pPr algn="just"/>
            <a:endParaRPr lang="es-MX" sz="2000" b="1" i="1" cap="none" dirty="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94 Séptimo párrafo LISR          </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8246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99278"/>
          </a:xfrm>
        </p:spPr>
        <p:txBody>
          <a:bodyPr>
            <a:normAutofit/>
          </a:bodyPr>
          <a:lstStyle/>
          <a:p>
            <a:r>
              <a:rPr lang="es-MX" sz="2000" b="1" dirty="0"/>
              <a:t>MÉCANICA DE RETENCIÓN DE ISR (TRABAJADORES)</a:t>
            </a:r>
          </a:p>
          <a:p>
            <a:pPr algn="l"/>
            <a:r>
              <a:rPr lang="es-MX" sz="2000" b="1" dirty="0"/>
              <a:t>El procedimiento para determinar el ISR a cargo de los </a:t>
            </a:r>
            <a:r>
              <a:rPr lang="es-MX" sz="2000" b="1" dirty="0" smtClean="0"/>
              <a:t>trabajadores:</a:t>
            </a:r>
          </a:p>
          <a:p>
            <a:pPr marL="342900" indent="-342900" algn="l">
              <a:buFont typeface="Wingdings" panose="05000000000000000000" pitchFamily="2" charset="2"/>
              <a:buChar char="Ø"/>
            </a:pPr>
            <a:r>
              <a:rPr lang="es-MX" sz="2000" b="1" dirty="0" smtClean="0"/>
              <a:t>ISR </a:t>
            </a:r>
            <a:r>
              <a:rPr lang="es-MX" sz="2000" b="1" dirty="0"/>
              <a:t>según la tarifa del artículo 96 de la Ley del ISR</a:t>
            </a:r>
          </a:p>
          <a:p>
            <a:pPr algn="l"/>
            <a:r>
              <a:rPr lang="es-MX" sz="2000" b="1" dirty="0"/>
              <a:t>Ingresos totales obtenidos en el mes por sueldos y salarios  </a:t>
            </a:r>
          </a:p>
          <a:p>
            <a:pPr algn="l"/>
            <a:r>
              <a:rPr lang="es-MX" sz="2000" b="1" dirty="0"/>
              <a:t>(-) Ingresos exentos (artículo 93 de la Ley del ISR)</a:t>
            </a:r>
          </a:p>
          <a:p>
            <a:pPr algn="l"/>
            <a:r>
              <a:rPr lang="es-MX" sz="2000" b="1" dirty="0"/>
              <a:t>(-)Impuesto local a los ingresos por salarios</a:t>
            </a:r>
          </a:p>
          <a:p>
            <a:pPr algn="l"/>
            <a:r>
              <a:rPr lang="es-MX" sz="2000" b="1" dirty="0"/>
              <a:t>(=)Base gravable</a:t>
            </a:r>
          </a:p>
          <a:p>
            <a:pPr algn="l"/>
            <a:r>
              <a:rPr lang="es-MX" sz="2000" b="1" dirty="0"/>
              <a:t>(-)Límite inferior de la tarifa del artículo 96 de la Ley del ISR</a:t>
            </a:r>
          </a:p>
          <a:p>
            <a:pPr algn="l"/>
            <a:r>
              <a:rPr lang="es-MX" sz="2000" b="1" dirty="0"/>
              <a:t>(=)Excedente del límite inferior </a:t>
            </a:r>
          </a:p>
          <a:p>
            <a:pPr algn="l"/>
            <a:r>
              <a:rPr lang="es-MX" sz="2000" b="1" dirty="0"/>
              <a:t>(x)Por ciento  para aplicarse sobre el excedente del límite inferior </a:t>
            </a:r>
          </a:p>
          <a:p>
            <a:pPr algn="l"/>
            <a:r>
              <a:rPr lang="es-MX" sz="2000" b="1" dirty="0"/>
              <a:t>(=)Impuesto </a:t>
            </a:r>
            <a:r>
              <a:rPr lang="es-MX" sz="2000" b="1" dirty="0" smtClean="0"/>
              <a:t>marginal </a:t>
            </a:r>
            <a:endParaRPr lang="es-MX" sz="2000" b="1" dirty="0"/>
          </a:p>
          <a:p>
            <a:pPr algn="l"/>
            <a:r>
              <a:rPr lang="es-MX" sz="2000" b="1" dirty="0"/>
              <a:t>(+)Cuota fija </a:t>
            </a:r>
          </a:p>
          <a:p>
            <a:pPr algn="l"/>
            <a:r>
              <a:rPr lang="es-MX" sz="2000" b="1" dirty="0"/>
              <a:t>(=)Impuesto según la tarifa del artículo 96 de la Ley del ISR</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4990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751012" y="1860999"/>
            <a:ext cx="8513450" cy="4483133"/>
          </a:xfrm>
          <a:prstGeom prst="rect">
            <a:avLst/>
          </a:prstGeom>
        </p:spPr>
      </p:pic>
      <p:sp>
        <p:nvSpPr>
          <p:cNvPr id="3" name="Subtítulo 2"/>
          <p:cNvSpPr>
            <a:spLocks noGrp="1"/>
          </p:cNvSpPr>
          <p:nvPr>
            <p:ph type="subTitle" idx="1"/>
          </p:nvPr>
        </p:nvSpPr>
        <p:spPr>
          <a:xfrm>
            <a:off x="309093" y="850007"/>
            <a:ext cx="11616743" cy="669700"/>
          </a:xfrm>
        </p:spPr>
        <p:txBody>
          <a:bodyPr>
            <a:normAutofit lnSpcReduction="10000"/>
          </a:bodyPr>
          <a:lstStyle/>
          <a:p>
            <a:pPr algn="just"/>
            <a:r>
              <a:rPr lang="es-MX" sz="2000" b="1" i="1" cap="none" dirty="0" smtClean="0">
                <a:solidFill>
                  <a:schemeClr val="tx1"/>
                </a:solidFill>
                <a:latin typeface="Calibri" panose="020F0502020204030204" pitchFamily="34" charset="0"/>
              </a:rPr>
              <a:t>Tarifa mensual del ISR – Articulo 96 LISR</a:t>
            </a:r>
          </a:p>
          <a:p>
            <a:pPr algn="just"/>
            <a:r>
              <a:rPr lang="es-MX" sz="1600" b="1" i="1" dirty="0" smtClean="0">
                <a:latin typeface="Calibri" panose="020F0502020204030204" pitchFamily="34" charset="0"/>
              </a:rPr>
              <a:t>DOF 11/01/21 </a:t>
            </a:r>
            <a:endParaRPr lang="es-MX" sz="1600" b="1" i="1"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41263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dirty="0" smtClean="0"/>
          </a:p>
          <a:p>
            <a:pPr algn="just"/>
            <a:endParaRPr lang="es-MX" sz="2000" b="1" dirty="0"/>
          </a:p>
          <a:p>
            <a:pPr algn="just"/>
            <a:r>
              <a:rPr lang="es-MX" sz="2000" b="1" i="1" dirty="0" smtClean="0"/>
              <a:t>ARTÍCULO </a:t>
            </a:r>
            <a:r>
              <a:rPr lang="es-MX" sz="2000" b="1" i="1" dirty="0"/>
              <a:t>DÉCIMO. Se otorga el subsidio para el empleo en los términos siguientes: </a:t>
            </a:r>
            <a:endParaRPr lang="es-MX" sz="2000" b="1" i="1" dirty="0" smtClean="0"/>
          </a:p>
          <a:p>
            <a:pPr algn="just"/>
            <a:endParaRPr lang="es-MX" sz="2000" b="1" i="1" dirty="0"/>
          </a:p>
          <a:p>
            <a:pPr algn="just"/>
            <a:endParaRPr lang="es-MX" sz="2000" b="1" i="1" dirty="0" smtClean="0"/>
          </a:p>
          <a:p>
            <a:pPr algn="just"/>
            <a:endParaRPr lang="es-MX" sz="2000" b="1" i="1" dirty="0"/>
          </a:p>
          <a:p>
            <a:pPr algn="just"/>
            <a:r>
              <a:rPr lang="es-MX" sz="2000" b="1" i="1" dirty="0"/>
              <a:t>I. Los contribuyentes que perciban ingresos de los previstos en el primer párrafo o la fracción I del artículo 94 de la Ley del Impuesto sobre la Renta, excepto los percibidos por concepto de primas de antigüedad, retiro e indemnizaciones u otros pagos por separación, gozarán del subsidio para el empleo que se aplicará contra el impuesto que resulte a su cargo en los términos del artículo 96 de la misma Ley. El subsidio para el empleo se calculará aplicando a los ingresos que sirvan de base para calcular el impuesto sobre la renta que correspondan al mes de calendario de que se trate, la siguiente: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94591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21972" y="618185"/>
            <a:ext cx="11616743" cy="643945"/>
          </a:xfrm>
        </p:spPr>
        <p:txBody>
          <a:bodyPr>
            <a:normAutofit lnSpcReduction="10000"/>
          </a:bodyPr>
          <a:lstStyle/>
          <a:p>
            <a:pPr algn="just"/>
            <a:r>
              <a:rPr lang="es-MX" sz="1800" b="1" i="1" cap="none" dirty="0" smtClean="0">
                <a:solidFill>
                  <a:schemeClr val="tx1"/>
                </a:solidFill>
                <a:latin typeface="Calibri" panose="020F0502020204030204" pitchFamily="34" charset="0"/>
              </a:rPr>
              <a:t>TABLA DE SUBSIDIO AL EMPLEO</a:t>
            </a:r>
          </a:p>
          <a:p>
            <a:pPr algn="just"/>
            <a:r>
              <a:rPr lang="es-MX" sz="1600" b="1" i="1" dirty="0" smtClean="0">
                <a:latin typeface="Calibri" panose="020F0502020204030204" pitchFamily="34" charset="0"/>
              </a:rPr>
              <a:t>D.O.F.  11/01/2021</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2305318" y="1674235"/>
            <a:ext cx="7263685" cy="4726566"/>
          </a:xfrm>
          <a:prstGeom prst="rect">
            <a:avLst/>
          </a:prstGeom>
        </p:spPr>
      </p:pic>
    </p:spTree>
    <p:extLst>
      <p:ext uri="{BB962C8B-B14F-4D97-AF65-F5344CB8AC3E}">
        <p14:creationId xmlns:p14="http://schemas.microsoft.com/office/powerpoint/2010/main" val="4080209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1210613"/>
          </a:xfrm>
        </p:spPr>
        <p:txBody>
          <a:bodyPr>
            <a:normAutofit/>
          </a:bodyPr>
          <a:lstStyle/>
          <a:p>
            <a:pPr algn="just"/>
            <a:r>
              <a:rPr lang="es-MX" sz="1800" b="1" i="1" dirty="0" smtClean="0"/>
              <a:t>SUPUESTOS DE APLICACIÓN DEL SUBSIDIO PARA EL EMPLEO</a:t>
            </a:r>
          </a:p>
          <a:p>
            <a:pPr algn="just"/>
            <a:r>
              <a:rPr lang="es-MX" sz="1800" b="1" i="1" dirty="0" smtClean="0"/>
              <a:t>En </a:t>
            </a:r>
            <a:r>
              <a:rPr lang="es-MX" sz="1800" b="1" i="1" dirty="0"/>
              <a:t>los casos en que el </a:t>
            </a:r>
            <a:r>
              <a:rPr lang="es-MX" sz="1800" b="1" i="1" dirty="0">
                <a:solidFill>
                  <a:srgbClr val="FF0000"/>
                </a:solidFill>
              </a:rPr>
              <a:t>impuesto a cargo del contribuyente </a:t>
            </a:r>
            <a:r>
              <a:rPr lang="es-MX" sz="1800" b="1" i="1" dirty="0"/>
              <a:t>que se obtenga de la aplicación de la tarifa del artículo 96 de la Ley del Impuesto sobre la Renta </a:t>
            </a:r>
            <a:r>
              <a:rPr lang="es-MX" sz="1800" b="1" i="1" dirty="0">
                <a:solidFill>
                  <a:srgbClr val="FF0000"/>
                </a:solidFill>
              </a:rPr>
              <a:t>sea menor que el subsidio para el empleo mensual obtenido </a:t>
            </a:r>
            <a:r>
              <a:rPr lang="es-MX" sz="1800" b="1" i="1" dirty="0"/>
              <a:t>de conformidad con la tabla anterior, </a:t>
            </a:r>
            <a:r>
              <a:rPr lang="es-MX" sz="1800" b="1" i="1" dirty="0">
                <a:solidFill>
                  <a:srgbClr val="FF0000"/>
                </a:solidFill>
              </a:rPr>
              <a:t>el retenedor deberá entregar al contribuyente la diferencia que se </a:t>
            </a:r>
            <a:r>
              <a:rPr lang="es-MX" sz="1800" b="1" i="1" dirty="0" smtClean="0">
                <a:solidFill>
                  <a:srgbClr val="FF0000"/>
                </a:solidFill>
              </a:rPr>
              <a:t>obtenga… </a:t>
            </a:r>
            <a:endParaRPr lang="es-MX" sz="1800" b="1" i="1" cap="none" dirty="0">
              <a:solidFill>
                <a:srgbClr val="FF0000"/>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2137894" y="2292443"/>
            <a:ext cx="7547018" cy="4199798"/>
          </a:xfrm>
          <a:prstGeom prst="rect">
            <a:avLst/>
          </a:prstGeom>
        </p:spPr>
      </p:pic>
    </p:spTree>
    <p:extLst>
      <p:ext uri="{BB962C8B-B14F-4D97-AF65-F5344CB8AC3E}">
        <p14:creationId xmlns:p14="http://schemas.microsoft.com/office/powerpoint/2010/main" val="2907441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1081824"/>
          </a:xfrm>
        </p:spPr>
        <p:txBody>
          <a:bodyPr>
            <a:normAutofit/>
          </a:bodyPr>
          <a:lstStyle/>
          <a:p>
            <a:pPr algn="just"/>
            <a:endParaRPr lang="es-MX" sz="2000" b="1" i="1" cap="none" dirty="0" smtClean="0">
              <a:solidFill>
                <a:schemeClr val="tx1"/>
              </a:solidFill>
              <a:latin typeface="Calibri" panose="020F0502020204030204" pitchFamily="34" charset="0"/>
            </a:endParaRPr>
          </a:p>
          <a:p>
            <a:pPr algn="just"/>
            <a:r>
              <a:rPr lang="es-MX" sz="2000" b="1" i="1" dirty="0" smtClean="0">
                <a:latin typeface="Calibri" panose="020F0502020204030204" pitchFamily="34" charset="0"/>
              </a:rPr>
              <a:t>Si el impuesto es mayor al subsidio de la tabla, se restara este del impuesto y se efectuara la retención por la diferencia resultante.</a:t>
            </a:r>
          </a:p>
          <a:p>
            <a:pPr algn="just"/>
            <a:endParaRPr lang="es-MX" sz="2000" b="1" i="1" cap="none" dirty="0">
              <a:solidFill>
                <a:schemeClr val="tx1"/>
              </a:solidFill>
              <a:latin typeface="Calibri" panose="020F0502020204030204" pitchFamily="34" charset="0"/>
            </a:endParaRPr>
          </a:p>
          <a:p>
            <a:pPr algn="just"/>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2343955" y="1931831"/>
            <a:ext cx="8345510" cy="4365938"/>
          </a:xfrm>
          <a:prstGeom prst="rect">
            <a:avLst/>
          </a:prstGeom>
        </p:spPr>
      </p:pic>
    </p:spTree>
    <p:extLst>
      <p:ext uri="{BB962C8B-B14F-4D97-AF65-F5344CB8AC3E}">
        <p14:creationId xmlns:p14="http://schemas.microsoft.com/office/powerpoint/2010/main" val="2694024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287628" y="837770"/>
            <a:ext cx="11616743" cy="5434884"/>
          </a:xfrm>
        </p:spPr>
        <p:txBody>
          <a:bodyPr>
            <a:normAutofit/>
          </a:bodyPr>
          <a:lstStyle/>
          <a:p>
            <a:pPr algn="just"/>
            <a:endParaRPr lang="es-MX" sz="2000" b="1" i="1" dirty="0" smtClean="0"/>
          </a:p>
          <a:p>
            <a:pPr algn="just"/>
            <a:endParaRPr lang="es-MX" sz="2000" b="1" i="1" dirty="0" smtClean="0"/>
          </a:p>
          <a:p>
            <a:pPr algn="just"/>
            <a:r>
              <a:rPr lang="es-MX" sz="2000" b="1" i="1" dirty="0" smtClean="0">
                <a:solidFill>
                  <a:srgbClr val="FF0000"/>
                </a:solidFill>
              </a:rPr>
              <a:t>ACREDITAMIENTO CONTRA EL ISR A CARGO O EL RETENIDO A TERCEROS</a:t>
            </a:r>
            <a:r>
              <a:rPr lang="es-MX" sz="2000" b="1" i="1" dirty="0" smtClean="0"/>
              <a:t>.</a:t>
            </a:r>
          </a:p>
          <a:p>
            <a:pPr algn="just"/>
            <a:endParaRPr lang="es-MX" sz="2000" b="1" i="1" dirty="0"/>
          </a:p>
          <a:p>
            <a:pPr algn="just"/>
            <a:r>
              <a:rPr lang="es-MX" sz="2000" b="1" i="1" dirty="0" smtClean="0"/>
              <a:t>El </a:t>
            </a:r>
            <a:r>
              <a:rPr lang="es-MX" sz="2000" b="1" i="1" dirty="0"/>
              <a:t>retenedor podrá acreditar contra el impuesto sobre la renta a su cargo o del retenido a terceros las cantidades que entregue a los contribuyentes en los términos de este párrafo. </a:t>
            </a:r>
            <a:endParaRPr lang="es-MX" sz="2000" b="1" i="1" dirty="0" smtClean="0"/>
          </a:p>
          <a:p>
            <a:pPr algn="just"/>
            <a:endParaRPr lang="es-MX" sz="2000" b="1" i="1" dirty="0" smtClean="0"/>
          </a:p>
          <a:p>
            <a:pPr algn="just"/>
            <a:r>
              <a:rPr lang="es-MX" sz="2000" b="1" i="1" dirty="0" smtClean="0">
                <a:solidFill>
                  <a:srgbClr val="FF0000"/>
                </a:solidFill>
              </a:rPr>
              <a:t>INGRESOS NO OBJETO DE CONTRIBUCIONES DE NINGUNA CLASE.</a:t>
            </a:r>
          </a:p>
          <a:p>
            <a:pPr algn="just"/>
            <a:endParaRPr lang="es-MX" sz="2000" b="1" i="1" dirty="0"/>
          </a:p>
          <a:p>
            <a:pPr algn="just"/>
            <a:r>
              <a:rPr lang="es-MX" sz="2000" b="1" i="1" dirty="0" smtClean="0"/>
              <a:t>Los </a:t>
            </a:r>
            <a:r>
              <a:rPr lang="es-MX" sz="2000" b="1" i="1" dirty="0"/>
              <a:t>ingresos que perciban los </a:t>
            </a:r>
            <a:r>
              <a:rPr lang="es-MX" sz="2000" b="1" i="1" dirty="0" smtClean="0"/>
              <a:t>contribuyentes derivados </a:t>
            </a:r>
            <a:r>
              <a:rPr lang="es-MX" sz="2000" b="1" i="1" dirty="0"/>
              <a:t>del subsidio para el empleo no serán acumulables ni formarán parte del cálculo de la base gravable de cualquier otra contribución por no tratarse de una remuneración al trabajo personal subordinado.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69889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dirty="0" smtClean="0"/>
          </a:p>
          <a:p>
            <a:pPr algn="just"/>
            <a:r>
              <a:rPr lang="es-MX" sz="2000" b="1" i="1" dirty="0" smtClean="0">
                <a:solidFill>
                  <a:srgbClr val="FF0000"/>
                </a:solidFill>
              </a:rPr>
              <a:t>Como se procede cuando el pago de salario es por un periodo menor al mes.</a:t>
            </a:r>
          </a:p>
          <a:p>
            <a:pPr algn="just"/>
            <a:endParaRPr lang="es-MX" sz="2000" b="1" i="1" dirty="0" smtClean="0">
              <a:solidFill>
                <a:srgbClr val="FF0000"/>
              </a:solidFill>
            </a:endParaRPr>
          </a:p>
          <a:p>
            <a:pPr algn="just"/>
            <a:r>
              <a:rPr lang="es-MX" sz="2000" b="1" i="1" dirty="0" smtClean="0"/>
              <a:t>En </a:t>
            </a:r>
            <a:r>
              <a:rPr lang="es-MX" sz="2000" b="1" i="1" dirty="0"/>
              <a:t>los casos en los que los empleadores realicen pagos por salarios, que comprendan periodos menores a un mes, para calcular el subsidio para el empleo correspondiente a cada pago, dividirán las cantidades correspondientes a cada una de las columnas de la tabla contenida en esta fracción, entre 30.4. El resultado así obtenido se multiplicará por el número de días al que corresponda el periodo de pago para determinar el monto del subsidio para el empleo que le corresponde al trabajador por dichos pagos. </a:t>
            </a:r>
            <a:endParaRPr lang="es-MX" sz="2000" b="1" i="1" dirty="0" smtClean="0"/>
          </a:p>
          <a:p>
            <a:pPr algn="just"/>
            <a:endParaRPr lang="es-MX" sz="2000" dirty="0" smtClean="0"/>
          </a:p>
          <a:p>
            <a:pPr algn="just"/>
            <a:r>
              <a:rPr lang="es-MX" sz="2000" b="1" i="1" dirty="0" smtClean="0">
                <a:solidFill>
                  <a:srgbClr val="FF0000"/>
                </a:solidFill>
              </a:rPr>
              <a:t>El subsidio que le corresponda al trabajador no podrá ser mayor al que se señala en la tabla.</a:t>
            </a:r>
            <a:endParaRPr lang="es-MX" sz="2000" b="1" i="1" dirty="0">
              <a:solidFill>
                <a:srgbClr val="FF0000"/>
              </a:solidFill>
            </a:endParaRPr>
          </a:p>
          <a:p>
            <a:pPr algn="just"/>
            <a:r>
              <a:rPr lang="es-MX" sz="2000" b="1" i="1" dirty="0"/>
              <a:t>Cuando los pagos por salarios sean por periodos menores a un mes, la cantidad del subsidio para el empleo que corresponda al trabajador por todos los pagos que se hagan en el mes, no podrá exceder de la que corresponda conforme a la tabla prevista en esta fracción para el monto total percibido en el mes de que se trate</a:t>
            </a:r>
            <a:r>
              <a:rPr lang="es-MX" sz="2000" dirty="0"/>
              <a:t>.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0106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1149531"/>
            <a:ext cx="11616743" cy="5135360"/>
          </a:xfrm>
        </p:spPr>
        <p:txBody>
          <a:bodyPr>
            <a:normAutofit lnSpcReduction="10000"/>
          </a:bodyPr>
          <a:lstStyle/>
          <a:p>
            <a:endParaRPr lang="es-MX" sz="2000" cap="none" dirty="0" smtClean="0">
              <a:solidFill>
                <a:schemeClr val="tx1"/>
              </a:solidFill>
              <a:latin typeface="Calibri" panose="020F0502020204030204" pitchFamily="34" charset="0"/>
            </a:endParaRPr>
          </a:p>
          <a:p>
            <a:pPr lvl="0" algn="just" defTabSz="457200">
              <a:lnSpc>
                <a:spcPct val="100000"/>
              </a:lnSpc>
              <a:spcBef>
                <a:spcPts val="0"/>
              </a:spcBef>
              <a:buClrTx/>
            </a:pPr>
            <a:r>
              <a:rPr lang="es-MX" sz="2000" b="1" i="1" cap="none" dirty="0">
                <a:solidFill>
                  <a:srgbClr val="000000"/>
                </a:solidFill>
                <a:latin typeface="Calibri" panose="020F0502020204030204" pitchFamily="34" charset="0"/>
              </a:rPr>
              <a:t>Para los efectos de este impuesto, se asimilan a estos ingresos los siguientes: </a:t>
            </a:r>
            <a:endParaRPr lang="es-MX" sz="2000" b="1" i="1" cap="none" dirty="0" smtClean="0">
              <a:solidFill>
                <a:srgbClr val="000000"/>
              </a:solidFill>
              <a:latin typeface="Calibri" panose="020F0502020204030204" pitchFamily="34" charset="0"/>
            </a:endParaRPr>
          </a:p>
          <a:p>
            <a:pPr lvl="0" algn="just" defTabSz="457200">
              <a:lnSpc>
                <a:spcPct val="100000"/>
              </a:lnSpc>
              <a:spcBef>
                <a:spcPts val="0"/>
              </a:spcBef>
              <a:buClrTx/>
            </a:pPr>
            <a:endParaRPr lang="es-MX" sz="2000" b="1" i="1" cap="none" dirty="0">
              <a:solidFill>
                <a:srgbClr val="000000"/>
              </a:solidFill>
              <a:latin typeface="Calibri" panose="020F0502020204030204" pitchFamily="34" charset="0"/>
            </a:endParaRPr>
          </a:p>
          <a:p>
            <a:pPr marL="514350" lvl="0" indent="-514350" algn="just" defTabSz="457200">
              <a:lnSpc>
                <a:spcPct val="100000"/>
              </a:lnSpc>
              <a:spcBef>
                <a:spcPts val="0"/>
              </a:spcBef>
              <a:buClrTx/>
              <a:buAutoNum type="romanUcPeriod"/>
            </a:pPr>
            <a:r>
              <a:rPr lang="es-MX" sz="2000" b="1" i="1" cap="none" dirty="0" smtClean="0">
                <a:solidFill>
                  <a:srgbClr val="000000"/>
                </a:solidFill>
                <a:latin typeface="Calibri" panose="020F0502020204030204" pitchFamily="34" charset="0"/>
              </a:rPr>
              <a:t>Las </a:t>
            </a:r>
            <a:r>
              <a:rPr lang="es-MX" sz="2000" b="1" i="1" cap="none" dirty="0">
                <a:solidFill>
                  <a:srgbClr val="000000"/>
                </a:solidFill>
                <a:latin typeface="Calibri" panose="020F0502020204030204" pitchFamily="34" charset="0"/>
              </a:rPr>
              <a:t>remuneraciones y demás prestaciones, obtenidas por los </a:t>
            </a:r>
            <a:r>
              <a:rPr lang="es-MX" sz="2000" b="1" i="1" u="sng" cap="none" dirty="0">
                <a:solidFill>
                  <a:srgbClr val="000000"/>
                </a:solidFill>
                <a:latin typeface="Calibri" panose="020F0502020204030204" pitchFamily="34" charset="0"/>
              </a:rPr>
              <a:t>funcionarios y trabajadores de la Federación, de las entidades federativas y de los municipios</a:t>
            </a:r>
            <a:r>
              <a:rPr lang="es-MX" sz="2000" b="1" i="1" cap="none" dirty="0">
                <a:solidFill>
                  <a:srgbClr val="000000"/>
                </a:solidFill>
                <a:latin typeface="Calibri" panose="020F0502020204030204" pitchFamily="34" charset="0"/>
              </a:rPr>
              <a:t>, aun cuando sean por concepto de gastos no sujetos a comprobación, </a:t>
            </a:r>
            <a:r>
              <a:rPr lang="es-MX" b="1" i="1" cap="none" dirty="0">
                <a:solidFill>
                  <a:srgbClr val="FF0000"/>
                </a:solidFill>
                <a:latin typeface="Calibri" panose="020F0502020204030204" pitchFamily="34" charset="0"/>
              </a:rPr>
              <a:t>así como los obtenidos por los miembros de las fuerzas armadas. </a:t>
            </a:r>
            <a:endParaRPr lang="es-MX" b="1" i="1" cap="none" dirty="0" smtClean="0">
              <a:solidFill>
                <a:srgbClr val="FF0000"/>
              </a:solidFill>
              <a:latin typeface="Calibri" panose="020F0502020204030204" pitchFamily="34" charset="0"/>
            </a:endParaRPr>
          </a:p>
          <a:p>
            <a:pPr marL="514350" lvl="0" indent="-514350" algn="just" defTabSz="457200">
              <a:lnSpc>
                <a:spcPct val="100000"/>
              </a:lnSpc>
              <a:spcBef>
                <a:spcPts val="0"/>
              </a:spcBef>
              <a:buClrTx/>
              <a:buAutoNum type="romanUcPeriod"/>
            </a:pPr>
            <a:endParaRPr lang="es-MX" sz="2000" b="1" i="1" cap="none" dirty="0">
              <a:solidFill>
                <a:srgbClr val="000000"/>
              </a:solidFill>
              <a:latin typeface="Calibri" panose="020F0502020204030204" pitchFamily="34" charset="0"/>
            </a:endParaRPr>
          </a:p>
          <a:p>
            <a:pPr lvl="0" algn="r" defTabSz="457200">
              <a:lnSpc>
                <a:spcPct val="100000"/>
              </a:lnSpc>
              <a:spcBef>
                <a:spcPts val="0"/>
              </a:spcBef>
              <a:buClrTx/>
            </a:pPr>
            <a:r>
              <a:rPr lang="es-MX" sz="1600" b="1" i="1" cap="none" dirty="0" smtClean="0">
                <a:solidFill>
                  <a:srgbClr val="000000"/>
                </a:solidFill>
                <a:latin typeface="Calibri" panose="020F0502020204030204" pitchFamily="34" charset="0"/>
              </a:rPr>
              <a:t>Artículo 94 LISR</a:t>
            </a:r>
          </a:p>
          <a:p>
            <a:pPr lvl="0" algn="r" defTabSz="457200">
              <a:lnSpc>
                <a:spcPct val="100000"/>
              </a:lnSpc>
              <a:spcBef>
                <a:spcPts val="0"/>
              </a:spcBef>
              <a:buClrTx/>
            </a:pPr>
            <a:endParaRPr lang="es-MX" sz="1600" b="1" i="1" cap="none" dirty="0" smtClean="0">
              <a:solidFill>
                <a:srgbClr val="000000"/>
              </a:solidFill>
              <a:latin typeface="Calibri" panose="020F0502020204030204" pitchFamily="34" charset="0"/>
            </a:endParaRPr>
          </a:p>
          <a:p>
            <a:pPr lvl="0" algn="just" defTabSz="457200">
              <a:lnSpc>
                <a:spcPct val="100000"/>
              </a:lnSpc>
              <a:spcBef>
                <a:spcPts val="0"/>
              </a:spcBef>
              <a:buClrTx/>
            </a:pPr>
            <a:r>
              <a:rPr lang="es-MX" sz="2000" b="1" i="1" cap="none" dirty="0" smtClean="0">
                <a:solidFill>
                  <a:schemeClr val="tx1"/>
                </a:solidFill>
                <a:latin typeface="Calibri" panose="020F0502020204030204" pitchFamily="34" charset="0"/>
              </a:rPr>
              <a:t>Los haberes de retiro, compensaciones y pensiones </a:t>
            </a:r>
            <a:r>
              <a:rPr lang="es-MX" b="1" i="1" cap="none" dirty="0" smtClean="0">
                <a:solidFill>
                  <a:srgbClr val="FF0000"/>
                </a:solidFill>
                <a:latin typeface="Calibri" panose="020F0502020204030204" pitchFamily="34" charset="0"/>
              </a:rPr>
              <a:t>quedan exentos de todo impuesto</a:t>
            </a:r>
            <a:r>
              <a:rPr lang="es-MX" sz="2000" b="1" i="1" cap="none" dirty="0" smtClean="0">
                <a:solidFill>
                  <a:schemeClr val="tx1"/>
                </a:solidFill>
                <a:latin typeface="Calibri" panose="020F0502020204030204" pitchFamily="34" charset="0"/>
              </a:rPr>
              <a:t>.</a:t>
            </a:r>
          </a:p>
          <a:p>
            <a:pPr lvl="0" algn="just" defTabSz="457200">
              <a:lnSpc>
                <a:spcPct val="100000"/>
              </a:lnSpc>
              <a:spcBef>
                <a:spcPts val="0"/>
              </a:spcBef>
              <a:buClrTx/>
            </a:pPr>
            <a:endParaRPr lang="es-MX" sz="2000" b="1" i="1" cap="none" dirty="0">
              <a:solidFill>
                <a:schemeClr val="tx1"/>
              </a:solidFill>
              <a:latin typeface="Calibri" panose="020F0502020204030204" pitchFamily="34" charset="0"/>
            </a:endParaRPr>
          </a:p>
          <a:p>
            <a:pPr lvl="0" algn="r" defTabSz="457200">
              <a:lnSpc>
                <a:spcPct val="100000"/>
              </a:lnSpc>
              <a:spcBef>
                <a:spcPts val="0"/>
              </a:spcBef>
              <a:buClrTx/>
            </a:pPr>
            <a:r>
              <a:rPr lang="es-MX" sz="1600" b="1" i="1" cap="none" dirty="0" smtClean="0">
                <a:solidFill>
                  <a:schemeClr val="tx1"/>
                </a:solidFill>
                <a:latin typeface="Calibri" panose="020F0502020204030204" pitchFamily="34" charset="0"/>
              </a:rPr>
              <a:t>Artículo 32 LISSFAM</a:t>
            </a:r>
          </a:p>
          <a:p>
            <a:pPr lvl="0" algn="r" defTabSz="457200">
              <a:lnSpc>
                <a:spcPct val="100000"/>
              </a:lnSpc>
              <a:spcBef>
                <a:spcPts val="0"/>
              </a:spcBef>
              <a:buClrTx/>
            </a:pPr>
            <a:endParaRPr lang="es-MX" sz="1600" b="1" i="1" cap="none" dirty="0">
              <a:solidFill>
                <a:schemeClr val="tx1"/>
              </a:solidFill>
              <a:latin typeface="Calibri" panose="020F0502020204030204" pitchFamily="34" charset="0"/>
            </a:endParaRPr>
          </a:p>
          <a:p>
            <a:pPr algn="just"/>
            <a:r>
              <a:rPr lang="es-MX" sz="2000" b="1" i="1" cap="none" dirty="0" smtClean="0">
                <a:solidFill>
                  <a:schemeClr val="tx1"/>
                </a:solidFill>
                <a:latin typeface="Calibri" panose="020F0502020204030204" pitchFamily="34" charset="0"/>
              </a:rPr>
              <a:t>Todos los actos y actuaciones que se relacionen con la aplicación de las normas de trabajo </a:t>
            </a:r>
            <a:r>
              <a:rPr lang="es-MX" b="1" i="1" cap="none" dirty="0" smtClean="0">
                <a:solidFill>
                  <a:srgbClr val="FF0000"/>
                </a:solidFill>
                <a:latin typeface="Calibri" panose="020F0502020204030204" pitchFamily="34" charset="0"/>
              </a:rPr>
              <a:t>no causarán impuesto alguno.</a:t>
            </a:r>
          </a:p>
          <a:p>
            <a:pPr algn="r"/>
            <a:r>
              <a:rPr lang="es-MX" sz="1600" b="1" i="1" cap="none" dirty="0" smtClean="0">
                <a:solidFill>
                  <a:schemeClr val="tx1"/>
                </a:solidFill>
                <a:latin typeface="Calibri" panose="020F0502020204030204" pitchFamily="34" charset="0"/>
              </a:rPr>
              <a:t>Artículo 19  LFT</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75283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584100" y="618185"/>
            <a:ext cx="9414457" cy="5679584"/>
          </a:xfrm>
          <a:prstGeom prst="rect">
            <a:avLst/>
          </a:prstGeom>
        </p:spPr>
      </p:pic>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18043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746977"/>
            <a:ext cx="11616743" cy="605305"/>
          </a:xfrm>
        </p:spPr>
        <p:txBody>
          <a:bodyPr>
            <a:normAutofit fontScale="92500" lnSpcReduction="20000"/>
          </a:bodyPr>
          <a:lstStyle/>
          <a:p>
            <a:pPr algn="just"/>
            <a:r>
              <a:rPr lang="es-MX" sz="1800" b="1" i="1" cap="none" dirty="0" smtClean="0">
                <a:solidFill>
                  <a:schemeClr val="tx1"/>
                </a:solidFill>
                <a:latin typeface="Calibri" panose="020F0502020204030204" pitchFamily="34" charset="0"/>
              </a:rPr>
              <a:t>TABLA DEL ISR ANUAL – ART. 152</a:t>
            </a:r>
          </a:p>
          <a:p>
            <a:pPr algn="just"/>
            <a:r>
              <a:rPr lang="es-MX" sz="1600" b="1" i="1" dirty="0" smtClean="0">
                <a:latin typeface="Calibri" panose="020F0502020204030204" pitchFamily="34" charset="0"/>
              </a:rPr>
              <a:t>D.O.F. 11/01/2021</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6" name="Imagen 5"/>
          <p:cNvPicPr>
            <a:picLocks noChangeAspect="1"/>
          </p:cNvPicPr>
          <p:nvPr/>
        </p:nvPicPr>
        <p:blipFill>
          <a:blip r:embed="rId2"/>
          <a:stretch>
            <a:fillRect/>
          </a:stretch>
        </p:blipFill>
        <p:spPr>
          <a:xfrm>
            <a:off x="2125014" y="1481075"/>
            <a:ext cx="7083380" cy="4881088"/>
          </a:xfrm>
          <a:prstGeom prst="rect">
            <a:avLst/>
          </a:prstGeom>
        </p:spPr>
      </p:pic>
    </p:spTree>
    <p:extLst>
      <p:ext uri="{BB962C8B-B14F-4D97-AF65-F5344CB8AC3E}">
        <p14:creationId xmlns:p14="http://schemas.microsoft.com/office/powerpoint/2010/main" val="3352722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solidFill>
                  <a:srgbClr val="FF0000"/>
                </a:solidFill>
              </a:rPr>
              <a:t>Requisito a cumplir para acreditarse el S.P.E. pagado a los trabajadores.</a:t>
            </a:r>
          </a:p>
          <a:p>
            <a:pPr algn="just"/>
            <a:r>
              <a:rPr lang="es-MX" sz="2000" b="1" i="1" dirty="0" smtClean="0"/>
              <a:t>III</a:t>
            </a:r>
            <a:r>
              <a:rPr lang="es-MX" sz="2000" b="1" i="1" dirty="0"/>
              <a:t>. Quienes realicen los pagos a los contribuyentes que tengan derecho al subsidio para el empleo sólo podrán acreditar contra el impuesto sobre la renta a su cargo o del retenido a terceros, las cantidades que entreguen a los contribuyentes por dicho concepto, cuando cumplan con los siguientes requisitos: </a:t>
            </a:r>
          </a:p>
          <a:p>
            <a:pPr algn="just"/>
            <a:r>
              <a:rPr lang="es-MX" sz="2000" b="1" i="1" dirty="0"/>
              <a:t>a) </a:t>
            </a:r>
            <a:r>
              <a:rPr lang="es-MX" sz="2000" b="1" i="1" dirty="0">
                <a:solidFill>
                  <a:srgbClr val="FF0000"/>
                </a:solidFill>
              </a:rPr>
              <a:t>Lleven</a:t>
            </a:r>
            <a:r>
              <a:rPr lang="es-MX" sz="2000" b="1" i="1" dirty="0"/>
              <a:t> los registros de los pagos por los ingresos percibidos por los contribuyentes a que se refieren el primer párrafo o la fracción I del artículo 94 de la Ley del Impuesto sobre la Renta, identificando en ellos, en forma individualizada, a cada uno de los contribuyentes a los que se les realicen dichos pagos. </a:t>
            </a:r>
          </a:p>
          <a:p>
            <a:pPr algn="just"/>
            <a:r>
              <a:rPr lang="es-MX" sz="2000" b="1" i="1" dirty="0"/>
              <a:t>b) </a:t>
            </a:r>
            <a:r>
              <a:rPr lang="es-MX" sz="2000" b="1" i="1" dirty="0">
                <a:solidFill>
                  <a:srgbClr val="FF0000"/>
                </a:solidFill>
              </a:rPr>
              <a:t>Conserven</a:t>
            </a:r>
            <a:r>
              <a:rPr lang="es-MX" sz="2000" b="1" i="1" dirty="0"/>
              <a:t> los comprobantes fiscales en los que se demuestre el monto de los ingresos pagados a los contribuyentes, el impuesto sobre la renta que, en su caso, se haya retenido y las diferencias que resulten a favor del contribuyente con motivo del subsidio para el empleo. </a:t>
            </a:r>
          </a:p>
          <a:p>
            <a:pPr algn="just"/>
            <a:r>
              <a:rPr lang="es-MX" sz="2000" b="1" i="1" dirty="0"/>
              <a:t>c) </a:t>
            </a:r>
            <a:r>
              <a:rPr lang="es-MX" sz="2000" b="1" i="1" dirty="0">
                <a:solidFill>
                  <a:srgbClr val="FF0000"/>
                </a:solidFill>
              </a:rPr>
              <a:t>Cumplan </a:t>
            </a:r>
            <a:r>
              <a:rPr lang="es-MX" sz="2000" b="1" i="1" dirty="0"/>
              <a:t>con las obligaciones previstas en las fracciones I, II y V del artículo 99 de la Ley del Impuesto sobre la Renta. </a:t>
            </a:r>
          </a:p>
          <a:p>
            <a:pPr algn="just"/>
            <a:r>
              <a:rPr lang="es-MX" sz="2000" b="1" i="1" dirty="0"/>
              <a:t>d) </a:t>
            </a:r>
            <a:r>
              <a:rPr lang="es-MX" sz="2000" b="1" i="1" dirty="0">
                <a:solidFill>
                  <a:srgbClr val="FF0000"/>
                </a:solidFill>
              </a:rPr>
              <a:t>Conserven</a:t>
            </a:r>
            <a:r>
              <a:rPr lang="es-MX" sz="2000" b="1" i="1" dirty="0"/>
              <a:t> los escritos que les presenten los contribuyentes en los términos del sexto párrafo de la fracción I de este precepto, en su caso.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59047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t>e</a:t>
            </a:r>
            <a:r>
              <a:rPr lang="es-MX" sz="2000" b="1" i="1" dirty="0"/>
              <a:t>) </a:t>
            </a:r>
            <a:r>
              <a:rPr lang="es-MX" sz="2000" b="1" i="1" dirty="0">
                <a:solidFill>
                  <a:srgbClr val="FF0000"/>
                </a:solidFill>
              </a:rPr>
              <a:t>Presenten</a:t>
            </a:r>
            <a:r>
              <a:rPr lang="es-MX" sz="2000" b="1" i="1" dirty="0"/>
              <a:t> ante las oficinas autorizadas, a más tardar el 15 de febrero de cada año, declaración proporcionando información de las cantidades que paguen por el subsidio para el empleo en el ejercicio inmediato anterior, identificando por cada trabajador la totalidad de los ingresos obtenidos durante el ejercicio de que se trate, que sirvió de base para determinar el subsidio para el empleo, así como el monto de este último conforme a las reglas generales que al efecto expida el Servicio de Administración Tributaria. </a:t>
            </a:r>
          </a:p>
          <a:p>
            <a:pPr algn="just"/>
            <a:r>
              <a:rPr lang="es-MX" sz="2000" b="1" i="1" dirty="0"/>
              <a:t>f) </a:t>
            </a:r>
            <a:r>
              <a:rPr lang="es-MX" sz="2000" b="1" i="1" dirty="0">
                <a:solidFill>
                  <a:srgbClr val="FF0000"/>
                </a:solidFill>
              </a:rPr>
              <a:t>Paguen</a:t>
            </a:r>
            <a:r>
              <a:rPr lang="es-MX" sz="2000" b="1" i="1" dirty="0"/>
              <a:t> las aportaciones de seguridad social a su cargo por los trabajadores que gocen del subsidio para el empleo y las mencionadas en el artículo 93, fracción X, de la Ley del Impuesto sobre la Renta, que correspondan por los ingresos de que se trate. </a:t>
            </a:r>
          </a:p>
          <a:p>
            <a:pPr algn="just"/>
            <a:r>
              <a:rPr lang="es-MX" sz="2000" b="1" i="1" dirty="0"/>
              <a:t>g) </a:t>
            </a:r>
            <a:r>
              <a:rPr lang="es-MX" sz="2000" b="1" i="1" dirty="0">
                <a:solidFill>
                  <a:srgbClr val="FF0000"/>
                </a:solidFill>
              </a:rPr>
              <a:t>Anoten </a:t>
            </a:r>
            <a:r>
              <a:rPr lang="es-MX" sz="2000" b="1" i="1" dirty="0"/>
              <a:t>en los comprobantes fiscales que entreguen a sus trabajadores, por los ingresos por prestaciones por servicios personales subordinados, el monto del subsidio para el empleo identificándolo de manera expresa y por separado. </a:t>
            </a:r>
            <a:endParaRPr lang="es-MX" sz="2000" b="1" i="1" dirty="0" smtClean="0"/>
          </a:p>
          <a:p>
            <a:pPr algn="just"/>
            <a:r>
              <a:rPr lang="es-MX" sz="2000" b="1" i="1" dirty="0"/>
              <a:t>h) </a:t>
            </a:r>
            <a:r>
              <a:rPr lang="es-MX" sz="2000" b="1" i="1" dirty="0">
                <a:solidFill>
                  <a:srgbClr val="FF0000"/>
                </a:solidFill>
              </a:rPr>
              <a:t>Proporcionen</a:t>
            </a:r>
            <a:r>
              <a:rPr lang="es-MX" sz="2000" b="1" i="1" dirty="0"/>
              <a:t> a las personas que les hubieran prestado servicios personales subordinados el comprobante fiscal del monto de subsidio para el empleo que se determinó durante el ejercicio fiscal correspondiente. </a:t>
            </a:r>
          </a:p>
          <a:p>
            <a:pPr algn="just"/>
            <a:r>
              <a:rPr lang="es-MX" sz="2000" b="1" i="1" dirty="0"/>
              <a:t>i) </a:t>
            </a:r>
            <a:r>
              <a:rPr lang="es-MX" sz="2000" b="1" i="1" dirty="0">
                <a:solidFill>
                  <a:srgbClr val="FF0000"/>
                </a:solidFill>
              </a:rPr>
              <a:t>Entreguen,</a:t>
            </a:r>
            <a:r>
              <a:rPr lang="es-MX" sz="2000" b="1" i="1" dirty="0"/>
              <a:t> en su caso, en efectivo el subsidio para el empleo, en los casos a que se refiere el segundo párrafo de la fracción I de este precepto.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930273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sz="2000" b="1" i="1" dirty="0" smtClean="0"/>
              <a:t>No </a:t>
            </a:r>
            <a:r>
              <a:rPr lang="es-MX" sz="2000" b="1" i="1" dirty="0"/>
              <a:t>se pagará el impuesto sobre la renta por la obtención de los siguientes ingresos</a:t>
            </a:r>
            <a:r>
              <a:rPr lang="es-MX" sz="2000" b="1" i="1" dirty="0" smtClean="0"/>
              <a:t>:</a:t>
            </a:r>
          </a:p>
          <a:p>
            <a:pPr algn="just"/>
            <a:endParaRPr lang="es-MX" sz="2000" b="1" i="1" dirty="0"/>
          </a:p>
          <a:p>
            <a:pPr marL="342900" indent="-342900" algn="just">
              <a:buFont typeface="Wingdings" panose="05000000000000000000" pitchFamily="2" charset="2"/>
              <a:buChar char="Ø"/>
            </a:pPr>
            <a:r>
              <a:rPr lang="es-MX" sz="2000" b="1" i="1" dirty="0" smtClean="0"/>
              <a:t>Las </a:t>
            </a:r>
            <a:r>
              <a:rPr lang="es-MX" sz="2000" b="1" i="1" dirty="0"/>
              <a:t>indemnizaciones por riesgos de trabajo o enfermedades, que se concedan de acuerdo con las leyes, por contratos colectivos de trabajo o por contratos Ley. </a:t>
            </a:r>
            <a:endParaRPr lang="es-MX" sz="2000" b="1" i="1" dirty="0" smtClean="0"/>
          </a:p>
          <a:p>
            <a:pPr marL="342900" indent="-342900" algn="just">
              <a:buFont typeface="Wingdings" panose="05000000000000000000" pitchFamily="2" charset="2"/>
              <a:buChar char="Ø"/>
            </a:pPr>
            <a:r>
              <a:rPr lang="es-MX" sz="2000" b="1" i="1" dirty="0"/>
              <a:t>Los percibidos con motivo del reembolso de gastos médicos, dentales, hospitalarios y de funeral, que se concedan de manera general, de acuerdo con las leyes o contratos de trabajo. </a:t>
            </a:r>
            <a:endParaRPr lang="es-MX" sz="2000" b="1" i="1" dirty="0" smtClean="0"/>
          </a:p>
          <a:p>
            <a:pPr marL="342900" indent="-342900" algn="just">
              <a:buFont typeface="Wingdings" panose="05000000000000000000" pitchFamily="2" charset="2"/>
              <a:buChar char="Ø"/>
            </a:pPr>
            <a:r>
              <a:rPr lang="es-MX" sz="2000" b="1" i="1" dirty="0"/>
              <a:t>Las prestaciones de seguridad social que otorguen las instituciones públicas. </a:t>
            </a:r>
            <a:endParaRPr lang="es-MX" sz="2000" b="1" i="1" dirty="0" smtClean="0"/>
          </a:p>
          <a:p>
            <a:pPr marL="342900" indent="-342900" algn="just">
              <a:buFont typeface="Wingdings" panose="05000000000000000000" pitchFamily="2" charset="2"/>
              <a:buChar char="Ø"/>
            </a:pPr>
            <a:r>
              <a:rPr lang="es-MX" sz="2000" b="1" i="1" dirty="0"/>
              <a:t>La entrega de las aportaciones y sus rendimientos provenientes de la subcuenta de vivienda de la cuenta individual prevista en la Ley del Seguro Social, de la subcuenta del Fondo de la Vivienda de la cuenta individual del sistema de ahorro para el retiro, prevista en la Ley del Instituto de Seguridad y Servicios Sociales de los Trabajadores del Estado o del Fondo de la Vivienda para los miembros del activo del Ejército, Fuerza Aérea y Armada, previsto en la Ley del Instituto de Seguridad Social para las Fuerzas Armadas Mexicanas, así como las casas habitación proporcionadas a los trabajadores, inclusive por las empresas cuando se reúnan los requisitos de deducibilidad del Título II de esta Ley o, en su caso, del presente Título. </a:t>
            </a:r>
            <a:endParaRPr lang="es-MX" sz="2000" b="1" i="1" dirty="0" smtClean="0"/>
          </a:p>
          <a:p>
            <a:pPr algn="just"/>
            <a:r>
              <a:rPr lang="es-MX" sz="2000" b="1" i="1" dirty="0" smtClean="0"/>
              <a:t> Articulo 93 Fracciones, III, VI, VII y X</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31878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sz="2000" b="1" i="1" dirty="0"/>
              <a:t>No se pagará el impuesto sobre la renta por la obtención de los siguientes ingresos:</a:t>
            </a:r>
          </a:p>
          <a:p>
            <a:pPr algn="just"/>
            <a:endParaRPr lang="es-MX" sz="2000" b="1" i="1" cap="none" dirty="0" smtClean="0">
              <a:solidFill>
                <a:schemeClr val="tx1"/>
              </a:solidFill>
              <a:latin typeface="Calibri" panose="020F0502020204030204" pitchFamily="34" charset="0"/>
            </a:endParaRPr>
          </a:p>
          <a:p>
            <a:pPr marL="342900" indent="-342900" algn="just">
              <a:buFont typeface="Wingdings" panose="05000000000000000000" pitchFamily="2" charset="2"/>
              <a:buChar char="Ø"/>
            </a:pPr>
            <a:r>
              <a:rPr lang="es-MX" sz="2000" b="1" i="1" dirty="0"/>
              <a:t>Los provenientes de cajas de ahorro de trabajadores y de fondos de ahorro establecidos por las empresas para sus trabajadores </a:t>
            </a:r>
            <a:r>
              <a:rPr lang="es-MX" sz="2000" b="1" i="1" dirty="0">
                <a:solidFill>
                  <a:srgbClr val="FF0000"/>
                </a:solidFill>
              </a:rPr>
              <a:t>cuando reúnan los requisitos de deducibilidad del Título II de esta Ley </a:t>
            </a:r>
            <a:r>
              <a:rPr lang="es-MX" sz="2000" b="1" i="1" dirty="0"/>
              <a:t>o, en su caso, del presente Título. </a:t>
            </a:r>
            <a:endParaRPr lang="es-MX" sz="2000" b="1" i="1" dirty="0" smtClean="0"/>
          </a:p>
          <a:p>
            <a:pPr algn="just"/>
            <a:endParaRPr lang="es-MX" sz="2000" b="1" i="1" cap="none" dirty="0" smtClean="0">
              <a:solidFill>
                <a:schemeClr val="tx1"/>
              </a:solidFill>
              <a:latin typeface="Calibri" panose="020F0502020204030204" pitchFamily="34" charset="0"/>
            </a:endParaRPr>
          </a:p>
          <a:p>
            <a:pPr algn="just"/>
            <a:r>
              <a:rPr lang="es-MX" sz="2000" b="1" i="1" dirty="0" smtClean="0">
                <a:latin typeface="Calibri" panose="020F0502020204030204" pitchFamily="34" charset="0"/>
              </a:rPr>
              <a:t>Requisitos de las Deducciones.</a:t>
            </a:r>
            <a:endParaRPr lang="es-MX" sz="2000" b="1" i="1" cap="none" dirty="0">
              <a:solidFill>
                <a:schemeClr val="tx1"/>
              </a:solidFill>
              <a:latin typeface="Calibri" panose="020F0502020204030204" pitchFamily="34" charset="0"/>
            </a:endParaRPr>
          </a:p>
          <a:p>
            <a:pPr algn="just"/>
            <a:r>
              <a:rPr lang="es-MX" sz="2000" b="1" i="1" dirty="0"/>
              <a:t>En el caso de las aportaciones a los fondos de ahorro, éstas sólo serán deducibles cuando, además de ser generales en los términos de los párrafos anteriores, el monto de las aportaciones efectuadas por el contribuyente sea igual al monto aportado por los trabajadores, la aportación del contribuyente no exceda del trece por ciento del salario del trabajador, sin que en ningún caso dicha aportación exceda del monto equivalente de 1.3 veces el salario mínimo general elevado al año y siempre que se cumplan los requisitos de permanencia que se establezcan en el Reglamento de esta </a:t>
            </a:r>
            <a:r>
              <a:rPr lang="es-MX" sz="2000" b="1" i="1" dirty="0" smtClean="0"/>
              <a:t>Ley</a:t>
            </a:r>
            <a:r>
              <a:rPr lang="es-MX" sz="2000" b="1" i="1" dirty="0"/>
              <a:t>. </a:t>
            </a:r>
            <a:endParaRPr lang="es-MX" sz="2000" b="1" i="1" dirty="0" smtClean="0"/>
          </a:p>
          <a:p>
            <a:pPr algn="r"/>
            <a:r>
              <a:rPr lang="es-MX" sz="1600" b="1" i="1" cap="none" dirty="0" smtClean="0">
                <a:solidFill>
                  <a:schemeClr val="tx1"/>
                </a:solidFill>
                <a:latin typeface="Calibri" panose="020F0502020204030204" pitchFamily="34" charset="0"/>
              </a:rPr>
              <a:t>Artículo 27 – XI Cuarto párrafo</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36185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6"/>
            <a:ext cx="11616743" cy="5550793"/>
          </a:xfrm>
        </p:spPr>
        <p:txBody>
          <a:bodyPr>
            <a:normAutofit/>
          </a:bodyPr>
          <a:lstStyle/>
          <a:p>
            <a:pPr algn="just"/>
            <a:endParaRPr lang="es-MX" sz="2000" b="1" i="1" dirty="0" smtClean="0"/>
          </a:p>
          <a:p>
            <a:pPr algn="just"/>
            <a:r>
              <a:rPr lang="es-MX" sz="2000" b="1" i="1" dirty="0" smtClean="0">
                <a:solidFill>
                  <a:srgbClr val="FF0000"/>
                </a:solidFill>
              </a:rPr>
              <a:t>Las </a:t>
            </a:r>
            <a:r>
              <a:rPr lang="es-MX" sz="2000" b="1" i="1" dirty="0">
                <a:solidFill>
                  <a:srgbClr val="FF0000"/>
                </a:solidFill>
              </a:rPr>
              <a:t>aportaciones que efectúen los contribuyentes a fondos de ahorro</a:t>
            </a:r>
            <a:r>
              <a:rPr lang="es-MX" sz="2000" b="1" i="1" dirty="0"/>
              <a:t>, en términos del artículo 27, fracción XI, párrafo quinto de la Ley, serán deducibles cuando cumpla con lo previsto en la Ley y los siguientes requisitos de permanencia: </a:t>
            </a:r>
            <a:endParaRPr lang="es-MX" sz="2000" b="1" i="1" dirty="0" smtClean="0"/>
          </a:p>
          <a:p>
            <a:pPr algn="just"/>
            <a:endParaRPr lang="es-MX" sz="2000" b="1" i="1" dirty="0"/>
          </a:p>
          <a:p>
            <a:pPr algn="just"/>
            <a:r>
              <a:rPr lang="es-MX" sz="2000" b="1" i="1" dirty="0"/>
              <a:t>I. Que el plan establezca que el trabajador pueda retirar las aportaciones de que se trata, únicamente al término de la relación de trabajo o una vez por año; </a:t>
            </a:r>
          </a:p>
          <a:p>
            <a:pPr algn="just"/>
            <a:r>
              <a:rPr lang="es-MX" sz="2000" b="1" i="1" dirty="0"/>
              <a:t>II. Que el fondo se destine a otorgar préstamos a los trabajadores participantes y el remanente se invierta en valores a cargo del Gobierno Federal inscritos en el Registro Nacional de Valores, así como en títulos valor que se coloquen entre el gran público inversionista o en valores de renta fija que el SAT determine, y </a:t>
            </a:r>
          </a:p>
          <a:p>
            <a:pPr algn="just"/>
            <a:r>
              <a:rPr lang="es-MX" sz="2000" b="1" i="1" dirty="0"/>
              <a:t>III. Que en el caso de préstamos otorgados a trabajadores que tengan como garantía las aportaciones del fondo, dichos préstamos no excedan del monto que el trabajador tenga en el fondo, siempre que éstos sean otorgados una vez al año. Cuando se otorgue más de un préstamo al año, las aportaciones que se efectúen al fondo de ahorro serán deducibles, siempre que el último préstamo que se hubiera otorgado al mismo trabajador se haya pagado en su totalidad y siempre que haya transcurrido como mínimo seis meses desde que se cubrió la totalidad de dicho préstamo. </a:t>
            </a:r>
            <a:endParaRPr lang="es-MX" sz="2000" b="1" i="1" dirty="0" smtClean="0"/>
          </a:p>
          <a:p>
            <a:pPr algn="r"/>
            <a:r>
              <a:rPr lang="es-MX" sz="1800" b="1" i="1" cap="none" dirty="0" smtClean="0">
                <a:solidFill>
                  <a:schemeClr val="tx1"/>
                </a:solidFill>
                <a:latin typeface="Calibri" panose="020F0502020204030204" pitchFamily="34" charset="0"/>
              </a:rPr>
              <a:t>Artículo 49 RLISR</a:t>
            </a:r>
            <a:endParaRPr lang="es-MX" sz="18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760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marL="514350" indent="-514350" algn="just">
              <a:buAutoNum type="romanUcPeriod"/>
            </a:pPr>
            <a:endParaRPr lang="es-MX" sz="2000" b="1" i="1" dirty="0" smtClean="0"/>
          </a:p>
          <a:p>
            <a:pPr algn="just"/>
            <a:endParaRPr lang="es-MX" sz="2000" b="1" i="1" dirty="0" smtClean="0"/>
          </a:p>
          <a:p>
            <a:pPr marL="514350" indent="-514350" algn="just">
              <a:buAutoNum type="romanUcPeriod"/>
            </a:pPr>
            <a:r>
              <a:rPr lang="es-MX" sz="2000" b="1" i="1" dirty="0" smtClean="0"/>
              <a:t>Las </a:t>
            </a:r>
            <a:r>
              <a:rPr lang="es-MX" sz="2000" b="1" i="1" dirty="0"/>
              <a:t>prestaciones distintas del salario que reciban los trabajadores del salario mínimo general para una o varias áreas geográficas, calculadas sobre la base de dicho salario, cuando no excedan de los mínimos señalados por la legislación laboral, así como las remuneraciones por concepto de tiempo extraordinario o de prestación de servicios que se realice en los días de descanso sin disfrutar de otros en sustitución, hasta el límite establecido en la legislación laboral, que perciban dichos trabajadores. Tratándose de los demás trabajadores, el 50% de las remuneraciones por concepto de tiempo extraordinario o de la prestación de servicios que se realice en los días de descanso sin disfrutar de otros en sustitución, que no exceda el límite previsto en la legislación laboral y sin que esta exención exceda del equivalente de cinco veces el salario mínimo general del área geográfica del trabajador por cada semana de servicios</a:t>
            </a:r>
            <a:r>
              <a:rPr lang="es-MX" sz="2000" b="1" i="1" dirty="0" smtClean="0"/>
              <a:t>.</a:t>
            </a:r>
          </a:p>
          <a:p>
            <a:pPr marL="514350" indent="-514350" algn="just">
              <a:buAutoNum type="romanUcPeriod"/>
            </a:pPr>
            <a:r>
              <a:rPr lang="es-MX" sz="2000" b="1" i="1" dirty="0" smtClean="0"/>
              <a:t>Por </a:t>
            </a:r>
            <a:r>
              <a:rPr lang="es-MX" sz="2000" b="1" i="1" dirty="0"/>
              <a:t>el excedente de las prestaciones exceptuadas del pago del impuesto a que se refiere la fracción anterior, se pagará el impuesto en los términos de este Título. </a:t>
            </a:r>
            <a:endParaRPr lang="es-MX" sz="2000" b="1" i="1" dirty="0" smtClean="0"/>
          </a:p>
          <a:p>
            <a:pPr algn="just"/>
            <a:endParaRPr lang="es-MX" sz="2000" b="1" i="1" dirty="0"/>
          </a:p>
          <a:p>
            <a:pPr algn="r"/>
            <a:r>
              <a:rPr lang="es-MX" sz="1600" b="1" i="1" dirty="0" smtClean="0"/>
              <a:t>Artículo 93 -  I y II LISR</a:t>
            </a:r>
          </a:p>
          <a:p>
            <a:pPr algn="just"/>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7438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altLang="es-MX" sz="2000" b="1" i="1" dirty="0">
                <a:latin typeface="Calibri" panose="020F0502020204030204" pitchFamily="34" charset="0"/>
              </a:rPr>
              <a:t>TIEMPO EXTRAORDINARIO. MECANISMO DE CÁLCULO PARA SU </a:t>
            </a:r>
            <a:r>
              <a:rPr lang="es-MX" altLang="es-MX" sz="2000" b="1" i="1" dirty="0" smtClean="0">
                <a:latin typeface="Calibri" panose="020F0502020204030204" pitchFamily="34" charset="0"/>
              </a:rPr>
              <a:t>PAGO CONFORME </a:t>
            </a:r>
            <a:r>
              <a:rPr lang="es-MX" altLang="es-MX" sz="2000" b="1" i="1" dirty="0">
                <a:latin typeface="Calibri" panose="020F0502020204030204" pitchFamily="34" charset="0"/>
              </a:rPr>
              <a:t>AL ARTÍCULO 68 DE LA LEY FEDERAL DEL TRABAJO. </a:t>
            </a:r>
            <a:br>
              <a:rPr lang="es-MX" altLang="es-MX" sz="2000" b="1" i="1" dirty="0">
                <a:latin typeface="Calibri" panose="020F0502020204030204" pitchFamily="34" charset="0"/>
              </a:rPr>
            </a:br>
            <a:r>
              <a:rPr lang="es-MX" altLang="es-MX" sz="2000" b="1" i="1" dirty="0">
                <a:latin typeface="Calibri" panose="020F0502020204030204" pitchFamily="34" charset="0"/>
              </a:rPr>
              <a:t/>
            </a:r>
            <a:br>
              <a:rPr lang="es-MX" altLang="es-MX" sz="2000" b="1" i="1" dirty="0">
                <a:latin typeface="Calibri" panose="020F0502020204030204" pitchFamily="34" charset="0"/>
              </a:rPr>
            </a:br>
            <a:r>
              <a:rPr lang="es-MX" altLang="es-MX" sz="2000" b="1" i="1" dirty="0">
                <a:latin typeface="Calibri" panose="020F0502020204030204" pitchFamily="34" charset="0"/>
              </a:rPr>
              <a:t>De los artículos 66 a 68 de la Ley Federal del Trabajo se advierte que un trabajador puede prestar </a:t>
            </a:r>
            <a:r>
              <a:rPr lang="es-MX" altLang="es-MX" sz="2000" b="1" i="1" dirty="0" smtClean="0">
                <a:latin typeface="Calibri" panose="020F0502020204030204" pitchFamily="34" charset="0"/>
              </a:rPr>
              <a:t>sus servicios </a:t>
            </a:r>
            <a:r>
              <a:rPr lang="es-MX" altLang="es-MX" sz="2000" b="1" i="1" dirty="0">
                <a:latin typeface="Calibri" panose="020F0502020204030204" pitchFamily="34" charset="0"/>
              </a:rPr>
              <a:t>por un tiempo mayor del permitido, es decir, superior al límite de 3 horas diarias y de 3 veces a la semana, en cuyo caso el mecanismo para calcular el pago del tiempo extraordinario es el  revisto en el párrafo segundo del indicado artículo 68, el cual establece que el tiempo extraordinario laborado que exceda de 9 horas a la semana deberá pagarse con un 200% más del salario que corresponda a las horas de la jornada ordinaria. Consecuentemente, las primeras 9  horas extras laboradas se cubrirán a razón del 100% más, mientras que las que excedan de dicho límite deberán pagarse al 200% más.</a:t>
            </a:r>
            <a:br>
              <a:rPr lang="es-MX" altLang="es-MX" sz="2000" b="1" i="1" dirty="0">
                <a:latin typeface="Calibri" panose="020F0502020204030204" pitchFamily="34" charset="0"/>
              </a:rPr>
            </a:br>
            <a:endParaRPr lang="es-MX" altLang="es-MX" sz="2000" b="1" i="1" dirty="0" smtClean="0">
              <a:latin typeface="Calibri" panose="020F0502020204030204" pitchFamily="34" charset="0"/>
            </a:endParaRPr>
          </a:p>
          <a:p>
            <a:pPr algn="l"/>
            <a:r>
              <a:rPr lang="es-MX" altLang="es-MX" sz="2000" b="1" i="1" dirty="0">
                <a:latin typeface="Calibri" panose="020F0502020204030204" pitchFamily="34" charset="0"/>
              </a:rPr>
              <a:t/>
            </a:r>
            <a:br>
              <a:rPr lang="es-MX" altLang="es-MX" sz="2000" b="1" i="1" dirty="0">
                <a:latin typeface="Calibri" panose="020F0502020204030204" pitchFamily="34" charset="0"/>
              </a:rPr>
            </a:br>
            <a:r>
              <a:rPr lang="es-MX" altLang="es-MX" sz="1400" b="1" i="1" dirty="0">
                <a:latin typeface="Calibri" panose="020F0502020204030204" pitchFamily="34" charset="0"/>
              </a:rPr>
              <a:t>JURISPRUDENCIA 2a./J. 90/2013 (10a.)</a:t>
            </a:r>
            <a:br>
              <a:rPr lang="es-MX" altLang="es-MX" sz="1400" b="1" i="1" dirty="0">
                <a:latin typeface="Calibri" panose="020F0502020204030204" pitchFamily="34" charset="0"/>
              </a:rPr>
            </a:br>
            <a:r>
              <a:rPr lang="es-MX" altLang="es-MX" sz="1400" b="1" i="1" dirty="0">
                <a:latin typeface="Calibri" panose="020F0502020204030204" pitchFamily="34" charset="0"/>
              </a:rPr>
              <a:t>Contradicción de tesis 75/2013. Entre las sustentadas por los Tribunales Colegiados Segundo en Materias Civil y de Trabajo del Décimo Séptimo Circuito y Tercero en Materia de Trabajo del Primer Circuito.</a:t>
            </a:r>
            <a:br>
              <a:rPr lang="es-MX" altLang="es-MX" sz="1400" b="1" i="1" dirty="0">
                <a:latin typeface="Calibri" panose="020F0502020204030204" pitchFamily="34" charset="0"/>
              </a:rPr>
            </a:br>
            <a:r>
              <a:rPr lang="es-MX" altLang="es-MX" sz="1400" b="1" i="1" dirty="0">
                <a:latin typeface="Calibri" panose="020F0502020204030204" pitchFamily="34" charset="0"/>
              </a:rPr>
              <a:t>17 de abril de 2013. Unanimidad de cuatro votos; votó con salvedad José Fernando Franco González Salas. Ausente: Margarita Beatriz Luna Ramos. Ponente: Luis María Aguilar Morales. Secretaria: Laura Montes López.</a:t>
            </a:r>
            <a:br>
              <a:rPr lang="es-MX" altLang="es-MX" sz="1400" b="1" i="1" dirty="0">
                <a:latin typeface="Calibri" panose="020F0502020204030204" pitchFamily="34" charset="0"/>
              </a:rPr>
            </a:br>
            <a:r>
              <a:rPr lang="es-MX" altLang="es-MX" sz="1400" b="1" i="1" dirty="0">
                <a:latin typeface="Calibri" panose="020F0502020204030204" pitchFamily="34" charset="0"/>
              </a:rPr>
              <a:t>Tesis de jurisprudencia aprobada por la Segunda Sala de este Alto Tribunal, en sesión privada del ocho de mayo del dos mil trece.</a:t>
            </a:r>
            <a:endParaRPr lang="es-MX" sz="14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2085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542819" y="1039864"/>
            <a:ext cx="4100771" cy="450327"/>
          </a:xfrm>
          <a:prstGeom prst="rect">
            <a:avLst/>
          </a:prstGeom>
        </p:spPr>
      </p:pic>
      <p:pic>
        <p:nvPicPr>
          <p:cNvPr id="6" name="Imagen 5"/>
          <p:cNvPicPr>
            <a:picLocks noChangeAspect="1"/>
          </p:cNvPicPr>
          <p:nvPr/>
        </p:nvPicPr>
        <p:blipFill>
          <a:blip r:embed="rId3"/>
          <a:stretch>
            <a:fillRect/>
          </a:stretch>
        </p:blipFill>
        <p:spPr>
          <a:xfrm>
            <a:off x="566670" y="2228045"/>
            <a:ext cx="6053071" cy="1416675"/>
          </a:xfrm>
          <a:prstGeom prst="rect">
            <a:avLst/>
          </a:prstGeom>
        </p:spPr>
      </p:pic>
      <p:pic>
        <p:nvPicPr>
          <p:cNvPr id="7" name="Imagen 6"/>
          <p:cNvPicPr>
            <a:picLocks noChangeAspect="1"/>
          </p:cNvPicPr>
          <p:nvPr/>
        </p:nvPicPr>
        <p:blipFill>
          <a:blip r:embed="rId4"/>
          <a:stretch>
            <a:fillRect/>
          </a:stretch>
        </p:blipFill>
        <p:spPr>
          <a:xfrm>
            <a:off x="7250806" y="1416676"/>
            <a:ext cx="4520484" cy="2837367"/>
          </a:xfrm>
          <a:prstGeom prst="rect">
            <a:avLst/>
          </a:prstGeom>
        </p:spPr>
      </p:pic>
      <p:pic>
        <p:nvPicPr>
          <p:cNvPr id="8" name="Imagen 7"/>
          <p:cNvPicPr>
            <a:picLocks noChangeAspect="1"/>
          </p:cNvPicPr>
          <p:nvPr/>
        </p:nvPicPr>
        <p:blipFill>
          <a:blip r:embed="rId5"/>
          <a:stretch>
            <a:fillRect/>
          </a:stretch>
        </p:blipFill>
        <p:spPr>
          <a:xfrm>
            <a:off x="3348508" y="4670101"/>
            <a:ext cx="5769734" cy="1975965"/>
          </a:xfrm>
          <a:prstGeom prst="rect">
            <a:avLst/>
          </a:prstGeom>
        </p:spPr>
      </p:pic>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0129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sz="2000" b="1" i="1" cap="none" dirty="0" smtClean="0">
                <a:solidFill>
                  <a:schemeClr val="tx1"/>
                </a:solidFill>
                <a:latin typeface="Calibri" panose="020F0502020204030204" pitchFamily="34" charset="0"/>
              </a:rPr>
              <a:t>NORMA FISCAL QUE OTORGA UN BENEFICIO SÓLO A DETERMINADOS CONTRIBUYENTES, SIN INCLUIR A OTROS QUE JURÍDICAMENTE SON IGUALES. EL EFECTO DE LA SENTENCIA DE AMPARO QUE DECLARA SU INEQUIDAD, ES QUE SE INCLUYA AL QUEJOSO EN EL BENEFICIO. </a:t>
            </a:r>
          </a:p>
          <a:p>
            <a:pPr algn="just"/>
            <a:r>
              <a:rPr lang="es-MX" sz="2000" b="1" i="1" cap="none" dirty="0" smtClean="0">
                <a:solidFill>
                  <a:schemeClr val="tx1"/>
                </a:solidFill>
                <a:latin typeface="Calibri" panose="020F0502020204030204" pitchFamily="34" charset="0"/>
              </a:rPr>
              <a:t>En los juicios de amparo en que se combata una norma fiscal que otorga un beneficio a determinados contribuyentes, excluyendo a otros jurídicamente iguales, y se estime fundado el concepto de violación relativo a la inequidad tributaria de la ley reclamada, los efectos de la protección constitucional se traducen en otorgar al quejoso el mismo trato del que gozan los contribuyentes destinatarios de la norma; esto es, hacerle extensivo el beneficio contenido en la ley declarada inconstitucional, porque así se le restituiría en el pleno goce de la garantía individual violada, restableciendo las cosas al estado que guardaban antes de la violación. </a:t>
            </a:r>
          </a:p>
          <a:p>
            <a:pPr algn="just"/>
            <a:r>
              <a:rPr lang="es-MX" sz="2000" b="1" i="1" cap="none" dirty="0" smtClean="0">
                <a:solidFill>
                  <a:schemeClr val="tx1"/>
                </a:solidFill>
                <a:latin typeface="Calibri" panose="020F0502020204030204" pitchFamily="34" charset="0"/>
              </a:rPr>
              <a:t>Contradicción de tesis 61/2009. Entre las sustentadas por los tribunales colegiados décimo y tercero, ambos en materia administrativa del primer circuito. 24 de junio de 2009. Cinco votos. Ponente: Mariano </a:t>
            </a:r>
            <a:r>
              <a:rPr lang="es-MX" sz="2000" b="1" i="1" cap="none" dirty="0">
                <a:solidFill>
                  <a:schemeClr val="tx1"/>
                </a:solidFill>
                <a:latin typeface="Calibri" panose="020F0502020204030204" pitchFamily="34" charset="0"/>
              </a:rPr>
              <a:t>A</a:t>
            </a:r>
            <a:r>
              <a:rPr lang="es-MX" sz="2000" b="1" i="1" cap="none" dirty="0" smtClean="0">
                <a:solidFill>
                  <a:schemeClr val="tx1"/>
                </a:solidFill>
                <a:latin typeface="Calibri" panose="020F0502020204030204" pitchFamily="34" charset="0"/>
              </a:rPr>
              <a:t>zuela Güitrón. Secretaria: </a:t>
            </a:r>
            <a:r>
              <a:rPr lang="es-MX" sz="2000" b="1" i="1" cap="none" dirty="0">
                <a:solidFill>
                  <a:schemeClr val="tx1"/>
                </a:solidFill>
                <a:latin typeface="Calibri" panose="020F0502020204030204" pitchFamily="34" charset="0"/>
              </a:rPr>
              <a:t>A</a:t>
            </a:r>
            <a:r>
              <a:rPr lang="es-MX" sz="2000" b="1" i="1" cap="none" dirty="0" smtClean="0">
                <a:solidFill>
                  <a:schemeClr val="tx1"/>
                </a:solidFill>
                <a:latin typeface="Calibri" panose="020F0502020204030204" pitchFamily="34" charset="0"/>
              </a:rPr>
              <a:t>malia </a:t>
            </a:r>
            <a:r>
              <a:rPr lang="es-MX" sz="2000" b="1" i="1" cap="none" dirty="0">
                <a:solidFill>
                  <a:schemeClr val="tx1"/>
                </a:solidFill>
                <a:latin typeface="Calibri" panose="020F0502020204030204" pitchFamily="34" charset="0"/>
              </a:rPr>
              <a:t>T</a:t>
            </a:r>
            <a:r>
              <a:rPr lang="es-MX" sz="2000" b="1" i="1" cap="none" dirty="0" smtClean="0">
                <a:solidFill>
                  <a:schemeClr val="tx1"/>
                </a:solidFill>
                <a:latin typeface="Calibri" panose="020F0502020204030204" pitchFamily="34" charset="0"/>
              </a:rPr>
              <a:t>econa Silva. Tesis de jurisprudencia aprobada por la segunda sala de este alto tribunal, en sesión privada del primero de julio del dos mil nueve.</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8078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5" name="Imagen 4"/>
          <p:cNvPicPr>
            <a:picLocks noChangeAspect="1"/>
          </p:cNvPicPr>
          <p:nvPr/>
        </p:nvPicPr>
        <p:blipFill>
          <a:blip r:embed="rId2"/>
          <a:stretch>
            <a:fillRect/>
          </a:stretch>
        </p:blipFill>
        <p:spPr>
          <a:xfrm>
            <a:off x="579550" y="1278941"/>
            <a:ext cx="4881092" cy="401429"/>
          </a:xfrm>
          <a:prstGeom prst="rect">
            <a:avLst/>
          </a:prstGeom>
        </p:spPr>
      </p:pic>
      <p:pic>
        <p:nvPicPr>
          <p:cNvPr id="6" name="Imagen 5"/>
          <p:cNvPicPr>
            <a:picLocks noChangeAspect="1"/>
          </p:cNvPicPr>
          <p:nvPr/>
        </p:nvPicPr>
        <p:blipFill>
          <a:blip r:embed="rId3"/>
          <a:stretch>
            <a:fillRect/>
          </a:stretch>
        </p:blipFill>
        <p:spPr>
          <a:xfrm>
            <a:off x="579550" y="2073499"/>
            <a:ext cx="5010808" cy="1056067"/>
          </a:xfrm>
          <a:prstGeom prst="rect">
            <a:avLst/>
          </a:prstGeom>
        </p:spPr>
      </p:pic>
      <p:pic>
        <p:nvPicPr>
          <p:cNvPr id="7" name="Imagen 6"/>
          <p:cNvPicPr>
            <a:picLocks noChangeAspect="1"/>
          </p:cNvPicPr>
          <p:nvPr/>
        </p:nvPicPr>
        <p:blipFill>
          <a:blip r:embed="rId4"/>
          <a:stretch>
            <a:fillRect/>
          </a:stretch>
        </p:blipFill>
        <p:spPr>
          <a:xfrm>
            <a:off x="6697014" y="1303823"/>
            <a:ext cx="4790941" cy="2431049"/>
          </a:xfrm>
          <a:prstGeom prst="rect">
            <a:avLst/>
          </a:prstGeom>
        </p:spPr>
      </p:pic>
      <p:pic>
        <p:nvPicPr>
          <p:cNvPr id="8" name="Imagen 7"/>
          <p:cNvPicPr>
            <a:picLocks noChangeAspect="1"/>
          </p:cNvPicPr>
          <p:nvPr/>
        </p:nvPicPr>
        <p:blipFill>
          <a:blip r:embed="rId5"/>
          <a:stretch>
            <a:fillRect/>
          </a:stretch>
        </p:blipFill>
        <p:spPr>
          <a:xfrm>
            <a:off x="2537138" y="3909060"/>
            <a:ext cx="6851561" cy="2583179"/>
          </a:xfrm>
          <a:prstGeom prst="rect">
            <a:avLst/>
          </a:prstGeom>
        </p:spPr>
      </p:pic>
    </p:spTree>
    <p:extLst>
      <p:ext uri="{BB962C8B-B14F-4D97-AF65-F5344CB8AC3E}">
        <p14:creationId xmlns:p14="http://schemas.microsoft.com/office/powerpoint/2010/main" val="13501246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a:p>
          <a:p>
            <a:pPr algn="just"/>
            <a:r>
              <a:rPr lang="es-MX" sz="2000" b="1" i="1" dirty="0" smtClean="0"/>
              <a:t>IV</a:t>
            </a:r>
            <a:r>
              <a:rPr lang="es-MX" sz="2000" b="1" i="1" dirty="0"/>
              <a:t>. Las jubilaciones, pensiones, haberes de retiro, así como las pensiones vitalicias u otras formas de retiro, provenientes de la subcuenta del seguro de retiro o de la subcuenta de retiro, cesantía en edad avanzada y vejez, previstas en la Ley del Seguro Social y las provenientes de la cuenta individual del sistema de ahorro para el retiro prevista en la Ley del Instituto de Seguridad y Servicios Sociales de los Trabajadores del Estado, en los casos de invalidez, incapacidad, cesantía, vejez, retiro y muerte, </a:t>
            </a:r>
            <a:r>
              <a:rPr lang="es-MX" sz="2000" b="1" i="1" dirty="0">
                <a:solidFill>
                  <a:srgbClr val="FF0000"/>
                </a:solidFill>
              </a:rPr>
              <a:t>cuyo monto diario no exceda de quince veces el salario mínimo general del área geográfica del contribuyente</a:t>
            </a:r>
            <a:r>
              <a:rPr lang="es-MX" sz="2000" b="1" i="1" dirty="0"/>
              <a:t>, y el beneficio previsto en la Ley de Pensión Universal. Por el excedente se pagará el impuesto en los términos de este Título. </a:t>
            </a:r>
            <a:endParaRPr lang="es-MX" sz="2000" b="1" i="1" dirty="0" smtClean="0"/>
          </a:p>
          <a:p>
            <a:pPr algn="just"/>
            <a:r>
              <a:rPr lang="es-MX" sz="2000" b="1" i="1" dirty="0" smtClean="0"/>
              <a:t>                 SMG     15 * 141.70 =  2,125.50                               </a:t>
            </a:r>
            <a:r>
              <a:rPr lang="es-MX" sz="2000" b="1" i="1" dirty="0" err="1" smtClean="0"/>
              <a:t>UMA´s</a:t>
            </a:r>
            <a:r>
              <a:rPr lang="es-MX" sz="2000" b="1" i="1" dirty="0" smtClean="0"/>
              <a:t>               15 * 89.62 =  1,344.30</a:t>
            </a:r>
          </a:p>
          <a:p>
            <a:pPr algn="just"/>
            <a:endParaRPr lang="es-MX" sz="2000" b="1" i="1" dirty="0"/>
          </a:p>
          <a:p>
            <a:pPr algn="just"/>
            <a:r>
              <a:rPr lang="es-MX" sz="2000" b="1" i="1" dirty="0"/>
              <a:t>V. Para aplicar la exención sobre los conceptos a que se refiere la fracción anterior, se deberá considerar la totalidad de las pensiones y de los haberes de retiro pagados al trabajador a que se refiere la misma, independientemente de quien los pague. Sobre el excedente se deberá efectuar la retención en los términos que al efecto establezca el Reglamento de esta Ley. </a:t>
            </a:r>
            <a:endParaRPr lang="es-MX" sz="2000" b="1" i="1" dirty="0" smtClean="0"/>
          </a:p>
          <a:p>
            <a:pPr algn="just"/>
            <a:endParaRPr lang="es-MX" sz="2000" b="1" i="1" cap="none" dirty="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93 – IV y V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32551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dirty="0" smtClean="0"/>
          </a:p>
          <a:p>
            <a:pPr algn="just"/>
            <a:endParaRPr lang="es-MX" sz="2000" b="1" dirty="0"/>
          </a:p>
          <a:p>
            <a:pPr algn="just"/>
            <a:r>
              <a:rPr lang="es-MX" sz="2000" b="1" i="1" dirty="0" smtClean="0"/>
              <a:t>VIII</a:t>
            </a:r>
            <a:r>
              <a:rPr lang="es-MX" sz="2000" b="1" i="1" dirty="0"/>
              <a:t>. Los percibidos con motivo de subsidios por incapacidad, becas educacionales para los trabajadores o sus hijos, guarderías infantiles, actividades culturales y deportivas, y otras prestaciones de previsión social, de naturaleza análoga, que se concedan de manera general, de acuerdo con las leyes o por contratos de trabajo</a:t>
            </a:r>
            <a:r>
              <a:rPr lang="es-MX" sz="2000" b="1" i="1" dirty="0" smtClean="0"/>
              <a:t>.</a:t>
            </a:r>
          </a:p>
          <a:p>
            <a:pPr algn="just"/>
            <a:r>
              <a:rPr lang="es-MX" sz="2000" b="1" i="1" dirty="0" smtClean="0"/>
              <a:t> </a:t>
            </a:r>
          </a:p>
          <a:p>
            <a:pPr algn="just"/>
            <a:endParaRPr lang="es-MX" sz="2000" b="1" i="1" dirty="0"/>
          </a:p>
          <a:p>
            <a:pPr algn="just"/>
            <a:r>
              <a:rPr lang="es-MX" sz="2000" b="1" i="1" dirty="0"/>
              <a:t>IX. La previsión social a que se refiere la fracción anterior es la establecida en el artículo 7, quinto párrafo de esta Ley</a:t>
            </a:r>
            <a:r>
              <a:rPr lang="es-MX" sz="2000" b="1" i="1" dirty="0" smtClean="0"/>
              <a:t>.</a:t>
            </a:r>
          </a:p>
          <a:p>
            <a:pPr algn="just"/>
            <a:endParaRPr lang="es-MX" sz="2000" b="1" i="1" dirty="0"/>
          </a:p>
          <a:p>
            <a:pPr algn="r"/>
            <a:r>
              <a:rPr lang="es-MX" sz="1600" b="1" i="1" dirty="0" smtClean="0"/>
              <a:t>Artículo 93 LISR </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7594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6"/>
            <a:ext cx="11616743" cy="5642233"/>
          </a:xfrm>
        </p:spPr>
        <p:txBody>
          <a:bodyPr>
            <a:normAutofit fontScale="92500" lnSpcReduction="20000"/>
          </a:bodyPr>
          <a:lstStyle/>
          <a:p>
            <a:pPr algn="just"/>
            <a:r>
              <a:rPr lang="es-MX" sz="1900" b="1" i="1" dirty="0" smtClean="0"/>
              <a:t>El </a:t>
            </a:r>
            <a:r>
              <a:rPr lang="es-MX" sz="1900" b="1" i="1" dirty="0"/>
              <a:t>conjunto de prestaciones proporcionadas por el empleador a sus trabajadores, que no constituyen una remuneración a sus servicios, pues no se entregan en función del trabajo, sino como un complemento que procura el bienestar del trabajador y su familia en los aspectos de:</a:t>
            </a:r>
          </a:p>
          <a:p>
            <a:pPr algn="l">
              <a:lnSpc>
                <a:spcPct val="120000"/>
              </a:lnSpc>
              <a:spcBef>
                <a:spcPts val="0"/>
              </a:spcBef>
            </a:pPr>
            <a:r>
              <a:rPr lang="es-MX" sz="1100" b="1" i="1" dirty="0"/>
              <a:t> </a:t>
            </a:r>
            <a:r>
              <a:rPr lang="es-MX" sz="1900" b="1" i="1" dirty="0"/>
              <a:t/>
            </a:r>
            <a:br>
              <a:rPr lang="es-MX" sz="1900" b="1" i="1" dirty="0"/>
            </a:br>
            <a:r>
              <a:rPr lang="es-MX" sz="1900" b="1" i="1" dirty="0"/>
              <a:t>• Salud,</a:t>
            </a:r>
          </a:p>
          <a:p>
            <a:pPr algn="l">
              <a:lnSpc>
                <a:spcPct val="120000"/>
              </a:lnSpc>
              <a:spcBef>
                <a:spcPts val="0"/>
              </a:spcBef>
            </a:pPr>
            <a:r>
              <a:rPr lang="es-MX" sz="1900" b="1" i="1" dirty="0"/>
              <a:t>• Cultural,</a:t>
            </a:r>
            <a:br>
              <a:rPr lang="es-MX" sz="1900" b="1" i="1" dirty="0"/>
            </a:br>
            <a:r>
              <a:rPr lang="es-MX" sz="1900" b="1" i="1" dirty="0"/>
              <a:t>• Deportivo,</a:t>
            </a:r>
          </a:p>
          <a:p>
            <a:pPr algn="l">
              <a:lnSpc>
                <a:spcPct val="120000"/>
              </a:lnSpc>
              <a:spcBef>
                <a:spcPts val="0"/>
              </a:spcBef>
            </a:pPr>
            <a:r>
              <a:rPr lang="es-MX" sz="1900" b="1" i="1" dirty="0"/>
              <a:t>• Social y</a:t>
            </a:r>
          </a:p>
          <a:p>
            <a:pPr algn="l">
              <a:lnSpc>
                <a:spcPct val="120000"/>
              </a:lnSpc>
              <a:spcBef>
                <a:spcPts val="0"/>
              </a:spcBef>
            </a:pPr>
            <a:r>
              <a:rPr lang="es-MX" sz="1900" b="1" i="1" dirty="0"/>
              <a:t>• En general, que contribuyen al desarrollo integral del ser humano.</a:t>
            </a:r>
          </a:p>
          <a:p>
            <a:pPr algn="l">
              <a:lnSpc>
                <a:spcPct val="120000"/>
              </a:lnSpc>
              <a:spcBef>
                <a:spcPts val="0"/>
              </a:spcBef>
            </a:pPr>
            <a:endParaRPr lang="es-MX" sz="1900" b="1" dirty="0"/>
          </a:p>
          <a:p>
            <a:pPr algn="l"/>
            <a:r>
              <a:rPr lang="es-MX" sz="1900" b="1" dirty="0"/>
              <a:t> </a:t>
            </a:r>
            <a:br>
              <a:rPr lang="es-MX" sz="1900" b="1" dirty="0"/>
            </a:br>
            <a:r>
              <a:rPr lang="es-MX" sz="1900" b="1" dirty="0"/>
              <a:t>¿</a:t>
            </a:r>
            <a:r>
              <a:rPr lang="es-MX" sz="1900" b="1" i="1" dirty="0">
                <a:solidFill>
                  <a:srgbClr val="FF0000"/>
                </a:solidFill>
              </a:rPr>
              <a:t>Cuáles son los objetivos de la previsión social?</a:t>
            </a:r>
          </a:p>
          <a:p>
            <a:pPr algn="l">
              <a:lnSpc>
                <a:spcPct val="120000"/>
              </a:lnSpc>
              <a:spcBef>
                <a:spcPts val="0"/>
              </a:spcBef>
            </a:pPr>
            <a:r>
              <a:rPr lang="es-MX" sz="1900" b="1" i="1" dirty="0"/>
              <a:t> </a:t>
            </a:r>
            <a:br>
              <a:rPr lang="es-MX" sz="1900" b="1" i="1" dirty="0"/>
            </a:br>
            <a:r>
              <a:rPr lang="es-MX" sz="1900" b="1" i="1" dirty="0"/>
              <a:t>• Elevar el nivel económico de los trabajadores.</a:t>
            </a:r>
            <a:br>
              <a:rPr lang="es-MX" sz="1900" b="1" i="1" dirty="0"/>
            </a:br>
            <a:r>
              <a:rPr lang="es-MX" sz="1900" b="1" i="1" dirty="0"/>
              <a:t>• Elevar el nivel sociocultural de los trabajadores.</a:t>
            </a:r>
            <a:br>
              <a:rPr lang="es-MX" sz="1900" b="1" i="1" dirty="0"/>
            </a:br>
            <a:r>
              <a:rPr lang="es-MX" sz="1900" b="1" i="1" dirty="0"/>
              <a:t>• Mejoramiento en su calidad de vida y en la de su familia.</a:t>
            </a:r>
            <a:br>
              <a:rPr lang="es-MX" sz="1900" b="1" i="1" dirty="0"/>
            </a:br>
            <a:r>
              <a:rPr lang="es-MX" sz="1900" b="1" i="1" dirty="0"/>
              <a:t>• Satisfacer necesidades o contingencias presentes o futuras</a:t>
            </a:r>
            <a:br>
              <a:rPr lang="es-MX" sz="1900" b="1" i="1" dirty="0"/>
            </a:br>
            <a:r>
              <a:rPr lang="es-MX" sz="1900" b="1" i="1" dirty="0"/>
              <a:t>¿Qué representan para la empresa las prestaciones de previsión social?</a:t>
            </a:r>
            <a:br>
              <a:rPr lang="es-MX" sz="1900" b="1" i="1" dirty="0"/>
            </a:br>
            <a:r>
              <a:rPr lang="es-MX" sz="1900" b="1" i="1" dirty="0"/>
              <a:t>• Beneficios laborales</a:t>
            </a:r>
            <a:br>
              <a:rPr lang="es-MX" sz="1900" b="1" i="1" dirty="0"/>
            </a:br>
            <a:r>
              <a:rPr lang="es-MX" sz="1900" b="1" i="1" dirty="0"/>
              <a:t>• Beneficios fiscales</a:t>
            </a:r>
            <a:br>
              <a:rPr lang="es-MX" sz="1900" b="1" i="1" dirty="0"/>
            </a:br>
            <a:r>
              <a:rPr lang="es-MX" sz="1900" b="1" i="1" dirty="0"/>
              <a:t>• Beneficios en seguridad social</a:t>
            </a:r>
          </a:p>
          <a:p>
            <a:pPr algn="l"/>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298103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r>
              <a:rPr lang="es-MX" sz="2000" b="1" i="1" dirty="0" smtClean="0"/>
              <a:t>PREVISION SOCIAL</a:t>
            </a:r>
            <a:endParaRPr lang="es-MX" sz="2000" b="1" i="1" dirty="0"/>
          </a:p>
          <a:p>
            <a:pPr algn="just"/>
            <a:r>
              <a:rPr lang="es-MX" sz="2000" b="1" i="1" dirty="0" smtClean="0"/>
              <a:t>Para </a:t>
            </a:r>
            <a:r>
              <a:rPr lang="es-MX" sz="2000" b="1" i="1" dirty="0"/>
              <a:t>los efectos de esta ley, se considera previsión social las erogaciones efectuadas que tengan por objeto satisfacer contingencias o necesidades presentes o futuras, así como el otorgar beneficios a favor de los trabajadores o de los socios o miembros de las sociedades cooperativas, tendientes a su superación física, social, económica o cultural, que les permitan el mejoramiento en su calidad de vida y en la de su familia. En ningún caso se considerará previsión social a las erogaciones efectuadas a favor de personas que no tengan el carácter de trabajadores o de socios o miembros de sociedades cooperativas. </a:t>
            </a:r>
            <a:endParaRPr lang="es-MX" sz="2000" b="1" i="1" dirty="0" smtClean="0"/>
          </a:p>
          <a:p>
            <a:pPr algn="r"/>
            <a:r>
              <a:rPr lang="es-MX" sz="1600" b="1" i="1" cap="none" dirty="0" smtClean="0">
                <a:solidFill>
                  <a:schemeClr val="tx1"/>
                </a:solidFill>
                <a:latin typeface="Calibri" panose="020F0502020204030204" pitchFamily="34" charset="0"/>
              </a:rPr>
              <a:t>Artículo 7° sexto párrafo LISR</a:t>
            </a:r>
          </a:p>
          <a:p>
            <a:pPr algn="r"/>
            <a:endParaRPr lang="es-MX" sz="1600" b="1" i="1" cap="none" dirty="0" smtClean="0">
              <a:solidFill>
                <a:schemeClr val="tx1"/>
              </a:solidFill>
              <a:latin typeface="Calibri" panose="020F0502020204030204" pitchFamily="34" charset="0"/>
            </a:endParaRPr>
          </a:p>
          <a:p>
            <a:pPr algn="just"/>
            <a:r>
              <a:rPr lang="es-MX" sz="2000" b="1" i="1" dirty="0"/>
              <a:t>Que cuando se trate de gastos de previsión social, las prestaciones correspondientes </a:t>
            </a:r>
            <a:r>
              <a:rPr lang="es-MX" sz="2000" b="1" i="1" dirty="0">
                <a:solidFill>
                  <a:srgbClr val="FF0000"/>
                </a:solidFill>
              </a:rPr>
              <a:t>se otorguen en forma general en beneficio de todos los trabajadores</a:t>
            </a:r>
            <a:r>
              <a:rPr lang="es-MX" sz="2000" b="1" i="1" dirty="0"/>
              <a:t>. Tratándose de vales de despensa otorgados a los trabajadores, serán deducibles siempre que su entrega se realice a través de los monederos electrónicos que al efecto autorice el Servicio de Administración Tributaria. </a:t>
            </a:r>
          </a:p>
          <a:p>
            <a:pPr algn="just"/>
            <a:r>
              <a:rPr lang="es-MX" sz="2000" b="1" i="1" dirty="0"/>
              <a:t>Para los efectos del párrafo anterior, tratándose de </a:t>
            </a:r>
            <a:r>
              <a:rPr lang="es-MX" sz="2000" b="1" i="1" dirty="0">
                <a:solidFill>
                  <a:srgbClr val="FF0000"/>
                </a:solidFill>
              </a:rPr>
              <a:t>trabajadores sindicalizados </a:t>
            </a:r>
            <a:r>
              <a:rPr lang="es-MX" sz="2000" b="1" i="1" dirty="0"/>
              <a:t>se considera que las prestaciones de previsión social </a:t>
            </a:r>
            <a:r>
              <a:rPr lang="es-MX" sz="2000" b="1" i="1" dirty="0">
                <a:solidFill>
                  <a:srgbClr val="FF0000"/>
                </a:solidFill>
              </a:rPr>
              <a:t>se otorgan de manera general </a:t>
            </a:r>
            <a:r>
              <a:rPr lang="es-MX" sz="2000" b="1" i="1" dirty="0"/>
              <a:t>cuando las mismas se establecen de acuerdo a los contratos colectivos de trabajo o contratos ley. </a:t>
            </a:r>
            <a:endParaRPr lang="es-MX" sz="2000" b="1" i="1" dirty="0" smtClean="0"/>
          </a:p>
          <a:p>
            <a:pPr algn="r"/>
            <a:r>
              <a:rPr lang="es-MX" sz="1600" b="1" i="1" dirty="0" smtClean="0">
                <a:latin typeface="Calibri" panose="020F0502020204030204" pitchFamily="34" charset="0"/>
              </a:rPr>
              <a:t>Artículo 27 – XI primer y segundo párrafo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670135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fontAlgn="base"/>
            <a:r>
              <a:rPr lang="es-MX" sz="2000" dirty="0"/>
              <a:t>El concepto de generalidad a que se refiere el artículo 109, primer párrafo, fracción VI, de la Ley del Impuesto sobre la Renta vigente en 2013, como requisito para considerar exentos del impuesto relativo, los ingresos que el trabajador perciba con motivo de prestaciones de previsión social, otorgadas por el patrón; debe matizarse y no […]</a:t>
            </a:r>
          </a:p>
          <a:p>
            <a:pPr algn="just" fontAlgn="base"/>
            <a:r>
              <a:rPr lang="es-MX" sz="2000" b="1" i="1" dirty="0"/>
              <a:t>El concepto de generalidad a que se refiere el artículo 109, primer párrafo, fracción VI, de la Ley del Impuesto sobre la Renta vigente en 2013, como requisito para considerar exentos del impuesto relativo, los ingresos que el trabajador perciba con motivo de prestaciones de previsión social, otorgadas por el patrón; debe matizarse y no ser interpretado en forma radical. </a:t>
            </a:r>
            <a:r>
              <a:rPr lang="es-MX" sz="2000" b="1" i="1" dirty="0">
                <a:solidFill>
                  <a:srgbClr val="FF0000"/>
                </a:solidFill>
              </a:rPr>
              <a:t>Ciertamente</a:t>
            </a:r>
            <a:r>
              <a:rPr lang="es-MX" sz="2000" dirty="0">
                <a:solidFill>
                  <a:srgbClr val="FF0000"/>
                </a:solidFill>
              </a:rPr>
              <a:t>,</a:t>
            </a:r>
            <a:r>
              <a:rPr lang="es-MX" sz="2000" dirty="0"/>
              <a:t> </a:t>
            </a:r>
            <a:r>
              <a:rPr lang="es-MX" sz="2000" b="1" i="1" dirty="0">
                <a:solidFill>
                  <a:srgbClr val="FF0000"/>
                </a:solidFill>
              </a:rPr>
              <a:t>si bien la referida porción normativa establece que dichas prestaciones deben concederse de manera general, ello se refiere a un grupo homogéneo de personas, que al encontrarse en igualdad de circunstancias, deben acceder a la misma prestación de previsión social otorgada a sus pares, de acuerdo con las leyes o por contratos de trabajo, que definan los planes del sector aplicable, requisitos de elegibilidad, beneficiarios y procedimientos para determinar el monto de las prestaciones.</a:t>
            </a:r>
          </a:p>
          <a:p>
            <a:pPr algn="just" fontAlgn="base"/>
            <a:r>
              <a:rPr lang="es-MX" sz="1400" dirty="0"/>
              <a:t>Juicio Contencioso Administrativo Núm. 127/15-23-01-1.- Resuelto por la Sala Regional del Norte-Centro IV del Tribunal Federal de Justicia Fiscal y Administrativa, el 3 de noviembre de 2015, por unanimidad de votos.- Magistrado Instructor: Alejandro Raúl Hinojosa Islas.- Secretario: Lic. José Refugio Medina Larios.</a:t>
            </a:r>
          </a:p>
          <a:p>
            <a:pPr algn="just" fontAlgn="base"/>
            <a:r>
              <a:rPr lang="es-MX" sz="1400" b="1" dirty="0"/>
              <a:t>VII-CASR-NCIV-14</a:t>
            </a:r>
            <a:endParaRPr lang="es-MX" sz="1400" dirty="0"/>
          </a:p>
          <a:p>
            <a:pPr algn="just" fontAlgn="base"/>
            <a:r>
              <a:rPr lang="es-MX" sz="1400" dirty="0"/>
              <a:t>R.T.F.J.F.A. Séptima Época. Año VI. No. 54. Enero 2016. p. 331</a:t>
            </a:r>
          </a:p>
          <a:p>
            <a:pPr algn="just"/>
            <a:endParaRPr lang="es-MX" sz="14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53616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l">
              <a:lnSpc>
                <a:spcPct val="80000"/>
              </a:lnSpc>
            </a:pPr>
            <a:endParaRPr lang="es-ES_tradnl" altLang="es-MX" sz="1800" b="1" i="1" dirty="0" smtClean="0">
              <a:latin typeface="Calibri" panose="020F0502020204030204" pitchFamily="34" charset="0"/>
            </a:endParaRPr>
          </a:p>
          <a:p>
            <a:pPr algn="l">
              <a:lnSpc>
                <a:spcPct val="80000"/>
              </a:lnSpc>
            </a:pPr>
            <a:r>
              <a:rPr lang="es-ES_tradnl" altLang="es-MX" sz="1800" b="1" i="1" dirty="0" smtClean="0">
                <a:solidFill>
                  <a:srgbClr val="FF0000"/>
                </a:solidFill>
                <a:latin typeface="Calibri" panose="020F0502020204030204" pitchFamily="34" charset="0"/>
              </a:rPr>
              <a:t>SUBSIDIOS </a:t>
            </a:r>
            <a:r>
              <a:rPr lang="es-ES_tradnl" altLang="es-MX" sz="1800" b="1" i="1" dirty="0">
                <a:solidFill>
                  <a:srgbClr val="FF0000"/>
                </a:solidFill>
                <a:latin typeface="Calibri" panose="020F0502020204030204" pitchFamily="34" charset="0"/>
              </a:rPr>
              <a:t>POR INCAPACIDAD</a:t>
            </a:r>
          </a:p>
          <a:p>
            <a:pPr algn="l">
              <a:lnSpc>
                <a:spcPct val="80000"/>
              </a:lnSpc>
            </a:pPr>
            <a:endParaRPr lang="es-MX" altLang="es-MX" sz="1800" b="1" i="1" dirty="0">
              <a:latin typeface="Calibri" panose="020F0502020204030204" pitchFamily="34" charset="0"/>
            </a:endParaRPr>
          </a:p>
          <a:p>
            <a:pPr algn="l">
              <a:lnSpc>
                <a:spcPct val="80000"/>
              </a:lnSpc>
            </a:pPr>
            <a:r>
              <a:rPr lang="es-ES_tradnl" altLang="es-MX" sz="1800" b="1" i="1" dirty="0">
                <a:latin typeface="Calibri" panose="020F0502020204030204" pitchFamily="34" charset="0"/>
              </a:rPr>
              <a:t>     Se refiere a cubrir al trabajador, la diferencia entre lo que le paga el Seguro Social por incapacidades y el sueldo que normalmente percibe. Una modalidad de esta prestación, es que la empresa ofrece cubrir a sus trabajadores los primeros tres días de la incapacidad, lapso en el que el Seguro Social no paga nada al trabajador.</a:t>
            </a:r>
          </a:p>
          <a:p>
            <a:pPr algn="l">
              <a:lnSpc>
                <a:spcPct val="80000"/>
              </a:lnSpc>
            </a:pPr>
            <a:endParaRPr lang="es-MX" altLang="es-MX" sz="1800" b="1" i="1" dirty="0">
              <a:latin typeface="Calibri" panose="020F0502020204030204" pitchFamily="34" charset="0"/>
            </a:endParaRPr>
          </a:p>
          <a:p>
            <a:pPr algn="l">
              <a:lnSpc>
                <a:spcPct val="80000"/>
              </a:lnSpc>
            </a:pPr>
            <a:r>
              <a:rPr lang="es-ES_tradnl" altLang="es-MX" sz="1800" b="1" i="1" dirty="0">
                <a:solidFill>
                  <a:srgbClr val="FF0000"/>
                </a:solidFill>
                <a:latin typeface="Calibri" panose="020F0502020204030204" pitchFamily="34" charset="0"/>
              </a:rPr>
              <a:t>BECAS EDUCACIONALES PARA LOS TRABAJADORES O SUS HIJOS</a:t>
            </a:r>
          </a:p>
          <a:p>
            <a:pPr algn="l">
              <a:lnSpc>
                <a:spcPct val="80000"/>
              </a:lnSpc>
            </a:pPr>
            <a:endParaRPr lang="es-MX" altLang="es-MX" sz="1800" b="1" i="1" dirty="0">
              <a:latin typeface="Calibri" panose="020F0502020204030204" pitchFamily="34" charset="0"/>
            </a:endParaRPr>
          </a:p>
          <a:p>
            <a:pPr algn="l">
              <a:lnSpc>
                <a:spcPct val="80000"/>
              </a:lnSpc>
            </a:pPr>
            <a:r>
              <a:rPr lang="es-ES_tradnl" altLang="es-MX" sz="1800" b="1" i="1" dirty="0">
                <a:latin typeface="Calibri" panose="020F0502020204030204" pitchFamily="34" charset="0"/>
              </a:rPr>
              <a:t>     Consiste en ofrecer al trabajador o a sus hijos la posibilidad de superarse por medio del estudio, ofreciendo la totalidad o un porcentaje de la beca. Incluye colegiaturas, inscripción, útiles escolares, uniformes, etc.</a:t>
            </a:r>
          </a:p>
          <a:p>
            <a:pPr algn="l">
              <a:lnSpc>
                <a:spcPct val="80000"/>
              </a:lnSpc>
            </a:pPr>
            <a:endParaRPr lang="es-MX" altLang="es-MX" sz="1800" b="1" i="1" dirty="0">
              <a:latin typeface="Calibri" panose="020F0502020204030204" pitchFamily="34" charset="0"/>
            </a:endParaRPr>
          </a:p>
          <a:p>
            <a:pPr algn="l">
              <a:lnSpc>
                <a:spcPct val="80000"/>
              </a:lnSpc>
            </a:pPr>
            <a:r>
              <a:rPr lang="es-ES_tradnl" altLang="es-MX" sz="1800" b="1" i="1" dirty="0">
                <a:solidFill>
                  <a:srgbClr val="FF0000"/>
                </a:solidFill>
                <a:latin typeface="Calibri" panose="020F0502020204030204" pitchFamily="34" charset="0"/>
              </a:rPr>
              <a:t>GUARDERIAS INFANTILES</a:t>
            </a:r>
          </a:p>
          <a:p>
            <a:pPr algn="l">
              <a:lnSpc>
                <a:spcPct val="80000"/>
              </a:lnSpc>
            </a:pPr>
            <a:endParaRPr lang="es-MX" altLang="es-MX" sz="1800" b="1" i="1" dirty="0">
              <a:latin typeface="Calibri" panose="020F0502020204030204" pitchFamily="34" charset="0"/>
            </a:endParaRPr>
          </a:p>
          <a:p>
            <a:pPr algn="l">
              <a:lnSpc>
                <a:spcPct val="80000"/>
              </a:lnSpc>
            </a:pPr>
            <a:r>
              <a:rPr lang="es-ES_tradnl" altLang="es-MX" sz="1800" b="1" i="1" dirty="0">
                <a:latin typeface="Calibri" panose="020F0502020204030204" pitchFamily="34" charset="0"/>
              </a:rPr>
              <a:t>     Aquí se incluyen los gastos que realice el patrón para  proporcionar este servicio a los hijos de los trabajadores y se debe de considerar como un servicio adicional a la prestación que otorga</a:t>
            </a:r>
            <a:endParaRPr lang="es-MX" sz="18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28017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1800" b="1" i="1" cap="none" dirty="0" smtClean="0">
              <a:latin typeface="Calibri" panose="020F0502020204030204" pitchFamily="34" charset="0"/>
            </a:endParaRPr>
          </a:p>
          <a:p>
            <a:pPr algn="just">
              <a:lnSpc>
                <a:spcPct val="80000"/>
              </a:lnSpc>
            </a:pPr>
            <a:r>
              <a:rPr lang="es-ES_tradnl" altLang="es-MX" sz="1800" b="1" i="1" dirty="0">
                <a:solidFill>
                  <a:srgbClr val="FF0000"/>
                </a:solidFill>
                <a:latin typeface="Calibri" panose="020F0502020204030204" pitchFamily="34" charset="0"/>
              </a:rPr>
              <a:t>ACTIVIDADES CULTURALES</a:t>
            </a:r>
          </a:p>
          <a:p>
            <a:pPr algn="just">
              <a:lnSpc>
                <a:spcPct val="80000"/>
              </a:lnSpc>
            </a:pPr>
            <a:endParaRPr lang="es-MX" altLang="es-MX" sz="1800" b="1" i="1" dirty="0">
              <a:latin typeface="Calibri" panose="020F0502020204030204" pitchFamily="34" charset="0"/>
            </a:endParaRPr>
          </a:p>
          <a:p>
            <a:pPr algn="just">
              <a:lnSpc>
                <a:spcPct val="80000"/>
              </a:lnSpc>
            </a:pPr>
            <a:r>
              <a:rPr lang="es-ES_tradnl" altLang="es-MX" sz="1800" b="1" i="1" dirty="0">
                <a:latin typeface="Calibri" panose="020F0502020204030204" pitchFamily="34" charset="0"/>
              </a:rPr>
              <a:t>     Gastos realizados para la asistencia a conferencias, museos, conciertos, etc., que contribuyan a elevar el nivel cultural o el desarrollo intelectual de los trabajadores y sus familias, así como cursos de pintura, fotografía, música, etc.</a:t>
            </a:r>
          </a:p>
          <a:p>
            <a:pPr algn="just">
              <a:lnSpc>
                <a:spcPct val="80000"/>
              </a:lnSpc>
            </a:pPr>
            <a:r>
              <a:rPr lang="es-ES_tradnl" altLang="es-MX" sz="1800" b="1" i="1" dirty="0">
                <a:latin typeface="Calibri" panose="020F0502020204030204" pitchFamily="34" charset="0"/>
              </a:rPr>
              <a:t>      </a:t>
            </a:r>
          </a:p>
          <a:p>
            <a:pPr algn="just">
              <a:lnSpc>
                <a:spcPct val="80000"/>
              </a:lnSpc>
            </a:pPr>
            <a:r>
              <a:rPr lang="es-ES_tradnl" altLang="es-MX" sz="1800" b="1" i="1" dirty="0">
                <a:latin typeface="Calibri" panose="020F0502020204030204" pitchFamily="34" charset="0"/>
              </a:rPr>
              <a:t>     De acuerdo con el diccionario </a:t>
            </a:r>
            <a:r>
              <a:rPr lang="es-ES_tradnl" altLang="es-MX" sz="1800" b="1" i="1" dirty="0" err="1">
                <a:latin typeface="Calibri" panose="020F0502020204030204" pitchFamily="34" charset="0"/>
              </a:rPr>
              <a:t>Durván</a:t>
            </a:r>
            <a:r>
              <a:rPr lang="es-ES_tradnl" altLang="es-MX" sz="1800" b="1" i="1" dirty="0">
                <a:latin typeface="Calibri" panose="020F0502020204030204" pitchFamily="34" charset="0"/>
              </a:rPr>
              <a:t> de la lengua española, el significado de cultura es: Resultado o efecto de cultivar los conocimientos humanos y de afinarse y desarrollar por medio del ejercicio de las facultades intelectuales del hombre.</a:t>
            </a:r>
          </a:p>
          <a:p>
            <a:pPr algn="just">
              <a:lnSpc>
                <a:spcPct val="80000"/>
              </a:lnSpc>
            </a:pPr>
            <a:endParaRPr lang="es-MX" altLang="es-MX" sz="1800" b="1" i="1" dirty="0">
              <a:latin typeface="Calibri" panose="020F0502020204030204" pitchFamily="34" charset="0"/>
            </a:endParaRPr>
          </a:p>
          <a:p>
            <a:pPr algn="just">
              <a:lnSpc>
                <a:spcPct val="80000"/>
              </a:lnSpc>
            </a:pPr>
            <a:endParaRPr lang="es-MX" altLang="es-MX" sz="1800" b="1" i="1" dirty="0">
              <a:latin typeface="Calibri" panose="020F0502020204030204" pitchFamily="34" charset="0"/>
            </a:endParaRPr>
          </a:p>
          <a:p>
            <a:pPr algn="just">
              <a:lnSpc>
                <a:spcPct val="80000"/>
              </a:lnSpc>
            </a:pPr>
            <a:r>
              <a:rPr lang="es-ES_tradnl" altLang="es-MX" sz="1800" b="1" i="1" dirty="0">
                <a:solidFill>
                  <a:srgbClr val="FF0000"/>
                </a:solidFill>
                <a:latin typeface="Calibri" panose="020F0502020204030204" pitchFamily="34" charset="0"/>
              </a:rPr>
              <a:t>ACTIVIDADES DEPORTIVAS</a:t>
            </a:r>
          </a:p>
          <a:p>
            <a:pPr algn="just">
              <a:lnSpc>
                <a:spcPct val="80000"/>
              </a:lnSpc>
            </a:pPr>
            <a:endParaRPr lang="es-MX" altLang="es-MX" sz="1800" b="1" i="1" dirty="0">
              <a:latin typeface="Calibri" panose="020F0502020204030204" pitchFamily="34" charset="0"/>
            </a:endParaRPr>
          </a:p>
          <a:p>
            <a:pPr algn="just">
              <a:lnSpc>
                <a:spcPct val="80000"/>
              </a:lnSpc>
            </a:pPr>
            <a:r>
              <a:rPr lang="es-ES_tradnl" altLang="es-MX" sz="1800" b="1" i="1" dirty="0">
                <a:latin typeface="Calibri" panose="020F0502020204030204" pitchFamily="34" charset="0"/>
              </a:rPr>
              <a:t>     Gastos realizados para fomentar la práctica deportiva en los trabajadores y sus familias, con la finalidad de mejorar su desarrollo físico y por ende su salud. Incluiría el pago de instalaciones, uniformes, equipos, instructores o entrenadores, etc.</a:t>
            </a:r>
            <a:endParaRPr lang="es-MX" altLang="es-MX" sz="1800" b="1" i="1" dirty="0">
              <a:latin typeface="Calibri" panose="020F0502020204030204" pitchFamily="34" charset="0"/>
            </a:endParaRPr>
          </a:p>
          <a:p>
            <a:pPr algn="just"/>
            <a:endParaRPr lang="es-MX" sz="20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38206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cap="none" dirty="0" smtClean="0">
              <a:latin typeface="Calibri" panose="020F0502020204030204" pitchFamily="34" charset="0"/>
            </a:endParaRPr>
          </a:p>
          <a:p>
            <a:pPr algn="just">
              <a:lnSpc>
                <a:spcPct val="80000"/>
              </a:lnSpc>
            </a:pPr>
            <a:r>
              <a:rPr lang="es-ES_tradnl" altLang="es-MX" sz="1800" b="1" i="1" dirty="0">
                <a:solidFill>
                  <a:srgbClr val="FF0000"/>
                </a:solidFill>
                <a:latin typeface="Calibri" panose="020F0502020204030204" pitchFamily="34" charset="0"/>
              </a:rPr>
              <a:t>OTRAS PRESTACIONES DE NATURALEZA ANÁLOGA</a:t>
            </a:r>
          </a:p>
          <a:p>
            <a:pPr algn="just">
              <a:lnSpc>
                <a:spcPct val="80000"/>
              </a:lnSpc>
            </a:pPr>
            <a:endParaRPr lang="es-MX" altLang="es-MX" sz="1800" b="1" i="1" dirty="0">
              <a:latin typeface="Calibri" panose="020F0502020204030204" pitchFamily="34" charset="0"/>
            </a:endParaRPr>
          </a:p>
          <a:p>
            <a:pPr algn="just">
              <a:lnSpc>
                <a:spcPct val="80000"/>
              </a:lnSpc>
            </a:pPr>
            <a:r>
              <a:rPr lang="es-ES_tradnl" altLang="es-MX" sz="1800" b="1" i="1" dirty="0">
                <a:latin typeface="Calibri" panose="020F0502020204030204" pitchFamily="34" charset="0"/>
              </a:rPr>
              <a:t>     Termino que es controversial, dado que esa frase  </a:t>
            </a:r>
            <a:r>
              <a:rPr lang="es-ES_tradnl" altLang="es-MX" sz="1800" b="1" i="1" dirty="0">
                <a:solidFill>
                  <a:srgbClr val="FF0000"/>
                </a:solidFill>
                <a:latin typeface="Calibri" panose="020F0502020204030204" pitchFamily="34" charset="0"/>
              </a:rPr>
              <a:t>“de naturaleza análoga” </a:t>
            </a:r>
            <a:r>
              <a:rPr lang="es-ES_tradnl" altLang="es-MX" sz="1800" b="1" i="1" dirty="0">
                <a:latin typeface="Calibri" panose="020F0502020204030204" pitchFamily="34" charset="0"/>
              </a:rPr>
              <a:t> invita a la creatividad de planes de previsión social y por ende, si se rebasan ciertos limites, nos enfrentaríamos al conflicto inevitable con la autoridad hacendaria, que tendría que dirimirse ante </a:t>
            </a:r>
            <a:r>
              <a:rPr lang="es-ES_tradnl" altLang="es-MX" sz="1800" b="1" i="1" dirty="0" smtClean="0">
                <a:latin typeface="Calibri" panose="020F0502020204030204" pitchFamily="34" charset="0"/>
              </a:rPr>
              <a:t>los Tribunales Federales o </a:t>
            </a:r>
            <a:r>
              <a:rPr lang="es-ES_tradnl" altLang="es-MX" sz="1800" b="1" i="1" dirty="0">
                <a:latin typeface="Calibri" panose="020F0502020204030204" pitchFamily="34" charset="0"/>
              </a:rPr>
              <a:t>a las demás instancias legales a las que tiene derecho el contribuyente.  </a:t>
            </a:r>
          </a:p>
          <a:p>
            <a:pPr algn="just">
              <a:lnSpc>
                <a:spcPct val="80000"/>
              </a:lnSpc>
            </a:pPr>
            <a:endParaRPr lang="es-ES_tradnl" altLang="es-MX" sz="1800" b="1" i="1" dirty="0">
              <a:latin typeface="Calibri" panose="020F0502020204030204" pitchFamily="34" charset="0"/>
            </a:endParaRPr>
          </a:p>
          <a:p>
            <a:pPr algn="just">
              <a:lnSpc>
                <a:spcPct val="80000"/>
              </a:lnSpc>
            </a:pPr>
            <a:r>
              <a:rPr lang="es-ES_tradnl" altLang="es-MX" sz="1800" b="1" i="1" dirty="0">
                <a:latin typeface="Calibri" panose="020F0502020204030204" pitchFamily="34" charset="0"/>
              </a:rPr>
              <a:t>      Los planes de Previsión Social, deben de tener por objetivo los </a:t>
            </a:r>
            <a:r>
              <a:rPr lang="es-ES_tradnl" altLang="es-MX" sz="1800" b="1" i="1" dirty="0" smtClean="0">
                <a:latin typeface="Calibri" panose="020F0502020204030204" pitchFamily="34" charset="0"/>
              </a:rPr>
              <a:t>siguientes</a:t>
            </a:r>
            <a:r>
              <a:rPr lang="es-ES_tradnl" altLang="es-MX" sz="1800" b="1" i="1" dirty="0">
                <a:latin typeface="Calibri" panose="020F0502020204030204" pitchFamily="34" charset="0"/>
              </a:rPr>
              <a:t>:</a:t>
            </a:r>
          </a:p>
          <a:p>
            <a:pPr algn="just">
              <a:lnSpc>
                <a:spcPct val="80000"/>
              </a:lnSpc>
            </a:pPr>
            <a:endParaRPr lang="es-ES_tradnl" altLang="es-MX" sz="1800" b="1" i="1" dirty="0" smtClean="0">
              <a:latin typeface="Calibri" panose="020F0502020204030204" pitchFamily="34" charset="0"/>
            </a:endParaRPr>
          </a:p>
          <a:p>
            <a:pPr marL="285750" indent="-285750" algn="just">
              <a:lnSpc>
                <a:spcPct val="80000"/>
              </a:lnSpc>
              <a:buFont typeface="Arial" panose="020B0604020202020204" pitchFamily="34" charset="0"/>
              <a:buChar char="•"/>
            </a:pPr>
            <a:r>
              <a:rPr lang="es-ES_tradnl" altLang="es-MX" sz="1800" b="1" i="1" dirty="0" smtClean="0">
                <a:latin typeface="Calibri" panose="020F0502020204030204" pitchFamily="34" charset="0"/>
              </a:rPr>
              <a:t>Buscar </a:t>
            </a:r>
            <a:r>
              <a:rPr lang="es-ES_tradnl" altLang="es-MX" sz="1800" b="1" i="1" dirty="0">
                <a:latin typeface="Calibri" panose="020F0502020204030204" pitchFamily="34" charset="0"/>
              </a:rPr>
              <a:t>el desarrollo integral del ser </a:t>
            </a:r>
            <a:r>
              <a:rPr lang="es-ES_tradnl" altLang="es-MX" sz="1800" b="1" i="1" dirty="0" smtClean="0">
                <a:latin typeface="Calibri" panose="020F0502020204030204" pitchFamily="34" charset="0"/>
              </a:rPr>
              <a:t>humano</a:t>
            </a:r>
          </a:p>
          <a:p>
            <a:pPr marL="285750" indent="-285750" algn="just">
              <a:lnSpc>
                <a:spcPct val="80000"/>
              </a:lnSpc>
              <a:buFont typeface="Arial" panose="020B0604020202020204" pitchFamily="34" charset="0"/>
              <a:buChar char="•"/>
            </a:pPr>
            <a:r>
              <a:rPr lang="es-ES_tradnl" altLang="es-MX" sz="1800" b="1" i="1" dirty="0" smtClean="0">
                <a:latin typeface="Calibri" panose="020F0502020204030204" pitchFamily="34" charset="0"/>
              </a:rPr>
              <a:t>Procurar </a:t>
            </a:r>
            <a:r>
              <a:rPr lang="es-ES_tradnl" altLang="es-MX" sz="1800" b="1" i="1" dirty="0">
                <a:latin typeface="Calibri" panose="020F0502020204030204" pitchFamily="34" charset="0"/>
              </a:rPr>
              <a:t>el bienestar del trabajador o el de su familia</a:t>
            </a:r>
          </a:p>
          <a:p>
            <a:pPr marL="285750" indent="-285750" algn="just">
              <a:lnSpc>
                <a:spcPct val="80000"/>
              </a:lnSpc>
              <a:buFont typeface="Arial" panose="020B0604020202020204" pitchFamily="34" charset="0"/>
              <a:buChar char="•"/>
            </a:pPr>
            <a:r>
              <a:rPr lang="es-ES_tradnl" altLang="es-MX" sz="1800" b="1" i="1" dirty="0">
                <a:latin typeface="Calibri" panose="020F0502020204030204" pitchFamily="34" charset="0"/>
              </a:rPr>
              <a:t> </a:t>
            </a:r>
            <a:r>
              <a:rPr lang="es-ES_tradnl" altLang="es-MX" sz="1800" b="1" i="1" dirty="0" smtClean="0">
                <a:latin typeface="Calibri" panose="020F0502020204030204" pitchFamily="34" charset="0"/>
              </a:rPr>
              <a:t>Ser </a:t>
            </a:r>
            <a:r>
              <a:rPr lang="es-ES_tradnl" altLang="es-MX" sz="1800" b="1" i="1" dirty="0">
                <a:latin typeface="Calibri" panose="020F0502020204030204" pitchFamily="34" charset="0"/>
              </a:rPr>
              <a:t>no remunerativo, es decir, no debe de entregarse en función </a:t>
            </a:r>
            <a:r>
              <a:rPr lang="es-ES_tradnl" altLang="es-MX" sz="1800" b="1" i="1" dirty="0" smtClean="0">
                <a:latin typeface="Calibri" panose="020F0502020204030204" pitchFamily="34" charset="0"/>
              </a:rPr>
              <a:t>del </a:t>
            </a:r>
            <a:r>
              <a:rPr lang="es-ES_tradnl" altLang="es-MX" sz="1800" b="1" i="1" dirty="0">
                <a:latin typeface="Calibri" panose="020F0502020204030204" pitchFamily="34" charset="0"/>
              </a:rPr>
              <a:t>trabajo, sino como una prestación que persiga los fines</a:t>
            </a:r>
            <a:endParaRPr lang="es-MX" sz="18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25531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Autofit/>
          </a:bodyPr>
          <a:lstStyle/>
          <a:p>
            <a:pPr algn="just"/>
            <a:r>
              <a:rPr lang="es-ES_tradnl" altLang="es-MX" sz="2000" b="1" i="1" dirty="0">
                <a:latin typeface="Calibri" panose="020F0502020204030204" pitchFamily="34" charset="0"/>
              </a:rPr>
              <a:t>A continuación se enlistan algunas prestaciones que por analogía se consideran de Previsión Social.</a:t>
            </a:r>
          </a:p>
          <a:p>
            <a:pPr algn="just"/>
            <a:endParaRPr lang="es-MX"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Ayuda por nacimiento.</a:t>
            </a:r>
          </a:p>
          <a:p>
            <a:pPr algn="just"/>
            <a:r>
              <a:rPr lang="es-ES_tradnl" altLang="es-MX" sz="1800" b="1" i="1" dirty="0" smtClean="0">
                <a:latin typeface="Calibri" panose="020F0502020204030204" pitchFamily="34" charset="0"/>
              </a:rPr>
              <a:t>     </a:t>
            </a:r>
            <a:r>
              <a:rPr lang="es-ES_tradnl" altLang="es-MX" sz="1800" b="1" i="1" dirty="0">
                <a:latin typeface="Calibri" panose="020F0502020204030204" pitchFamily="34" charset="0"/>
              </a:rPr>
              <a:t>Se establece una cantidad fija en dinero o una canasta de bienes que se entregan al trabajador por el nacimiento de cada uno de sus hijos.</a:t>
            </a:r>
            <a:endParaRPr lang="es-MX" altLang="es-MX" sz="1800" b="1" i="1" dirty="0">
              <a:latin typeface="Calibri" panose="020F0502020204030204" pitchFamily="34" charset="0"/>
            </a:endParaRPr>
          </a:p>
          <a:p>
            <a:pPr algn="just"/>
            <a:endParaRPr lang="es-ES_tradnl"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Ayuda en caso de fallecimiento</a:t>
            </a:r>
          </a:p>
          <a:p>
            <a:pPr algn="just"/>
            <a:r>
              <a:rPr lang="es-ES_tradnl" altLang="es-MX" sz="1800" b="1" i="1" dirty="0" smtClean="0">
                <a:latin typeface="Calibri" panose="020F0502020204030204" pitchFamily="34" charset="0"/>
              </a:rPr>
              <a:t>     </a:t>
            </a:r>
            <a:r>
              <a:rPr lang="es-ES_tradnl" altLang="es-MX" sz="1800" b="1" i="1" dirty="0">
                <a:latin typeface="Calibri" panose="020F0502020204030204" pitchFamily="34" charset="0"/>
              </a:rPr>
              <a:t>Se establece una cantidad en dinero que se entrega al trabajador en caso de fallecimiento de sus padres, esposa o concubina e hijos.</a:t>
            </a:r>
            <a:endParaRPr lang="es-MX" altLang="es-MX" sz="1800" b="1" i="1" dirty="0">
              <a:latin typeface="Calibri" panose="020F0502020204030204" pitchFamily="34" charset="0"/>
            </a:endParaRPr>
          </a:p>
          <a:p>
            <a:pPr algn="just"/>
            <a:endParaRPr lang="es-ES_tradnl" altLang="es-MX" sz="1800" b="1" i="1" dirty="0" smtClean="0">
              <a:latin typeface="Calibri" panose="020F0502020204030204" pitchFamily="34" charset="0"/>
            </a:endParaRPr>
          </a:p>
          <a:p>
            <a:pPr algn="just"/>
            <a:r>
              <a:rPr lang="es-ES_tradnl" altLang="es-MX" sz="1800" b="1" i="1" dirty="0" smtClean="0">
                <a:solidFill>
                  <a:srgbClr val="FF0000"/>
                </a:solidFill>
                <a:latin typeface="Calibri" panose="020F0502020204030204" pitchFamily="34" charset="0"/>
              </a:rPr>
              <a:t>Despensa</a:t>
            </a:r>
            <a:endParaRPr lang="es-ES_tradnl" altLang="es-MX" sz="1800" b="1" i="1" dirty="0">
              <a:solidFill>
                <a:srgbClr val="FF0000"/>
              </a:solidFill>
              <a:latin typeface="Calibri" panose="020F0502020204030204" pitchFamily="34" charset="0"/>
            </a:endParaRPr>
          </a:p>
          <a:p>
            <a:pPr algn="just"/>
            <a:r>
              <a:rPr lang="es-ES_tradnl" altLang="es-MX" sz="1800" b="1" i="1" dirty="0" smtClean="0">
                <a:latin typeface="Calibri" panose="020F0502020204030204" pitchFamily="34" charset="0"/>
              </a:rPr>
              <a:t>      </a:t>
            </a:r>
            <a:r>
              <a:rPr lang="es-ES_tradnl" altLang="es-MX" sz="1800" b="1" i="1" dirty="0">
                <a:latin typeface="Calibri" panose="020F0502020204030204" pitchFamily="34" charset="0"/>
              </a:rPr>
              <a:t>Es la selección de una serie de productos, fundamentalmente de los llamados básicos o de primera necesidad como aceite, arroz, </a:t>
            </a:r>
            <a:r>
              <a:rPr lang="es-ES_tradnl" altLang="es-MX" sz="1800" b="1" i="1" dirty="0" smtClean="0">
                <a:latin typeface="Calibri" panose="020F0502020204030204" pitchFamily="34" charset="0"/>
              </a:rPr>
              <a:t>sardinas, </a:t>
            </a:r>
            <a:r>
              <a:rPr lang="es-ES_tradnl" altLang="es-MX" sz="1800" b="1" i="1" dirty="0">
                <a:latin typeface="Calibri" panose="020F0502020204030204" pitchFamily="34" charset="0"/>
              </a:rPr>
              <a:t>azúcar, frijoles, galletas, jabón, </a:t>
            </a:r>
            <a:r>
              <a:rPr lang="es-ES_tradnl" altLang="es-MX" sz="1800" b="1" i="1" dirty="0" smtClean="0">
                <a:latin typeface="Calibri" panose="020F0502020204030204" pitchFamily="34" charset="0"/>
              </a:rPr>
              <a:t>sal, huevo, tortillas, etc.</a:t>
            </a:r>
            <a:endParaRPr lang="es-MX" sz="18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6576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734096" y="850007"/>
            <a:ext cx="11191740" cy="5434884"/>
          </a:xfrm>
        </p:spPr>
        <p:txBody>
          <a:bodyPr>
            <a:normAutofit/>
          </a:bodyPr>
          <a:lstStyle/>
          <a:p>
            <a:pPr algn="l"/>
            <a:endParaRPr lang="es-ES_tradnl" altLang="es-MX" sz="2000" b="1" dirty="0" smtClean="0">
              <a:effectLst/>
              <a:latin typeface="Calibri" panose="020F0502020204030204" pitchFamily="34" charset="0"/>
            </a:endParaRPr>
          </a:p>
          <a:p>
            <a:pPr algn="l"/>
            <a:r>
              <a:rPr lang="es-ES_tradnl" altLang="es-MX" sz="2000" b="1" dirty="0" smtClean="0">
                <a:effectLst/>
                <a:latin typeface="Calibri" panose="020F0502020204030204" pitchFamily="34" charset="0"/>
              </a:rPr>
              <a:t>IMPUESTO SOBRE PRODUCTOS DEL TRABAJO, RETENCION POR LOS PATRONES DEL.</a:t>
            </a:r>
            <a:br>
              <a:rPr lang="es-ES_tradnl" altLang="es-MX" sz="2000" b="1" dirty="0" smtClean="0">
                <a:effectLst/>
                <a:latin typeface="Calibri" panose="020F0502020204030204" pitchFamily="34" charset="0"/>
              </a:rPr>
            </a:br>
            <a:r>
              <a:rPr lang="es-ES_tradnl" altLang="es-MX" sz="2000" b="1" dirty="0" smtClean="0">
                <a:effectLst/>
                <a:latin typeface="Calibri" panose="020F0502020204030204" pitchFamily="34" charset="0"/>
              </a:rPr>
              <a:t/>
            </a:r>
            <a:br>
              <a:rPr lang="es-ES_tradnl" altLang="es-MX" sz="2000" b="1" dirty="0" smtClean="0">
                <a:effectLst/>
                <a:latin typeface="Calibri" panose="020F0502020204030204" pitchFamily="34" charset="0"/>
              </a:rPr>
            </a:br>
            <a:r>
              <a:rPr lang="es-ES_tradnl" altLang="es-MX" sz="2000" b="1" dirty="0" smtClean="0">
                <a:effectLst/>
                <a:latin typeface="Calibri" panose="020F0502020204030204" pitchFamily="34" charset="0"/>
              </a:rPr>
              <a:t/>
            </a:r>
            <a:br>
              <a:rPr lang="es-ES_tradnl" altLang="es-MX" sz="2000" b="1" dirty="0" smtClean="0">
                <a:effectLst/>
                <a:latin typeface="Calibri" panose="020F0502020204030204" pitchFamily="34" charset="0"/>
              </a:rPr>
            </a:br>
            <a:r>
              <a:rPr lang="es-ES_tradnl" altLang="es-MX" sz="2000" b="1" dirty="0" smtClean="0">
                <a:effectLst/>
                <a:latin typeface="Calibri" panose="020F0502020204030204" pitchFamily="34" charset="0"/>
              </a:rPr>
              <a:t>          </a:t>
            </a:r>
            <a:br>
              <a:rPr lang="es-ES_tradnl" altLang="es-MX" sz="2000" b="1" dirty="0" smtClean="0">
                <a:effectLst/>
                <a:latin typeface="Calibri" panose="020F0502020204030204" pitchFamily="34" charset="0"/>
              </a:rPr>
            </a:br>
            <a:r>
              <a:rPr lang="es-ES_tradnl" altLang="es-MX" sz="2000" i="1" dirty="0" smtClean="0">
                <a:effectLst/>
                <a:latin typeface="Calibri" panose="020F0502020204030204" pitchFamily="34" charset="0"/>
              </a:rPr>
              <a:t>Es facultad patronal el poder retener de las percepciones obtenidas por el trabajador, la cantidad correspondiente al Impuesto Sobre Productos del Trabajo para entregarla a la autoridad que corresponda, </a:t>
            </a:r>
            <a:r>
              <a:rPr lang="es-ES_tradnl" altLang="es-MX" sz="2000" b="1" i="1" dirty="0" smtClean="0">
                <a:solidFill>
                  <a:srgbClr val="FF0000"/>
                </a:solidFill>
                <a:effectLst/>
                <a:latin typeface="Calibri" panose="020F0502020204030204" pitchFamily="34" charset="0"/>
              </a:rPr>
              <a:t>salvo que el patrón haya pactado erogar por su cuenta tal carga fiscal</a:t>
            </a:r>
            <a:r>
              <a:rPr lang="es-ES_tradnl" altLang="es-MX" sz="2000" i="1" dirty="0" smtClean="0">
                <a:effectLst/>
                <a:latin typeface="Calibri" panose="020F0502020204030204" pitchFamily="34" charset="0"/>
              </a:rPr>
              <a:t>.</a:t>
            </a:r>
            <a:br>
              <a:rPr lang="es-ES_tradnl" altLang="es-MX" sz="2000" i="1" dirty="0" smtClean="0">
                <a:effectLst/>
                <a:latin typeface="Calibri" panose="020F0502020204030204" pitchFamily="34" charset="0"/>
              </a:rPr>
            </a:br>
            <a:r>
              <a:rPr lang="es-ES_tradnl" altLang="es-MX" sz="2000" dirty="0" smtClean="0">
                <a:effectLst/>
                <a:latin typeface="Calibri" panose="020F0502020204030204" pitchFamily="34" charset="0"/>
              </a:rPr>
              <a:t/>
            </a:r>
            <a:br>
              <a:rPr lang="es-ES_tradnl" altLang="es-MX" sz="2000" dirty="0" smtClean="0">
                <a:effectLst/>
                <a:latin typeface="Calibri" panose="020F0502020204030204" pitchFamily="34" charset="0"/>
              </a:rPr>
            </a:br>
            <a:r>
              <a:rPr lang="es-ES_tradnl" altLang="es-MX" sz="2000" dirty="0" smtClean="0">
                <a:effectLst/>
                <a:latin typeface="Calibri" panose="020F0502020204030204" pitchFamily="34" charset="0"/>
              </a:rPr>
              <a:t/>
            </a:r>
            <a:br>
              <a:rPr lang="es-ES_tradnl" altLang="es-MX" sz="2000" dirty="0" smtClean="0">
                <a:effectLst/>
                <a:latin typeface="Calibri" panose="020F0502020204030204" pitchFamily="34" charset="0"/>
              </a:rPr>
            </a:br>
            <a:r>
              <a:rPr lang="es-ES_tradnl" altLang="es-MX" sz="1600" b="1" dirty="0" smtClean="0">
                <a:effectLst/>
                <a:latin typeface="Calibri" panose="020F0502020204030204" pitchFamily="34" charset="0"/>
              </a:rPr>
              <a:t>A.D. 1150/80   -   26 de Noviembre de 1980.</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A.D. 778/78     -   30 de Junio de 1980.</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A.D. 7287/79   -   05 de Junio de 1980.</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A.D. 5356/79   -   25 de Octubre de 1980.</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A.D. 4640/79   -   15 de Octubre de 1979.</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Tesis Relacionada: </a:t>
            </a:r>
            <a:br>
              <a:rPr lang="es-ES_tradnl" altLang="es-MX" sz="1600" b="1" dirty="0" smtClean="0">
                <a:effectLst/>
                <a:latin typeface="Calibri" panose="020F0502020204030204" pitchFamily="34" charset="0"/>
              </a:rPr>
            </a:br>
            <a:r>
              <a:rPr lang="es-ES_tradnl" altLang="es-MX" sz="1600" b="1" dirty="0" smtClean="0">
                <a:effectLst/>
                <a:latin typeface="Calibri" panose="020F0502020204030204" pitchFamily="34" charset="0"/>
              </a:rPr>
              <a:t>A.D. 1685/79   -   22 de Agosto de 1979.</a:t>
            </a:r>
            <a:endParaRPr lang="es-MX" sz="16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135272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cap="none" dirty="0" smtClean="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Ayuda para arrendamiento de casa habitación</a:t>
            </a:r>
          </a:p>
          <a:p>
            <a:pPr algn="just"/>
            <a:endParaRPr lang="es-MX" altLang="es-MX" sz="1800" b="1" i="1" dirty="0">
              <a:latin typeface="Calibri" panose="020F0502020204030204" pitchFamily="34" charset="0"/>
            </a:endParaRPr>
          </a:p>
          <a:p>
            <a:pPr algn="just"/>
            <a:r>
              <a:rPr lang="es-MX" altLang="es-MX" sz="1800" b="1" i="1" dirty="0">
                <a:latin typeface="Calibri" panose="020F0502020204030204" pitchFamily="34" charset="0"/>
              </a:rPr>
              <a:t>Erogación que realiza el patrón en favor de sus trabajadores para que estos paguen el arrendamiento del inmueble en donde establecen su domicilio particular y con ello puedan elevar su nivel de vida, sin </a:t>
            </a:r>
            <a:r>
              <a:rPr lang="es-MX" altLang="es-MX" sz="1800" b="1" i="1" dirty="0" smtClean="0">
                <a:latin typeface="Calibri" panose="020F0502020204030204" pitchFamily="34" charset="0"/>
              </a:rPr>
              <a:t>detrimento </a:t>
            </a:r>
            <a:r>
              <a:rPr lang="es-MX" altLang="es-MX" sz="1800" b="1" i="1" dirty="0">
                <a:latin typeface="Calibri" panose="020F0502020204030204" pitchFamily="34" charset="0"/>
              </a:rPr>
              <a:t>de sus </a:t>
            </a:r>
            <a:r>
              <a:rPr lang="es-MX" altLang="es-MX" sz="1800" b="1" i="1" dirty="0" smtClean="0">
                <a:latin typeface="Calibri" panose="020F0502020204030204" pitchFamily="34" charset="0"/>
              </a:rPr>
              <a:t>ingresos. </a:t>
            </a:r>
            <a:endParaRPr lang="es-MX" altLang="es-MX" sz="1800" b="1" i="1" dirty="0">
              <a:latin typeface="Calibri" panose="020F0502020204030204" pitchFamily="34" charset="0"/>
            </a:endParaRPr>
          </a:p>
          <a:p>
            <a:pPr algn="just"/>
            <a:endParaRPr lang="es-ES_tradnl"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Ayuda para adquisición de anteojos</a:t>
            </a:r>
          </a:p>
          <a:p>
            <a:pPr algn="just"/>
            <a:endParaRPr lang="es-MX" altLang="es-MX" sz="1800" b="1" i="1" dirty="0">
              <a:latin typeface="Calibri" panose="020F0502020204030204" pitchFamily="34" charset="0"/>
            </a:endParaRPr>
          </a:p>
          <a:p>
            <a:pPr algn="just"/>
            <a:r>
              <a:rPr lang="es-ES_tradnl" altLang="es-MX" sz="1800" b="1" i="1" dirty="0">
                <a:latin typeface="Calibri" panose="020F0502020204030204" pitchFamily="34" charset="0"/>
              </a:rPr>
              <a:t>      </a:t>
            </a:r>
            <a:r>
              <a:rPr lang="es-MX" altLang="es-MX" sz="1800" b="1" i="1" dirty="0">
                <a:latin typeface="Calibri" panose="020F0502020204030204" pitchFamily="34" charset="0"/>
              </a:rPr>
              <a:t>Apoyo otorgado por el patrón a sus trabajadores para atender la necesidad inmediata de obtener anteojos y/o demás </a:t>
            </a:r>
            <a:r>
              <a:rPr lang="es-MX" altLang="es-MX" sz="1800" b="1" i="1" dirty="0" smtClean="0">
                <a:latin typeface="Calibri" panose="020F0502020204030204" pitchFamily="34" charset="0"/>
              </a:rPr>
              <a:t>prótesis </a:t>
            </a:r>
            <a:r>
              <a:rPr lang="es-MX" altLang="es-MX" sz="1800" b="1" i="1" dirty="0">
                <a:latin typeface="Calibri" panose="020F0502020204030204" pitchFamily="34" charset="0"/>
              </a:rPr>
              <a:t>oculares, y </a:t>
            </a:r>
            <a:r>
              <a:rPr lang="es-MX" altLang="es-MX" sz="1800" b="1" i="1" dirty="0" smtClean="0">
                <a:latin typeface="Calibri" panose="020F0502020204030204" pitchFamily="34" charset="0"/>
              </a:rPr>
              <a:t>así </a:t>
            </a:r>
            <a:r>
              <a:rPr lang="es-MX" altLang="es-MX" sz="1800" b="1" i="1" dirty="0">
                <a:latin typeface="Calibri" panose="020F0502020204030204" pitchFamily="34" charset="0"/>
              </a:rPr>
              <a:t>mejorar su calidad de vida.</a:t>
            </a:r>
          </a:p>
          <a:p>
            <a:pPr algn="just"/>
            <a:endParaRPr lang="es-ES_tradnl"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Ayuda para útiles escolares</a:t>
            </a:r>
          </a:p>
          <a:p>
            <a:pPr algn="just"/>
            <a:endParaRPr lang="es-MX" altLang="es-MX" sz="1800" b="1" i="1" dirty="0">
              <a:latin typeface="Calibri" panose="020F0502020204030204" pitchFamily="34" charset="0"/>
            </a:endParaRPr>
          </a:p>
          <a:p>
            <a:pPr algn="just"/>
            <a:r>
              <a:rPr lang="es-ES_tradnl" altLang="es-MX" sz="1800" b="1" i="1" dirty="0">
                <a:latin typeface="Calibri" panose="020F0502020204030204" pitchFamily="34" charset="0"/>
              </a:rPr>
              <a:t>     Apoyo económico y/o en especie que el patrón entrega a sus colaboradores para soportar el impacto económico que trae consigo el inicio del ciclo escolar</a:t>
            </a:r>
            <a:endParaRPr lang="es-MX" sz="18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59315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1800" cap="none" dirty="0" smtClean="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Dote matrimonial</a:t>
            </a:r>
          </a:p>
          <a:p>
            <a:pPr algn="just"/>
            <a:endParaRPr lang="es-MX" altLang="es-MX" sz="1800" b="1" i="1" dirty="0">
              <a:latin typeface="Calibri" panose="020F0502020204030204" pitchFamily="34" charset="0"/>
            </a:endParaRPr>
          </a:p>
          <a:p>
            <a:pPr algn="just"/>
            <a:r>
              <a:rPr lang="es-ES_tradnl" altLang="es-MX" sz="1800" b="1" i="1" dirty="0">
                <a:latin typeface="Calibri" panose="020F0502020204030204" pitchFamily="34" charset="0"/>
              </a:rPr>
              <a:t>     Es la entrega de una cantidad o de una serie de bienes, previamente </a:t>
            </a:r>
            <a:r>
              <a:rPr lang="es-ES_tradnl" altLang="es-MX" sz="1800" b="1" i="1" dirty="0" smtClean="0">
                <a:latin typeface="Calibri" panose="020F0502020204030204" pitchFamily="34" charset="0"/>
              </a:rPr>
              <a:t>establecidos, </a:t>
            </a:r>
            <a:r>
              <a:rPr lang="es-ES_tradnl" altLang="es-MX" sz="1800" b="1" i="1" dirty="0">
                <a:latin typeface="Calibri" panose="020F0502020204030204" pitchFamily="34" charset="0"/>
              </a:rPr>
              <a:t>para ayudar al trabajador que se casa, con los gastos inherentes a la iniciación de una familia.</a:t>
            </a:r>
            <a:endParaRPr lang="es-MX" altLang="es-MX" sz="1800" b="1" i="1" dirty="0">
              <a:latin typeface="Calibri" panose="020F0502020204030204" pitchFamily="34" charset="0"/>
            </a:endParaRPr>
          </a:p>
          <a:p>
            <a:pPr algn="just"/>
            <a:endParaRPr lang="es-ES_tradnl"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Seguro de Vida</a:t>
            </a:r>
          </a:p>
          <a:p>
            <a:pPr algn="just"/>
            <a:endParaRPr lang="es-MX" altLang="es-MX" sz="1800" b="1" i="1" dirty="0">
              <a:latin typeface="Calibri" panose="020F0502020204030204" pitchFamily="34" charset="0"/>
            </a:endParaRPr>
          </a:p>
          <a:p>
            <a:pPr algn="just"/>
            <a:r>
              <a:rPr lang="es-ES_tradnl" altLang="es-MX" sz="1800" b="1" i="1" dirty="0">
                <a:latin typeface="Calibri" panose="020F0502020204030204" pitchFamily="34" charset="0"/>
              </a:rPr>
              <a:t>      Es el otorgamiento de una póliza de vida a todos los trabajadores, para que en caso de fallecimiento de estos, se proteja el bienestar económico de los familiares.</a:t>
            </a:r>
            <a:endParaRPr lang="es-MX" altLang="es-MX" sz="1800" b="1" i="1" dirty="0">
              <a:latin typeface="Calibri" panose="020F0502020204030204" pitchFamily="34" charset="0"/>
            </a:endParaRPr>
          </a:p>
          <a:p>
            <a:pPr algn="just"/>
            <a:endParaRPr lang="es-ES_tradnl" altLang="es-MX" sz="1800" b="1" i="1" dirty="0">
              <a:latin typeface="Calibri" panose="020F0502020204030204" pitchFamily="34" charset="0"/>
            </a:endParaRPr>
          </a:p>
          <a:p>
            <a:pPr algn="just"/>
            <a:r>
              <a:rPr lang="es-ES_tradnl" altLang="es-MX" sz="1800" b="1" i="1" dirty="0">
                <a:solidFill>
                  <a:srgbClr val="FF0000"/>
                </a:solidFill>
                <a:latin typeface="Calibri" panose="020F0502020204030204" pitchFamily="34" charset="0"/>
              </a:rPr>
              <a:t>Vales de Despensa</a:t>
            </a:r>
          </a:p>
          <a:p>
            <a:pPr algn="just"/>
            <a:endParaRPr lang="es-MX" altLang="es-MX" sz="1800" b="1" i="1" dirty="0">
              <a:latin typeface="Calibri" panose="020F0502020204030204" pitchFamily="34" charset="0"/>
            </a:endParaRPr>
          </a:p>
          <a:p>
            <a:pPr algn="just"/>
            <a:r>
              <a:rPr lang="es-ES_tradnl" altLang="es-MX" sz="1800" b="1" i="1" dirty="0">
                <a:latin typeface="Calibri" panose="020F0502020204030204" pitchFamily="34" charset="0"/>
              </a:rPr>
              <a:t>     Muchas empresas utilizan esta prestación, que consiste en entregar en vales (Monedero Electrónico) un porcentaje del sueldo de los trabajadores o una cantidad fija mensual, para ser canjeados por bienes de </a:t>
            </a:r>
            <a:r>
              <a:rPr lang="es-ES_tradnl" altLang="es-MX" sz="1800" b="1" i="1" dirty="0" smtClean="0">
                <a:latin typeface="Calibri" panose="020F0502020204030204" pitchFamily="34" charset="0"/>
              </a:rPr>
              <a:t>consumo </a:t>
            </a:r>
            <a:r>
              <a:rPr lang="es-ES_tradnl" altLang="es-MX" sz="1800" b="1" i="1" dirty="0">
                <a:latin typeface="Calibri" panose="020F0502020204030204" pitchFamily="34" charset="0"/>
              </a:rPr>
              <a:t>( víveres ).</a:t>
            </a:r>
            <a:endParaRPr lang="es-MX" altLang="es-MX" sz="1800" b="1" i="1" dirty="0">
              <a:latin typeface="Calibri" panose="020F0502020204030204" pitchFamily="34" charset="0"/>
            </a:endParaRPr>
          </a:p>
          <a:p>
            <a:pPr algn="just"/>
            <a:endParaRPr lang="es-MX" sz="1800"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8161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ES" altLang="es-MX" sz="2000" b="1" i="1" dirty="0" smtClean="0">
              <a:latin typeface="Calibri" panose="020F0502020204030204" pitchFamily="34" charset="0"/>
            </a:endParaRPr>
          </a:p>
          <a:p>
            <a:pPr algn="just"/>
            <a:r>
              <a:rPr lang="es-ES" altLang="es-MX" sz="2000" b="1" i="1" dirty="0" smtClean="0">
                <a:latin typeface="Calibri" panose="020F0502020204030204" pitchFamily="34" charset="0"/>
              </a:rPr>
              <a:t>AYUDA </a:t>
            </a:r>
            <a:r>
              <a:rPr lang="es-ES" altLang="es-MX" sz="2000" b="1" i="1" dirty="0">
                <a:latin typeface="Calibri" panose="020F0502020204030204" pitchFamily="34" charset="0"/>
              </a:rPr>
              <a:t>PARA GASTOS DE MATRIMONIO Y TRASPASOS DE </a:t>
            </a:r>
            <a:r>
              <a:rPr lang="es-ES" altLang="es-MX" sz="2000" b="1" i="1" dirty="0" smtClean="0">
                <a:latin typeface="Calibri" panose="020F0502020204030204" pitchFamily="34" charset="0"/>
              </a:rPr>
              <a:t>RECURSOS</a:t>
            </a:r>
          </a:p>
          <a:p>
            <a:pPr algn="just"/>
            <a:endParaRPr lang="es-ES" sz="2000" b="1" i="1" cap="none" dirty="0">
              <a:latin typeface="Calibri" panose="020F0502020204030204" pitchFamily="34" charset="0"/>
            </a:endParaRPr>
          </a:p>
          <a:p>
            <a:pPr algn="just">
              <a:defRPr/>
            </a:pPr>
            <a:r>
              <a:rPr lang="es-ES" sz="2000" b="1" i="1" dirty="0">
                <a:latin typeface="Calibri" panose="020F0502020204030204" pitchFamily="34" charset="0"/>
                <a:cs typeface="Arial" panose="020B0604020202020204" pitchFamily="34" charset="0"/>
              </a:rPr>
              <a:t>Art. 165 de la LSS.</a:t>
            </a:r>
          </a:p>
          <a:p>
            <a:pPr algn="just"/>
            <a:r>
              <a:rPr lang="es-MX" sz="2000" b="1" i="1" dirty="0"/>
              <a:t>El asegurado tiene derecho a retirar, </a:t>
            </a:r>
            <a:r>
              <a:rPr lang="es-MX" sz="2000" b="1" i="1" dirty="0">
                <a:solidFill>
                  <a:srgbClr val="FF0000"/>
                </a:solidFill>
              </a:rPr>
              <a:t>como ayuda para gastos de matrimonio</a:t>
            </a:r>
            <a:r>
              <a:rPr lang="es-MX" sz="2000" b="1" i="1" dirty="0"/>
              <a:t>, </a:t>
            </a:r>
            <a:r>
              <a:rPr lang="es-MX" sz="2000" b="1" i="1" dirty="0" smtClean="0"/>
              <a:t>una cantidad </a:t>
            </a:r>
            <a:r>
              <a:rPr lang="es-MX" sz="2000" b="1" i="1" dirty="0"/>
              <a:t>equivalente a treinta Unidades de Medida y Actualización, proveniente de la cuota social </a:t>
            </a:r>
            <a:r>
              <a:rPr lang="es-MX" sz="2000" b="1" i="1" dirty="0" smtClean="0"/>
              <a:t>que aporte </a:t>
            </a:r>
            <a:r>
              <a:rPr lang="es-MX" sz="2000" b="1" i="1" dirty="0"/>
              <a:t>el Estado en los términos de la fracción IV del artículo 168 de esta Ley para los trabajadores </a:t>
            </a:r>
            <a:r>
              <a:rPr lang="es-MX" sz="2000" b="1" i="1" dirty="0" smtClean="0"/>
              <a:t>que reciban </a:t>
            </a:r>
            <a:r>
              <a:rPr lang="es-MX" sz="2000" b="1" i="1" dirty="0"/>
              <a:t>ésta, y con las aportaciones patronales a la Subcuenta de Retiro, Cesantía en Edad Avanzada </a:t>
            </a:r>
            <a:r>
              <a:rPr lang="es-MX" sz="2000" b="1" i="1" dirty="0" smtClean="0"/>
              <a:t>y Vejez </a:t>
            </a:r>
            <a:r>
              <a:rPr lang="es-MX" sz="2000" b="1" i="1" dirty="0"/>
              <a:t>para los trabajadores que no reciban cuota social en sus cuentas </a:t>
            </a:r>
            <a:r>
              <a:rPr lang="es-MX" sz="2000" b="1" i="1" dirty="0" smtClean="0"/>
              <a:t>individuales</a:t>
            </a:r>
          </a:p>
          <a:p>
            <a:pPr algn="just"/>
            <a:r>
              <a:rPr lang="es-MX" sz="2000" b="1" i="1" dirty="0" smtClean="0">
                <a:latin typeface="Calibri" panose="020F0502020204030204" pitchFamily="34" charset="0"/>
                <a:cs typeface="Arial" panose="020B0604020202020204" pitchFamily="34" charset="0"/>
              </a:rPr>
              <a:t>- 30 x  $89.62 =  $2,688.60</a:t>
            </a:r>
            <a:endParaRPr lang="es-MX" sz="2000" b="1" i="1" dirty="0">
              <a:latin typeface="Calibri" panose="020F0502020204030204" pitchFamily="34" charset="0"/>
              <a:cs typeface="Arial" panose="020B0604020202020204" pitchFamily="34" charset="0"/>
            </a:endParaRPr>
          </a:p>
          <a:p>
            <a:pPr algn="just">
              <a:defRPr/>
            </a:pPr>
            <a:endParaRPr lang="es-ES" sz="2000" b="1" i="1" dirty="0">
              <a:latin typeface="Calibri" panose="020F0502020204030204" pitchFamily="34" charset="0"/>
            </a:endParaRPr>
          </a:p>
          <a:p>
            <a:pPr algn="just">
              <a:defRPr/>
            </a:pPr>
            <a:r>
              <a:rPr lang="es-ES" sz="2000" b="1" i="1" dirty="0">
                <a:latin typeface="Calibri" panose="020F0502020204030204" pitchFamily="34" charset="0"/>
              </a:rPr>
              <a:t>Art. 73 – XXVII LISR</a:t>
            </a:r>
          </a:p>
          <a:p>
            <a:pPr algn="just">
              <a:defRPr/>
            </a:pPr>
            <a:r>
              <a:rPr lang="es-ES" sz="2000" b="1" i="1" dirty="0">
                <a:latin typeface="Calibri" panose="020F0502020204030204" pitchFamily="34" charset="0"/>
              </a:rPr>
              <a:t>Los retiros efectuados de la subcuenta de retiro, cesantía en edad avanzada y vejez de la cuenta individual abierta en los términos de la Ley del Seguro Social, por concepto de ayuda para gastos de matrimonio y por desempleo.</a:t>
            </a:r>
          </a:p>
          <a:p>
            <a:pPr algn="just"/>
            <a:endParaRPr lang="es-MX" sz="2000" b="1" i="1" cap="none" dirty="0">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98870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r>
              <a:rPr lang="es-MX" sz="2000" b="1" i="1" dirty="0" smtClean="0"/>
              <a:t>PREVISION SOCIAL ANUAL – Limitaciones </a:t>
            </a:r>
          </a:p>
          <a:p>
            <a:pPr algn="just"/>
            <a:endParaRPr lang="es-MX" sz="2000" b="1" i="1" dirty="0"/>
          </a:p>
          <a:p>
            <a:pPr algn="just"/>
            <a:r>
              <a:rPr lang="es-MX" sz="2000" b="1" i="1" dirty="0" smtClean="0"/>
              <a:t>La </a:t>
            </a:r>
            <a:r>
              <a:rPr lang="es-MX" sz="2000" b="1" i="1" dirty="0"/>
              <a:t>exención aplicable a los ingresos obtenidos por concepto de prestaciones de previsión social se limitará cuando la suma de los ingresos por la prestación de servicios personales subordinados o aquellos que reciban, por parte de las sociedades cooperativas, los socios o miembros de las mismas y el monto de la exención exceda de una cantidad equivalente a siete veces el salario mínimo general del área geográfica del contribuyente, elevado al año; cuando dicha suma exceda de la cantidad citada, solamente se considerará como ingreso no sujeto al pago del impuesto un monto hasta de un salario mínimo general del área geográfica del contribuyente, elevado al año. Esta limitación en ningún caso deberá dar como resultado que la suma de los ingresos por la prestación de servicios personales subordinados o aquellos que reciban, por parte de las sociedades cooperativas, los socios o miembros de las mismas y el importe de la exención, sea inferior a siete veces el salario mínimo general del área geográfica del contribuyente, elevado al año. </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595097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423572" y="618185"/>
            <a:ext cx="11616743" cy="270455"/>
          </a:xfrm>
        </p:spPr>
        <p:txBody>
          <a:bodyPr>
            <a:normAutofit fontScale="77500" lnSpcReduction="20000"/>
          </a:bodyPr>
          <a:lstStyle/>
          <a:p>
            <a:pPr algn="just"/>
            <a:r>
              <a:rPr lang="es-MX" sz="2000" b="1" i="1" cap="none" dirty="0" smtClean="0">
                <a:solidFill>
                  <a:schemeClr val="tx1"/>
                </a:solidFill>
                <a:latin typeface="Calibri" panose="020F0502020204030204" pitchFamily="34" charset="0"/>
              </a:rPr>
              <a:t>CALCULO DE LA PREVISION EXENTA ANUAL</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pic>
        <p:nvPicPr>
          <p:cNvPr id="6" name="Imagen 5"/>
          <p:cNvPicPr>
            <a:picLocks noChangeAspect="1"/>
          </p:cNvPicPr>
          <p:nvPr/>
        </p:nvPicPr>
        <p:blipFill>
          <a:blip r:embed="rId2"/>
          <a:stretch>
            <a:fillRect/>
          </a:stretch>
        </p:blipFill>
        <p:spPr>
          <a:xfrm>
            <a:off x="1429555" y="1171978"/>
            <a:ext cx="9259910" cy="5228822"/>
          </a:xfrm>
          <a:prstGeom prst="rect">
            <a:avLst/>
          </a:prstGeom>
        </p:spPr>
      </p:pic>
    </p:spTree>
    <p:extLst>
      <p:ext uri="{BB962C8B-B14F-4D97-AF65-F5344CB8AC3E}">
        <p14:creationId xmlns:p14="http://schemas.microsoft.com/office/powerpoint/2010/main" val="1159173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862885" y="1646625"/>
            <a:ext cx="10393250" cy="4676902"/>
          </a:xfrm>
          <a:prstGeom prst="rect">
            <a:avLst/>
          </a:prstGeom>
        </p:spPr>
      </p:pic>
      <p:sp>
        <p:nvSpPr>
          <p:cNvPr id="3" name="Subtítulo 2"/>
          <p:cNvSpPr>
            <a:spLocks noGrp="1"/>
          </p:cNvSpPr>
          <p:nvPr>
            <p:ph type="subTitle" idx="1"/>
          </p:nvPr>
        </p:nvSpPr>
        <p:spPr>
          <a:xfrm>
            <a:off x="283335" y="734097"/>
            <a:ext cx="11616743" cy="631063"/>
          </a:xfrm>
        </p:spPr>
        <p:txBody>
          <a:bodyPr>
            <a:normAutofit lnSpcReduction="10000"/>
          </a:bodyPr>
          <a:lstStyle/>
          <a:p>
            <a:pPr algn="just"/>
            <a:r>
              <a:rPr lang="es-MX" sz="1600" b="1" i="1" cap="none" dirty="0" smtClean="0">
                <a:solidFill>
                  <a:schemeClr val="tx1"/>
                </a:solidFill>
                <a:latin typeface="Calibri" panose="020F0502020204030204" pitchFamily="34" charset="0"/>
              </a:rPr>
              <a:t>Trabajador Caso 3 – Salario Diario $ 605.00</a:t>
            </a:r>
          </a:p>
          <a:p>
            <a:pPr algn="just"/>
            <a:r>
              <a:rPr lang="es-MX" sz="1600" b="1" i="1" dirty="0" smtClean="0">
                <a:latin typeface="Calibri" panose="020F0502020204030204" pitchFamily="34" charset="0"/>
              </a:rPr>
              <a:t>Aguinaldo por 30 días y Prima Vacacional por 5 </a:t>
            </a:r>
            <a:r>
              <a:rPr lang="es-MX" sz="1600" b="1" i="1" dirty="0" err="1" smtClean="0">
                <a:latin typeface="Calibri" panose="020F0502020204030204" pitchFamily="34" charset="0"/>
              </a:rPr>
              <a:t>dias</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6692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pic>
        <p:nvPicPr>
          <p:cNvPr id="5" name="Imagen 4"/>
          <p:cNvPicPr>
            <a:picLocks noChangeAspect="1"/>
          </p:cNvPicPr>
          <p:nvPr/>
        </p:nvPicPr>
        <p:blipFill>
          <a:blip r:embed="rId2"/>
          <a:stretch>
            <a:fillRect/>
          </a:stretch>
        </p:blipFill>
        <p:spPr>
          <a:xfrm>
            <a:off x="1751012" y="1403799"/>
            <a:ext cx="9015725" cy="4893970"/>
          </a:xfrm>
          <a:prstGeom prst="rect">
            <a:avLst/>
          </a:prstGeom>
        </p:spPr>
      </p:pic>
      <p:sp>
        <p:nvSpPr>
          <p:cNvPr id="3" name="Subtítulo 2"/>
          <p:cNvSpPr>
            <a:spLocks noGrp="1"/>
          </p:cNvSpPr>
          <p:nvPr>
            <p:ph type="subTitle" idx="1"/>
          </p:nvPr>
        </p:nvSpPr>
        <p:spPr>
          <a:xfrm>
            <a:off x="309093" y="850007"/>
            <a:ext cx="11616743" cy="321970"/>
          </a:xfrm>
        </p:spPr>
        <p:txBody>
          <a:bodyPr>
            <a:normAutofit/>
          </a:bodyPr>
          <a:lstStyle/>
          <a:p>
            <a:pPr algn="just"/>
            <a:r>
              <a:rPr lang="es-MX" sz="1600" b="1" i="1" cap="none" dirty="0" smtClean="0">
                <a:solidFill>
                  <a:schemeClr val="tx1"/>
                </a:solidFill>
                <a:latin typeface="Calibri" panose="020F0502020204030204" pitchFamily="34" charset="0"/>
              </a:rPr>
              <a:t>Trabajador con Previsión Social limitada en su exención, Caso 3.</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825943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endParaRPr lang="es-MX" sz="2000" b="1" i="1" dirty="0"/>
          </a:p>
          <a:p>
            <a:pPr algn="just"/>
            <a:endParaRPr lang="es-MX" sz="2000" b="1" i="1" dirty="0" smtClean="0"/>
          </a:p>
          <a:p>
            <a:pPr algn="just"/>
            <a:r>
              <a:rPr lang="es-MX" b="1" i="1" dirty="0" smtClean="0">
                <a:solidFill>
                  <a:srgbClr val="FF0000"/>
                </a:solidFill>
              </a:rPr>
              <a:t>La otra previsión social que no se encuentra limitada su exención</a:t>
            </a:r>
          </a:p>
          <a:p>
            <a:pPr algn="just"/>
            <a:endParaRPr lang="es-MX" b="1" i="1" dirty="0">
              <a:solidFill>
                <a:srgbClr val="FF0000"/>
              </a:solidFill>
            </a:endParaRPr>
          </a:p>
          <a:p>
            <a:pPr algn="just"/>
            <a:r>
              <a:rPr lang="es-MX" sz="2000" b="1" i="1" dirty="0" smtClean="0"/>
              <a:t>Lo </a:t>
            </a:r>
            <a:r>
              <a:rPr lang="es-MX" sz="2000" b="1" i="1" dirty="0"/>
              <a:t>dispuesto en el párrafo anterior, no será aplicable tratándose de jubilaciones, pensiones, haberes de retiro, pensiones vitalicias, indemnizaciones por riesgos de trabajo o enfermedades, que se concedan de acuerdo con las leyes, contratos colectivos de trabajo o contratos ley, reembolsos de gastos médicos, dentales, hospitalarios y de funeral, concedidos de manera general de acuerdo con las leyes o contratos de trabajo, seguros de gastos médicos, seguros de vida y fondos de ahorro, siempre que se reúnan los requisitos establecidos en las fracciones XI y XXI del artículo 27 de esta Ley, aun cuando quien otorgue dichas prestaciones de previsión social no sea contribuyente del impuesto establecido en esta Ley. </a:t>
            </a:r>
            <a:endParaRPr lang="es-MX" sz="2000" b="1" i="1" dirty="0" smtClean="0"/>
          </a:p>
          <a:p>
            <a:pPr algn="just"/>
            <a:endParaRPr lang="es-MX" sz="2000" b="1" i="1" cap="none" dirty="0">
              <a:solidFill>
                <a:schemeClr val="tx1"/>
              </a:solidFill>
              <a:latin typeface="Calibri" panose="020F0502020204030204" pitchFamily="34" charset="0"/>
            </a:endParaRPr>
          </a:p>
          <a:p>
            <a:pPr algn="r"/>
            <a:r>
              <a:rPr lang="es-MX" sz="1600" b="1" i="1" dirty="0" smtClean="0">
                <a:latin typeface="Calibri" panose="020F0502020204030204" pitchFamily="34" charset="0"/>
              </a:rPr>
              <a:t>Último párrafo del artículo 93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559138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endParaRPr lang="es-MX" sz="2000" b="1" i="1" dirty="0"/>
          </a:p>
          <a:p>
            <a:pPr algn="just"/>
            <a:r>
              <a:rPr lang="es-MX" sz="2000" b="1" i="1" dirty="0" smtClean="0"/>
              <a:t>XIII</a:t>
            </a:r>
            <a:r>
              <a:rPr lang="es-MX" sz="2000" b="1" i="1" dirty="0"/>
              <a:t>. Los que obtengan las personas que han estado sujetas a una relación laboral en el momento de su separación, por concepto de primas de antigüedad, retiro e indemnizaciones u otros pagos, así como los obtenidos con cargo a la subcuenta del seguro de retiro o a la subcuenta de retiro, cesantía en edad avanzada y vejez, previstas en la Ley del Seguro Social y los que obtengan los trabajadores al servicio del Estado con cargo a la cuenta individual del sistema de ahorro para el retiro, prevista en la Ley del Instituto de Seguridad y Servicios Sociales de los Trabajadores del Estado, y los que obtengan por concepto del beneficio previsto en la Ley de Pensión Universal, </a:t>
            </a:r>
            <a:r>
              <a:rPr lang="es-MX" sz="2000" b="1" i="1" dirty="0">
                <a:solidFill>
                  <a:srgbClr val="FF0000"/>
                </a:solidFill>
              </a:rPr>
              <a:t>hasta por el equivalente a noventa veces el salario mínimo general del área geográfica del contribuyente por cada año de servicio </a:t>
            </a:r>
            <a:r>
              <a:rPr lang="es-MX" sz="2000" b="1" i="1" dirty="0"/>
              <a:t>o de contribución en el caso de la subcuenta del seguro de retiro, de la subcuenta de retiro, cesantía en edad avanzada y vejez o de la cuenta individual del sistema de ahorro para el retiro. Los años de servicio serán los que se hubieran considerado para el cálculo de los conceptos mencionados. </a:t>
            </a:r>
            <a:r>
              <a:rPr lang="es-MX" sz="2000" b="1" i="1" dirty="0">
                <a:solidFill>
                  <a:srgbClr val="FF0000"/>
                </a:solidFill>
              </a:rPr>
              <a:t>Toda fracción de más de seis meses se considerará un año completo</a:t>
            </a:r>
            <a:r>
              <a:rPr lang="es-MX" sz="2000" b="1" i="1" dirty="0"/>
              <a:t>. Por el excedente se pagará el impuesto en los términos de este Título. </a:t>
            </a:r>
            <a:endParaRPr lang="es-MX" sz="2000" b="1" i="1" dirty="0" smtClean="0"/>
          </a:p>
          <a:p>
            <a:pPr algn="just"/>
            <a:endParaRPr lang="es-MX" sz="2000" b="1" i="1" cap="none" dirty="0">
              <a:solidFill>
                <a:schemeClr val="tx1"/>
              </a:solidFill>
              <a:latin typeface="Calibri" panose="020F0502020204030204" pitchFamily="34" charset="0"/>
            </a:endParaRPr>
          </a:p>
          <a:p>
            <a:pPr algn="just"/>
            <a:r>
              <a:rPr lang="es-MX" sz="2000" b="1" i="1" dirty="0" smtClean="0">
                <a:latin typeface="Calibri" panose="020F0502020204030204" pitchFamily="34" charset="0"/>
              </a:rPr>
              <a:t>Artículo 93 - XIII</a:t>
            </a:r>
            <a:endParaRPr lang="es-MX" sz="20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366525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dirty="0" smtClean="0"/>
          </a:p>
          <a:p>
            <a:pPr algn="just"/>
            <a:endParaRPr lang="es-MX" sz="2000" b="1" i="1" dirty="0" smtClean="0"/>
          </a:p>
          <a:p>
            <a:pPr algn="just"/>
            <a:r>
              <a:rPr lang="es-MX" sz="2000" b="1" i="1" dirty="0" smtClean="0"/>
              <a:t>XIV</a:t>
            </a:r>
            <a:r>
              <a:rPr lang="es-MX" sz="2000" b="1" i="1" dirty="0"/>
              <a:t>. Las gratificaciones que reciban los trabajadores de sus patrones, durante un año de calendario, hasta el equivalente del salario mínimo general del área geográfica del trabajador elevado a 30 días, cuando dichas gratificaciones se otorguen en forma general; así como las primas vacacionales que otorguen los patrones durante el año de calendario a sus trabajadores en forma general y la participación de los trabajadores en las utilidades de las empresas, hasta por el equivalente a 15 días de salario mínimo general del área geográfica del trabajador, por cada uno de los conceptos señalados. Tratándose de primas dominicales hasta por el equivalente de un salario mínimo general del área geográfica del trabajador por cada domingo que se labore</a:t>
            </a:r>
            <a:r>
              <a:rPr lang="es-MX" sz="2000" b="1" i="1" dirty="0" smtClean="0"/>
              <a:t>.</a:t>
            </a:r>
          </a:p>
          <a:p>
            <a:pPr algn="just"/>
            <a:r>
              <a:rPr lang="es-MX" sz="2000" b="1" i="1" dirty="0" smtClean="0"/>
              <a:t> </a:t>
            </a:r>
            <a:endParaRPr lang="es-MX" sz="2000" b="1" i="1" dirty="0"/>
          </a:p>
          <a:p>
            <a:pPr algn="just"/>
            <a:r>
              <a:rPr lang="es-MX" sz="2000" b="1" i="1" dirty="0"/>
              <a:t>XV. Por el excedente de los ingresos a que se refiere la fracción anterior se pagará el impuesto en los términos de este </a:t>
            </a:r>
            <a:r>
              <a:rPr lang="es-MX" sz="2000" b="1" i="1" dirty="0" smtClean="0"/>
              <a:t>Título</a:t>
            </a:r>
            <a:r>
              <a:rPr lang="es-MX" sz="2000" b="1" i="1" dirty="0"/>
              <a:t>. </a:t>
            </a:r>
            <a:endParaRPr lang="es-MX" sz="2000" b="1" i="1" dirty="0" smtClean="0"/>
          </a:p>
          <a:p>
            <a:pPr algn="just"/>
            <a:endParaRPr lang="es-MX" sz="2000" b="1" i="1" cap="none" dirty="0">
              <a:solidFill>
                <a:schemeClr val="tx1"/>
              </a:solidFill>
              <a:latin typeface="Calibri" panose="020F0502020204030204" pitchFamily="34" charset="0"/>
            </a:endParaRPr>
          </a:p>
          <a:p>
            <a:pPr algn="r"/>
            <a:r>
              <a:rPr lang="es-MX" sz="1600" b="1" i="1" dirty="0" smtClean="0">
                <a:latin typeface="Calibri" panose="020F0502020204030204" pitchFamily="34" charset="0"/>
              </a:rPr>
              <a:t>Artículo 93 – XIV y XV LISR</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29406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195943" y="850007"/>
            <a:ext cx="11844372" cy="5434884"/>
          </a:xfrm>
        </p:spPr>
        <p:txBody>
          <a:bodyPr>
            <a:normAutofit/>
          </a:bodyPr>
          <a:lstStyle/>
          <a:p>
            <a:pPr marL="514350" indent="-514350" algn="just">
              <a:buAutoNum type="romanUcPeriod"/>
            </a:pPr>
            <a:r>
              <a:rPr lang="es-MX" sz="2000" b="1" i="1" cap="none" dirty="0" smtClean="0">
                <a:solidFill>
                  <a:schemeClr val="tx1"/>
                </a:solidFill>
                <a:latin typeface="Calibri" panose="020F0502020204030204" pitchFamily="34" charset="0"/>
              </a:rPr>
              <a:t>Se considera remuneración o retribución toda percepción en efectivo o en especie, incluyendo dietas, aguinaldos, gratificaciones, premios, recompensas, bonos, estímulos, comisiones, compensaciones y cualquier otra, con excepción de los apoyos y los gastos sujetos a comprobación que sean propios del desarrollo del trabajo y los gastos de viaje en actividades oficiales.</a:t>
            </a:r>
          </a:p>
          <a:p>
            <a:pPr algn="r"/>
            <a:r>
              <a:rPr lang="es-MX" sz="1700" b="1" i="1" cap="none" dirty="0" smtClean="0">
                <a:solidFill>
                  <a:schemeClr val="tx1"/>
                </a:solidFill>
                <a:latin typeface="Calibri" panose="020F0502020204030204" pitchFamily="34" charset="0"/>
              </a:rPr>
              <a:t>Artículo 127  CPEUM</a:t>
            </a:r>
          </a:p>
          <a:p>
            <a:pPr algn="r"/>
            <a:endParaRPr lang="es-MX" sz="1700" b="1" i="1" cap="none" dirty="0" smtClean="0">
              <a:solidFill>
                <a:schemeClr val="tx1"/>
              </a:solidFill>
              <a:latin typeface="Calibri" panose="020F0502020204030204" pitchFamily="34" charset="0"/>
            </a:endParaRPr>
          </a:p>
          <a:p>
            <a:pPr algn="just">
              <a:spcBef>
                <a:spcPts val="0"/>
              </a:spcBef>
            </a:pPr>
            <a:r>
              <a:rPr lang="es-MX" sz="2000" b="1" i="1" cap="none" dirty="0" smtClean="0">
                <a:solidFill>
                  <a:schemeClr val="tx1"/>
                </a:solidFill>
                <a:latin typeface="Calibri" panose="020F0502020204030204" pitchFamily="34" charset="0"/>
              </a:rPr>
              <a:t>Se considera remuneración o retribución toda percepción en efectivo o en especie, incluyendo dietas, aguinaldos, gratificaciones, premios, recompensas, bonos, estímulos, comisiones, compensaciones y cualquier otra, con excepción de los apoyos y gastos sujetos a comprobación que sean propios del desarrollo del trabajo y los gastos de viaje en actividades oficiales. </a:t>
            </a:r>
          </a:p>
          <a:p>
            <a:pPr algn="just">
              <a:spcBef>
                <a:spcPts val="0"/>
              </a:spcBef>
            </a:pPr>
            <a:endParaRPr lang="es-MX" sz="2000" b="1" i="1" cap="none" dirty="0" smtClean="0">
              <a:solidFill>
                <a:schemeClr val="tx1"/>
              </a:solidFill>
              <a:latin typeface="Calibri" panose="020F0502020204030204" pitchFamily="34" charset="0"/>
            </a:endParaRPr>
          </a:p>
          <a:p>
            <a:pPr algn="just">
              <a:spcBef>
                <a:spcPts val="0"/>
              </a:spcBef>
            </a:pPr>
            <a:r>
              <a:rPr lang="es-MX" b="1" i="1" u="sng" cap="none" dirty="0" smtClean="0">
                <a:solidFill>
                  <a:srgbClr val="FF0000"/>
                </a:solidFill>
                <a:latin typeface="Calibri" panose="020F0502020204030204" pitchFamily="34" charset="0"/>
              </a:rPr>
              <a:t>No forman parte de la remuneración </a:t>
            </a:r>
            <a:r>
              <a:rPr lang="es-MX" sz="2000" b="1" i="1" cap="none" dirty="0" smtClean="0">
                <a:solidFill>
                  <a:schemeClr val="tx1"/>
                </a:solidFill>
                <a:latin typeface="Calibri" panose="020F0502020204030204" pitchFamily="34" charset="0"/>
              </a:rPr>
              <a:t>los recursos que perciban los servidores públicos, en términos de ley, decreto legislativo, contrato colectivo o condiciones generales de trabajo, relacionados con jubilaciones, pensiones o haberes de retiro, liquidaciones por servicios prestados, préstamos o créditos, ni los servicios de seguridad que requieran los servidores públicos por razón del cargo desempeñado.</a:t>
            </a:r>
          </a:p>
          <a:p>
            <a:pPr algn="r"/>
            <a:r>
              <a:rPr lang="es-MX" sz="1600" b="1" i="1" cap="none" dirty="0" smtClean="0">
                <a:solidFill>
                  <a:schemeClr val="tx1"/>
                </a:solidFill>
                <a:latin typeface="Calibri" panose="020F0502020204030204" pitchFamily="34" charset="0"/>
              </a:rPr>
              <a:t>Artículo 5 LFRSP</a:t>
            </a:r>
            <a:endParaRPr lang="es-MX" sz="16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6623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63248"/>
            <a:ext cx="7471365" cy="36782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618185" y="964923"/>
            <a:ext cx="10844011" cy="5734595"/>
          </a:xfrm>
        </p:spPr>
        <p:txBody>
          <a:bodyPr>
            <a:normAutofit fontScale="32500" lnSpcReduction="20000"/>
          </a:bodyPr>
          <a:lstStyle/>
          <a:p>
            <a:endParaRPr lang="es-MX" sz="5600" b="1" dirty="0" smtClean="0">
              <a:solidFill>
                <a:srgbClr val="7B2481"/>
              </a:solidFill>
              <a:latin typeface="Calibri" panose="020F0502020204030204" pitchFamily="34" charset="0"/>
            </a:endParaRPr>
          </a:p>
          <a:p>
            <a:r>
              <a:rPr lang="es-MX" sz="6200" b="1" i="1" dirty="0" smtClean="0">
                <a:solidFill>
                  <a:srgbClr val="7B2481"/>
                </a:solidFill>
                <a:latin typeface="Calibri" panose="020F0502020204030204" pitchFamily="34" charset="0"/>
              </a:rPr>
              <a:t>CRITERIO </a:t>
            </a:r>
            <a:r>
              <a:rPr lang="es-MX" sz="6200" b="1" i="1" dirty="0">
                <a:solidFill>
                  <a:srgbClr val="7B2481"/>
                </a:solidFill>
                <a:latin typeface="Calibri" panose="020F0502020204030204" pitchFamily="34" charset="0"/>
              </a:rPr>
              <a:t>JURISDICCIONAL 24/2020</a:t>
            </a:r>
            <a:endParaRPr lang="es-MX" sz="6200" b="1" i="1" dirty="0">
              <a:solidFill>
                <a:srgbClr val="000000"/>
              </a:solidFill>
              <a:latin typeface="Calibri" panose="020F0502020204030204" pitchFamily="34" charset="0"/>
            </a:endParaRPr>
          </a:p>
          <a:p>
            <a:pPr algn="just"/>
            <a:r>
              <a:rPr lang="es-MX" sz="6200" b="1" i="1" dirty="0">
                <a:solidFill>
                  <a:srgbClr val="000000"/>
                </a:solidFill>
                <a:latin typeface="Calibri" panose="020F0502020204030204" pitchFamily="34" charset="0"/>
              </a:rPr>
              <a:t> </a:t>
            </a:r>
          </a:p>
          <a:p>
            <a:pPr algn="just"/>
            <a:r>
              <a:rPr lang="es-MX" sz="6200" b="1" i="1" dirty="0">
                <a:solidFill>
                  <a:srgbClr val="000000"/>
                </a:solidFill>
                <a:latin typeface="Calibri" panose="020F0502020204030204" pitchFamily="34" charset="0"/>
              </a:rPr>
              <a:t>INGRESOS EXENTOS. PARA EL PAGO DEL ISR POR CONCEPTO DE JUBILACIÓN Y PENSIÓN, EL CÁLCULO DEBE REALIZARSE TOMANDO COMO BASE EL SALARIO MÍNIMO Y NO LA UMA. </a:t>
            </a:r>
            <a:endParaRPr lang="es-MX" sz="6200" b="1" i="1" dirty="0" smtClean="0">
              <a:solidFill>
                <a:srgbClr val="000000"/>
              </a:solidFill>
              <a:latin typeface="Calibri" panose="020F0502020204030204" pitchFamily="34" charset="0"/>
            </a:endParaRPr>
          </a:p>
          <a:p>
            <a:pPr algn="just"/>
            <a:endParaRPr lang="es-MX" sz="6200" b="1" i="1" cap="none" dirty="0">
              <a:solidFill>
                <a:srgbClr val="000000"/>
              </a:solidFill>
              <a:latin typeface="Calibri" panose="020F0502020204030204" pitchFamily="34" charset="0"/>
            </a:endParaRPr>
          </a:p>
          <a:p>
            <a:pPr algn="just"/>
            <a:r>
              <a:rPr lang="es-MX" sz="6200" b="1" i="1" cap="none" dirty="0" smtClean="0">
                <a:solidFill>
                  <a:srgbClr val="000000"/>
                </a:solidFill>
                <a:latin typeface="Calibri" panose="020F0502020204030204" pitchFamily="34" charset="0"/>
              </a:rPr>
              <a:t>Con motivo de la </a:t>
            </a:r>
            <a:r>
              <a:rPr lang="es-MX" sz="6200" b="1" i="1" cap="none" dirty="0" smtClean="0">
                <a:solidFill>
                  <a:srgbClr val="FF0000"/>
                </a:solidFill>
                <a:latin typeface="Calibri" panose="020F0502020204030204" pitchFamily="34" charset="0"/>
              </a:rPr>
              <a:t>reforma constitucional en materia de desindexación del salario mínimo </a:t>
            </a:r>
            <a:r>
              <a:rPr lang="es-MX" sz="6200" b="1" i="1" cap="none" dirty="0" smtClean="0">
                <a:solidFill>
                  <a:srgbClr val="000000"/>
                </a:solidFill>
                <a:latin typeface="Calibri" panose="020F0502020204030204" pitchFamily="34" charset="0"/>
              </a:rPr>
              <a:t>publicada en el diario oficial de la federación el 27 de enero de 2016, se propuso la </a:t>
            </a:r>
            <a:r>
              <a:rPr lang="es-MX" sz="6200" b="1" i="1" cap="none" dirty="0" smtClean="0">
                <a:solidFill>
                  <a:srgbClr val="FF0000"/>
                </a:solidFill>
                <a:latin typeface="Calibri" panose="020F0502020204030204" pitchFamily="34" charset="0"/>
              </a:rPr>
              <a:t>creación</a:t>
            </a:r>
            <a:r>
              <a:rPr lang="es-MX" sz="6200" b="1" i="1" cap="none" dirty="0" smtClean="0">
                <a:solidFill>
                  <a:srgbClr val="000000"/>
                </a:solidFill>
                <a:latin typeface="Calibri" panose="020F0502020204030204" pitchFamily="34" charset="0"/>
              </a:rPr>
              <a:t> de una nueva unidad de cuenta denominada </a:t>
            </a:r>
            <a:r>
              <a:rPr lang="es-MX" sz="6200" b="1" i="1" cap="none" dirty="0" smtClean="0">
                <a:solidFill>
                  <a:srgbClr val="FF0000"/>
                </a:solidFill>
                <a:latin typeface="Calibri" panose="020F0502020204030204" pitchFamily="34" charset="0"/>
              </a:rPr>
              <a:t>“unidad de medida y actualización” </a:t>
            </a:r>
            <a:r>
              <a:rPr lang="es-MX" sz="6200" b="1" i="1" cap="none" dirty="0" smtClean="0">
                <a:solidFill>
                  <a:srgbClr val="000000"/>
                </a:solidFill>
                <a:latin typeface="Calibri" panose="020F0502020204030204" pitchFamily="34" charset="0"/>
              </a:rPr>
              <a:t>(UMA), expresada en moneda nacional, que sustituyó al salario mínimo, como unidad de cuenta, índice, base, medida o referencia para determinar la cuantía del pago de las obligaciones y supuestos previstos en las leyes federales, de las entidades federativas y del entonces distrito federal; </a:t>
            </a:r>
            <a:r>
              <a:rPr lang="es-MX" sz="6200" b="1" i="1" cap="none" dirty="0" smtClean="0">
                <a:solidFill>
                  <a:srgbClr val="FF0000"/>
                </a:solidFill>
                <a:latin typeface="Calibri" panose="020F0502020204030204" pitchFamily="34" charset="0"/>
              </a:rPr>
              <a:t>sin embargo tal prohibición </a:t>
            </a:r>
            <a:r>
              <a:rPr lang="es-MX" sz="6200" b="1" i="1" cap="none" dirty="0" smtClean="0">
                <a:solidFill>
                  <a:srgbClr val="000000"/>
                </a:solidFill>
                <a:latin typeface="Calibri" panose="020F0502020204030204" pitchFamily="34" charset="0"/>
              </a:rPr>
              <a:t>no significa que el salario mínimo no pueda seguir siendo empleado como índice, unidad, base, medida o referencia para fines propios de su naturaleza, es decir, sólo podrá ser utilizado como referencia respecto de todos aquellos conceptos que incidan en el ingreso de los trabajadores </a:t>
            </a:r>
            <a:r>
              <a:rPr lang="es-MX" sz="6200" b="1" i="1" cap="none" dirty="0" smtClean="0">
                <a:solidFill>
                  <a:srgbClr val="FF0000"/>
                </a:solidFill>
                <a:latin typeface="Calibri" panose="020F0502020204030204" pitchFamily="34" charset="0"/>
              </a:rPr>
              <a:t>-su propia naturaleza laboral-</a:t>
            </a:r>
            <a:r>
              <a:rPr lang="es-MX" sz="6200" b="1" i="1" cap="none" dirty="0" smtClean="0">
                <a:solidFill>
                  <a:srgbClr val="000000"/>
                </a:solidFill>
                <a:latin typeface="Calibri" panose="020F0502020204030204" pitchFamily="34" charset="0"/>
              </a:rPr>
              <a:t> como puede ser, el monto de sus ingresos y exenciones aplicables a dichos ingresos….. </a:t>
            </a:r>
            <a:endParaRPr lang="es-MX" sz="6200" b="1" i="1" dirty="0"/>
          </a:p>
        </p:txBody>
      </p:sp>
      <p:pic>
        <p:nvPicPr>
          <p:cNvPr id="6" name="Imagen 5"/>
          <p:cNvPicPr>
            <a:picLocks noChangeAspect="1"/>
          </p:cNvPicPr>
          <p:nvPr/>
        </p:nvPicPr>
        <p:blipFill>
          <a:blip r:embed="rId2"/>
          <a:stretch>
            <a:fillRect/>
          </a:stretch>
        </p:blipFill>
        <p:spPr>
          <a:xfrm>
            <a:off x="9649759" y="6376402"/>
            <a:ext cx="2420322" cy="323116"/>
          </a:xfrm>
          <a:prstGeom prst="rect">
            <a:avLst/>
          </a:prstGeom>
        </p:spPr>
      </p:pic>
    </p:spTree>
    <p:extLst>
      <p:ext uri="{BB962C8B-B14F-4D97-AF65-F5344CB8AC3E}">
        <p14:creationId xmlns:p14="http://schemas.microsoft.com/office/powerpoint/2010/main" val="94169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206080"/>
            <a:ext cx="8689976" cy="412105"/>
          </a:xfrm>
        </p:spPr>
        <p:txBody>
          <a:bodyPr>
            <a:normAutofit/>
          </a:bodyPr>
          <a:lstStyle/>
          <a:p>
            <a:r>
              <a:rPr lang="es-MX" sz="2000" b="1" i="1" dirty="0" smtClean="0">
                <a:latin typeface="Calibri" panose="020F0502020204030204" pitchFamily="34" charset="0"/>
              </a:rPr>
              <a:t>AJUSTE ANUAL DE SUELDOS Y SALARIOS </a:t>
            </a:r>
            <a:endParaRPr lang="es-MX" sz="2000" b="1" i="1" dirty="0">
              <a:latin typeface="Calibri" panose="020F0502020204030204" pitchFamily="34" charset="0"/>
            </a:endParaRPr>
          </a:p>
        </p:txBody>
      </p:sp>
      <p:sp>
        <p:nvSpPr>
          <p:cNvPr id="3" name="Subtítulo 2"/>
          <p:cNvSpPr>
            <a:spLocks noGrp="1"/>
          </p:cNvSpPr>
          <p:nvPr>
            <p:ph type="subTitle" idx="1"/>
          </p:nvPr>
        </p:nvSpPr>
        <p:spPr>
          <a:xfrm>
            <a:off x="309093" y="850007"/>
            <a:ext cx="11616743" cy="5434884"/>
          </a:xfrm>
        </p:spPr>
        <p:txBody>
          <a:bodyPr>
            <a:normAutofit/>
          </a:bodyPr>
          <a:lstStyle/>
          <a:p>
            <a:pPr algn="just"/>
            <a:endParaRPr lang="es-MX" sz="2000" b="1" i="1" cap="none" dirty="0" smtClean="0">
              <a:solidFill>
                <a:srgbClr val="000000"/>
              </a:solidFill>
              <a:latin typeface="Calibri" panose="020F0502020204030204" pitchFamily="34" charset="0"/>
            </a:endParaRPr>
          </a:p>
          <a:p>
            <a:pPr algn="just"/>
            <a:r>
              <a:rPr lang="es-MX" sz="2000" b="1" i="1" cap="none" dirty="0" smtClean="0">
                <a:solidFill>
                  <a:srgbClr val="000000"/>
                </a:solidFill>
                <a:latin typeface="Calibri" panose="020F0502020204030204" pitchFamily="34" charset="0"/>
              </a:rPr>
              <a:t>En </a:t>
            </a:r>
            <a:r>
              <a:rPr lang="es-MX" sz="2000" b="1" i="1" cap="none" dirty="0">
                <a:solidFill>
                  <a:srgbClr val="000000"/>
                </a:solidFill>
                <a:latin typeface="Calibri" panose="020F0502020204030204" pitchFamily="34" charset="0"/>
              </a:rPr>
              <a:t>ese sentido, </a:t>
            </a:r>
            <a:r>
              <a:rPr lang="es-MX" sz="2000" b="1" i="1" cap="none" dirty="0">
                <a:solidFill>
                  <a:srgbClr val="FF0000"/>
                </a:solidFill>
                <a:latin typeface="Calibri" panose="020F0502020204030204" pitchFamily="34" charset="0"/>
              </a:rPr>
              <a:t>el órgano jurisdiccional </a:t>
            </a:r>
            <a:r>
              <a:rPr lang="es-MX" sz="2000" b="1" i="1" cap="none" dirty="0">
                <a:solidFill>
                  <a:srgbClr val="000000"/>
                </a:solidFill>
                <a:latin typeface="Calibri" panose="020F0502020204030204" pitchFamily="34" charset="0"/>
              </a:rPr>
              <a:t>resolvió que el cálculo para determinar los ingresos exentos de pago de impuesto sobre la renta (ISR) obtenidos por las personas que han estado sujetas a una pensión o jubilación debe realizarse tomando como base el salario mínimo general vigente, pues el ingreso deriva de una prestación laboral y no alguna otra de las obligaciones y supuestos para los cuales aplica la UMA. Asimismo, la prohibición de la utilización del salario mínimo como índice, unidad, base, medida o referencia para fines ajenos a su naturaleza, se consideró para el pago de obligaciones o sanciones que se expresan en dinero, lo cual no acontece en el caso, ya que el salario mínimo se utiliza como base para determinar los ingresos de los trabajadores y en su caso sus ingresos exentos para el pago pago de ISR correspondiente y no se trata de la obtención del monto de una sanción u obligación líquida</a:t>
            </a:r>
            <a:r>
              <a:rPr lang="es-MX" sz="2000" b="1" i="1" cap="none" dirty="0" smtClean="0">
                <a:solidFill>
                  <a:srgbClr val="000000"/>
                </a:solidFill>
                <a:latin typeface="Calibri" panose="020F0502020204030204" pitchFamily="34" charset="0"/>
              </a:rPr>
              <a:t>.</a:t>
            </a:r>
          </a:p>
          <a:p>
            <a:pPr algn="just"/>
            <a:endParaRPr lang="es-MX" sz="2000" b="1" i="1" dirty="0">
              <a:solidFill>
                <a:srgbClr val="000000"/>
              </a:solidFill>
              <a:latin typeface="Calibri" panose="020F0502020204030204" pitchFamily="34" charset="0"/>
            </a:endParaRPr>
          </a:p>
          <a:p>
            <a:pPr algn="just"/>
            <a:endParaRPr lang="es-MX" sz="2000" b="1" i="1" cap="none" dirty="0">
              <a:solidFill>
                <a:srgbClr val="000000"/>
              </a:solidFill>
              <a:latin typeface="Calibri" panose="020F0502020204030204" pitchFamily="34" charset="0"/>
            </a:endParaRPr>
          </a:p>
          <a:p>
            <a:pPr algn="just"/>
            <a:r>
              <a:rPr lang="es-MX" sz="1200" b="1" i="1" dirty="0">
                <a:solidFill>
                  <a:srgbClr val="000000"/>
                </a:solidFill>
                <a:latin typeface="Calibri" panose="020F0502020204030204" pitchFamily="34" charset="0"/>
              </a:rPr>
              <a:t> </a:t>
            </a:r>
            <a:r>
              <a:rPr lang="es-MX" sz="1400" b="1" i="1" dirty="0">
                <a:solidFill>
                  <a:srgbClr val="000000"/>
                </a:solidFill>
                <a:latin typeface="Calibri" panose="020F0502020204030204" pitchFamily="34" charset="0"/>
              </a:rPr>
              <a:t>Juicio Contencioso Administrativo en la vía ordinaria. Décimo Tercera Sala Regional Metropolitana y Auxiliar en Materia de Responsabilidades Administrativas Graves del Tribunal Federal de Justicia Administrativa. 2020. </a:t>
            </a:r>
            <a:r>
              <a:rPr lang="es-MX" sz="1400" b="1" i="1" u="sng" dirty="0">
                <a:solidFill>
                  <a:srgbClr val="000000"/>
                </a:solidFill>
                <a:latin typeface="Calibri" panose="020F0502020204030204" pitchFamily="34" charset="0"/>
              </a:rPr>
              <a:t>Sentencia pendiente de que cause estado</a:t>
            </a:r>
            <a:r>
              <a:rPr lang="es-MX" sz="1400" b="1" i="1" dirty="0">
                <a:solidFill>
                  <a:srgbClr val="000000"/>
                </a:solidFill>
                <a:latin typeface="Calibri" panose="020F0502020204030204" pitchFamily="34" charset="0"/>
              </a:rPr>
              <a:t>.</a:t>
            </a:r>
            <a:endParaRPr lang="es-MX" sz="1400" dirty="0">
              <a:solidFill>
                <a:srgbClr val="000000"/>
              </a:solidFill>
              <a:latin typeface="Calibri" panose="020F0502020204030204" pitchFamily="34" charset="0"/>
            </a:endParaRPr>
          </a:p>
          <a:p>
            <a:pPr algn="just"/>
            <a:r>
              <a:rPr lang="es-MX" sz="1400" b="1" dirty="0">
                <a:solidFill>
                  <a:srgbClr val="000000"/>
                </a:solidFill>
                <a:latin typeface="Calibri" panose="020F0502020204030204" pitchFamily="34" charset="0"/>
              </a:rPr>
              <a:t> Relacionado con:   Criterio Jurisdiccional 26/2019 </a:t>
            </a:r>
            <a:r>
              <a:rPr lang="es-MX" sz="1400" i="1" dirty="0">
                <a:solidFill>
                  <a:srgbClr val="000000"/>
                </a:solidFill>
                <a:latin typeface="Calibri" panose="020F0502020204030204" pitchFamily="34" charset="0"/>
              </a:rPr>
              <a:t>“INGRESOS EXENTOS. PARA EL PAGO DEL ISR POR CONCEPTO DE PRIMAS DE ANTIGÜEDAD, RETIRO E INDEMNIZACIONES U OTROS PAGOS, EL CÁLCULO DEBE REALIZARSE TOMANDO COMO BASE EL SALARIO MÍNIMO.”</a:t>
            </a:r>
            <a:endParaRPr lang="es-MX" sz="1400" dirty="0">
              <a:solidFill>
                <a:srgbClr val="000000"/>
              </a:solidFill>
              <a:latin typeface="Calibri" panose="020F0502020204030204" pitchFamily="34" charset="0"/>
            </a:endParaRPr>
          </a:p>
          <a:p>
            <a:pPr algn="just"/>
            <a:endParaRPr lang="es-MX" sz="1400" b="1" i="1" cap="none" dirty="0">
              <a:solidFill>
                <a:schemeClr val="tx1"/>
              </a:solidFill>
              <a:latin typeface="Calibri" panose="020F0502020204030204" pitchFamily="34" charset="0"/>
            </a:endParaRPr>
          </a:p>
        </p:txBody>
      </p:sp>
      <p:graphicFrame>
        <p:nvGraphicFramePr>
          <p:cNvPr id="4" name="Tabla 3"/>
          <p:cNvGraphicFramePr>
            <a:graphicFrameLocks noGrp="1"/>
          </p:cNvGraphicFramePr>
          <p:nvPr/>
        </p:nvGraphicFramePr>
        <p:xfrm>
          <a:off x="9684912" y="6492240"/>
          <a:ext cx="2355403" cy="259080"/>
        </p:xfrm>
        <a:graphic>
          <a:graphicData uri="http://schemas.openxmlformats.org/drawingml/2006/table">
            <a:tbl>
              <a:tblPr firstRow="1" bandRow="1">
                <a:tableStyleId>{5C22544A-7EE6-4342-B048-85BDC9FD1C3A}</a:tableStyleId>
              </a:tblPr>
              <a:tblGrid>
                <a:gridCol w="2355403"/>
              </a:tblGrid>
              <a:tr h="243411">
                <a:tc>
                  <a:txBody>
                    <a:bodyPr/>
                    <a:lstStyle/>
                    <a:p>
                      <a:r>
                        <a:rPr lang="es-MX" sz="1100" b="1" i="1" dirty="0" smtClean="0">
                          <a:solidFill>
                            <a:schemeClr val="tx1"/>
                          </a:solidFill>
                          <a:latin typeface="Calibri" panose="020F0502020204030204" pitchFamily="34" charset="0"/>
                        </a:rPr>
                        <a:t>C.PC. JAVIER ARENAS WAGNER, M.I.      </a:t>
                      </a:r>
                      <a:endParaRPr lang="es-MX" sz="1100" b="1" i="1" dirty="0">
                        <a:solidFill>
                          <a:schemeClr val="tx1"/>
                        </a:solidFill>
                        <a:latin typeface="Calibri" panose="020F05020202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500105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9539</Words>
  <Application>Microsoft Office PowerPoint</Application>
  <PresentationFormat>Panorámica</PresentationFormat>
  <Paragraphs>595</Paragraphs>
  <Slides>69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69</vt:i4>
      </vt:variant>
    </vt:vector>
  </HeadingPairs>
  <TitlesOfParts>
    <vt:vector size="74" baseType="lpstr">
      <vt:lpstr>Arial</vt:lpstr>
      <vt:lpstr>Calibri</vt:lpstr>
      <vt:lpstr>Calibri Light</vt:lpstr>
      <vt:lpstr>Wingdings</vt:lpstr>
      <vt:lpstr>Tema de Office</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lpstr>AJUSTE ANUAL DE SUELDOS Y SALARIOS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AJUSTE ANUAL DE SUELDOS Y SALARIOS</dc:title>
  <dc:creator>CP ARENAS</dc:creator>
  <cp:lastModifiedBy>CP ARENAS</cp:lastModifiedBy>
  <cp:revision>50</cp:revision>
  <dcterms:created xsi:type="dcterms:W3CDTF">2021-12-15T07:13:55Z</dcterms:created>
  <dcterms:modified xsi:type="dcterms:W3CDTF">2021-12-15T22:18:51Z</dcterms:modified>
</cp:coreProperties>
</file>